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78" r:id="rId4"/>
    <p:sldMasterId id="2147483692" r:id="rId5"/>
    <p:sldMasterId id="2147483706" r:id="rId6"/>
  </p:sldMasterIdLst>
  <p:notesMasterIdLst>
    <p:notesMasterId r:id="rId8"/>
  </p:notesMasterIdLst>
  <p:handoutMasterIdLst>
    <p:handoutMasterId r:id="rId141"/>
  </p:handoutMasterIdLst>
  <p:sldIdLst>
    <p:sldId id="613" r:id="rId7"/>
    <p:sldId id="610" r:id="rId9"/>
    <p:sldId id="256" r:id="rId10"/>
    <p:sldId id="257" r:id="rId11"/>
    <p:sldId id="313" r:id="rId12"/>
    <p:sldId id="346" r:id="rId13"/>
    <p:sldId id="345" r:id="rId14"/>
    <p:sldId id="348" r:id="rId15"/>
    <p:sldId id="437" r:id="rId16"/>
    <p:sldId id="434" r:id="rId17"/>
    <p:sldId id="443" r:id="rId18"/>
    <p:sldId id="361" r:id="rId19"/>
    <p:sldId id="393" r:id="rId20"/>
    <p:sldId id="382" r:id="rId21"/>
    <p:sldId id="357" r:id="rId22"/>
    <p:sldId id="356" r:id="rId23"/>
    <p:sldId id="358" r:id="rId24"/>
    <p:sldId id="359" r:id="rId25"/>
    <p:sldId id="360" r:id="rId26"/>
    <p:sldId id="354" r:id="rId27"/>
    <p:sldId id="518" r:id="rId28"/>
    <p:sldId id="389" r:id="rId29"/>
    <p:sldId id="384" r:id="rId30"/>
    <p:sldId id="385" r:id="rId31"/>
    <p:sldId id="352" r:id="rId32"/>
    <p:sldId id="430" r:id="rId33"/>
    <p:sldId id="431" r:id="rId34"/>
    <p:sldId id="390" r:id="rId35"/>
    <p:sldId id="391" r:id="rId36"/>
    <p:sldId id="392" r:id="rId37"/>
    <p:sldId id="435" r:id="rId38"/>
    <p:sldId id="493" r:id="rId39"/>
    <p:sldId id="362" r:id="rId40"/>
    <p:sldId id="506" r:id="rId41"/>
    <p:sldId id="363" r:id="rId42"/>
    <p:sldId id="383" r:id="rId43"/>
    <p:sldId id="543" r:id="rId44"/>
    <p:sldId id="365" r:id="rId45"/>
    <p:sldId id="544" r:id="rId46"/>
    <p:sldId id="367" r:id="rId47"/>
    <p:sldId id="364" r:id="rId48"/>
    <p:sldId id="439" r:id="rId49"/>
    <p:sldId id="440" r:id="rId50"/>
    <p:sldId id="441" r:id="rId51"/>
    <p:sldId id="442" r:id="rId52"/>
    <p:sldId id="491" r:id="rId53"/>
    <p:sldId id="724" r:id="rId54"/>
    <p:sldId id="725" r:id="rId55"/>
    <p:sldId id="731" r:id="rId56"/>
    <p:sldId id="1013" r:id="rId57"/>
    <p:sldId id="820" r:id="rId58"/>
    <p:sldId id="732" r:id="rId59"/>
    <p:sldId id="733" r:id="rId60"/>
    <p:sldId id="804" r:id="rId61"/>
    <p:sldId id="545" r:id="rId62"/>
    <p:sldId id="546" r:id="rId63"/>
    <p:sldId id="547" r:id="rId64"/>
    <p:sldId id="548" r:id="rId65"/>
    <p:sldId id="866" r:id="rId66"/>
    <p:sldId id="865" r:id="rId67"/>
    <p:sldId id="549" r:id="rId68"/>
    <p:sldId id="867" r:id="rId69"/>
    <p:sldId id="868" r:id="rId70"/>
    <p:sldId id="550" r:id="rId71"/>
    <p:sldId id="551" r:id="rId72"/>
    <p:sldId id="552" r:id="rId73"/>
    <p:sldId id="554" r:id="rId74"/>
    <p:sldId id="555" r:id="rId75"/>
    <p:sldId id="556" r:id="rId76"/>
    <p:sldId id="557" r:id="rId77"/>
    <p:sldId id="558" r:id="rId78"/>
    <p:sldId id="559" r:id="rId79"/>
    <p:sldId id="560" r:id="rId80"/>
    <p:sldId id="561" r:id="rId81"/>
    <p:sldId id="562" r:id="rId82"/>
    <p:sldId id="563" r:id="rId83"/>
    <p:sldId id="564" r:id="rId84"/>
    <p:sldId id="565" r:id="rId85"/>
    <p:sldId id="566" r:id="rId86"/>
    <p:sldId id="567" r:id="rId87"/>
    <p:sldId id="568" r:id="rId88"/>
    <p:sldId id="569" r:id="rId89"/>
    <p:sldId id="570" r:id="rId90"/>
    <p:sldId id="571" r:id="rId91"/>
    <p:sldId id="738" r:id="rId92"/>
    <p:sldId id="808" r:id="rId93"/>
    <p:sldId id="810" r:id="rId94"/>
    <p:sldId id="818" r:id="rId95"/>
    <p:sldId id="819" r:id="rId96"/>
    <p:sldId id="824" r:id="rId97"/>
    <p:sldId id="821" r:id="rId98"/>
    <p:sldId id="1145" r:id="rId99"/>
    <p:sldId id="736" r:id="rId100"/>
    <p:sldId id="575" r:id="rId101"/>
    <p:sldId id="576" r:id="rId102"/>
    <p:sldId id="577" r:id="rId103"/>
    <p:sldId id="578" r:id="rId104"/>
    <p:sldId id="579" r:id="rId105"/>
    <p:sldId id="580" r:id="rId106"/>
    <p:sldId id="581" r:id="rId107"/>
    <p:sldId id="582" r:id="rId108"/>
    <p:sldId id="583" r:id="rId109"/>
    <p:sldId id="584" r:id="rId110"/>
    <p:sldId id="585" r:id="rId111"/>
    <p:sldId id="586" r:id="rId112"/>
    <p:sldId id="587" r:id="rId113"/>
    <p:sldId id="588" r:id="rId114"/>
    <p:sldId id="589" r:id="rId115"/>
    <p:sldId id="590" r:id="rId116"/>
    <p:sldId id="591" r:id="rId117"/>
    <p:sldId id="592" r:id="rId118"/>
    <p:sldId id="593" r:id="rId119"/>
    <p:sldId id="594" r:id="rId120"/>
    <p:sldId id="595" r:id="rId121"/>
    <p:sldId id="596" r:id="rId122"/>
    <p:sldId id="597" r:id="rId123"/>
    <p:sldId id="598" r:id="rId124"/>
    <p:sldId id="599" r:id="rId125"/>
    <p:sldId id="600" r:id="rId126"/>
    <p:sldId id="601" r:id="rId127"/>
    <p:sldId id="602" r:id="rId128"/>
    <p:sldId id="603" r:id="rId129"/>
    <p:sldId id="836" r:id="rId130"/>
    <p:sldId id="604" r:id="rId131"/>
    <p:sldId id="605" r:id="rId132"/>
    <p:sldId id="606" r:id="rId133"/>
    <p:sldId id="607" r:id="rId134"/>
    <p:sldId id="827" r:id="rId135"/>
    <p:sldId id="828" r:id="rId136"/>
    <p:sldId id="829" r:id="rId137"/>
    <p:sldId id="830" r:id="rId138"/>
    <p:sldId id="831" r:id="rId139"/>
    <p:sldId id="609" r:id="rId140"/>
  </p:sldIdLst>
  <p:sldSz cx="9144000" cy="5143500" type="screen16x9"/>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李坚俊" initials="李"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FF0000"/>
    <a:srgbClr val="FF3535"/>
    <a:srgbClr val="FF9966"/>
    <a:srgbClr val="006096"/>
    <a:srgbClr val="22A3EA"/>
    <a:srgbClr val="FF3300"/>
    <a:srgbClr val="FFFFFF"/>
    <a:srgbClr val="FF505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736"/>
  </p:normalViewPr>
  <p:slideViewPr>
    <p:cSldViewPr showGuides="1">
      <p:cViewPr>
        <p:scale>
          <a:sx n="112" d="100"/>
          <a:sy n="112" d="100"/>
        </p:scale>
        <p:origin x="-156" y="318"/>
      </p:cViewPr>
      <p:guideLst>
        <p:guide orient="horz" pos="1707"/>
        <p:guide pos="2880"/>
      </p:guideLst>
    </p:cSldViewPr>
  </p:slideViewPr>
  <p:notesTextViewPr>
    <p:cViewPr>
      <p:scale>
        <a:sx n="100" d="100"/>
        <a:sy n="100" d="100"/>
      </p:scale>
      <p:origin x="0" y="0"/>
    </p:cViewPr>
  </p:notesTextViewPr>
  <p:sorterViewPr showFormatting="0">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slide" Target="slides/slide2.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notesMaster" Target="notesMasters/notesMaster1.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5" Type="http://schemas.openxmlformats.org/officeDocument/2006/relationships/commentAuthors" Target="commentAuthors.xml"/><Relationship Id="rId144" Type="http://schemas.openxmlformats.org/officeDocument/2006/relationships/tableStyles" Target="tableStyles.xml"/><Relationship Id="rId143" Type="http://schemas.openxmlformats.org/officeDocument/2006/relationships/viewProps" Target="viewProps.xml"/><Relationship Id="rId142" Type="http://schemas.openxmlformats.org/officeDocument/2006/relationships/presProps" Target="presProps.xml"/><Relationship Id="rId141" Type="http://schemas.openxmlformats.org/officeDocument/2006/relationships/handoutMaster" Target="handoutMasters/handoutMaster1.xml"/><Relationship Id="rId140" Type="http://schemas.openxmlformats.org/officeDocument/2006/relationships/slide" Target="slides/slide133.xml"/><Relationship Id="rId14" Type="http://schemas.openxmlformats.org/officeDocument/2006/relationships/slide" Target="slides/slide7.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 Type="http://schemas.openxmlformats.org/officeDocument/2006/relationships/slide" Target="slides/slide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125" Type="http://schemas.openxmlformats.org/officeDocument/2006/relationships/slide" Target="slides/slide118.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121" Type="http://schemas.openxmlformats.org/officeDocument/2006/relationships/slide" Target="slides/slide114.xml"/><Relationship Id="rId120" Type="http://schemas.openxmlformats.org/officeDocument/2006/relationships/slide" Target="slides/slide113.xml"/><Relationship Id="rId12" Type="http://schemas.openxmlformats.org/officeDocument/2006/relationships/slide" Target="slides/slide5.xml"/><Relationship Id="rId119" Type="http://schemas.openxmlformats.org/officeDocument/2006/relationships/slide" Target="slides/slide112.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4" Type="http://schemas.openxmlformats.org/officeDocument/2006/relationships/slide" Target="slides/slide107.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4.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85D2345-474B-4724-A077-D743EF482B28}"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fontAlgn="base" hangingPunct="1"/>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a:ln>
            <a:solidFill>
              <a:srgbClr val="000000"/>
            </a:solidFill>
          </a:ln>
        </p:spPr>
      </p:sp>
      <p:sp>
        <p:nvSpPr>
          <p:cNvPr id="819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a:ln>
            <a:solidFill>
              <a:srgbClr val="000000"/>
            </a:solidFill>
          </a:ln>
        </p:spPr>
      </p:sp>
      <p:sp>
        <p:nvSpPr>
          <p:cNvPr id="24578"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a:ln>
            <a:solidFill>
              <a:srgbClr val="000000"/>
            </a:solidFill>
          </a:ln>
        </p:spPr>
      </p:sp>
      <p:sp>
        <p:nvSpPr>
          <p:cNvPr id="2662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a:ln>
            <a:solidFill>
              <a:srgbClr val="000000"/>
            </a:solidFill>
          </a:ln>
        </p:spPr>
      </p:sp>
      <p:sp>
        <p:nvSpPr>
          <p:cNvPr id="2867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p:cNvSpPr>
          <p:nvPr>
            <p:ph type="sldImg"/>
          </p:nvPr>
        </p:nvSpPr>
        <p:spPr>
          <a:ln>
            <a:solidFill>
              <a:srgbClr val="000000"/>
            </a:solidFill>
          </a:ln>
        </p:spPr>
      </p:sp>
      <p:sp>
        <p:nvSpPr>
          <p:cNvPr id="30722"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p:nvPr>
        </p:nvSpPr>
        <p:spPr>
          <a:ln>
            <a:solidFill>
              <a:srgbClr val="000000"/>
            </a:solidFill>
          </a:ln>
        </p:spPr>
      </p:sp>
      <p:sp>
        <p:nvSpPr>
          <p:cNvPr id="5325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幻灯片图像占位符 1"/>
          <p:cNvSpPr>
            <a:spLocks noGrp="1" noRot="1" noChangeAspect="1"/>
          </p:cNvSpPr>
          <p:nvPr>
            <p:ph type="sldImg"/>
          </p:nvPr>
        </p:nvSpPr>
        <p:spPr>
          <a:ln>
            <a:solidFill>
              <a:srgbClr val="000000"/>
            </a:solidFill>
          </a:ln>
        </p:spPr>
      </p:sp>
      <p:sp>
        <p:nvSpPr>
          <p:cNvPr id="55298"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a:ln>
            <a:solidFill>
              <a:srgbClr val="000000"/>
            </a:solidFill>
          </a:ln>
        </p:spPr>
      </p:sp>
      <p:sp>
        <p:nvSpPr>
          <p:cNvPr id="5734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a:ln>
            <a:solidFill>
              <a:srgbClr val="000000"/>
            </a:solidFill>
          </a:ln>
        </p:spPr>
      </p:sp>
      <p:sp>
        <p:nvSpPr>
          <p:cNvPr id="5939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p:nvPr>
        </p:nvSpPr>
        <p:spPr>
          <a:ln>
            <a:solidFill>
              <a:srgbClr val="000000"/>
            </a:solidFill>
          </a:ln>
        </p:spPr>
      </p:sp>
      <p:sp>
        <p:nvSpPr>
          <p:cNvPr id="61442"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a:ln>
            <a:solidFill>
              <a:srgbClr val="000000"/>
            </a:solidFill>
          </a:ln>
        </p:spPr>
      </p:sp>
      <p:sp>
        <p:nvSpPr>
          <p:cNvPr id="3277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a:ln>
            <a:solidFill>
              <a:srgbClr val="000000"/>
            </a:solidFill>
          </a:ln>
        </p:spPr>
      </p:sp>
      <p:sp>
        <p:nvSpPr>
          <p:cNvPr id="819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p:cNvSpPr>
          <p:nvPr>
            <p:ph type="sldImg"/>
          </p:nvPr>
        </p:nvSpPr>
        <p:spPr>
          <a:ln>
            <a:solidFill>
              <a:srgbClr val="000000"/>
            </a:solidFill>
          </a:ln>
        </p:spPr>
      </p:sp>
      <p:sp>
        <p:nvSpPr>
          <p:cNvPr id="3277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a:ln>
            <a:solidFill>
              <a:srgbClr val="000000"/>
            </a:solidFill>
          </a:ln>
        </p:spPr>
      </p:sp>
      <p:sp>
        <p:nvSpPr>
          <p:cNvPr id="34818"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a:ln>
            <a:solidFill>
              <a:srgbClr val="000000"/>
            </a:solidFill>
          </a:ln>
        </p:spPr>
      </p:sp>
      <p:sp>
        <p:nvSpPr>
          <p:cNvPr id="3686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a:ln>
            <a:solidFill>
              <a:srgbClr val="000000"/>
            </a:solidFill>
          </a:ln>
        </p:spPr>
      </p:sp>
      <p:sp>
        <p:nvSpPr>
          <p:cNvPr id="3891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nvPr>
        </p:nvSpPr>
        <p:spPr>
          <a:ln>
            <a:solidFill>
              <a:srgbClr val="000000"/>
            </a:solidFill>
          </a:ln>
        </p:spPr>
      </p:sp>
      <p:sp>
        <p:nvSpPr>
          <p:cNvPr id="40962"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a:ln>
            <a:solidFill>
              <a:srgbClr val="000000"/>
            </a:solidFill>
          </a:ln>
        </p:spPr>
      </p:sp>
      <p:sp>
        <p:nvSpPr>
          <p:cNvPr id="4301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a:ln>
            <a:solidFill>
              <a:srgbClr val="000000"/>
            </a:solidFill>
          </a:ln>
        </p:spPr>
      </p:sp>
      <p:sp>
        <p:nvSpPr>
          <p:cNvPr id="45058"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a:ln>
            <a:solidFill>
              <a:srgbClr val="000000"/>
            </a:solidFill>
          </a:ln>
        </p:spPr>
      </p:sp>
      <p:sp>
        <p:nvSpPr>
          <p:cNvPr id="4710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a:ln>
            <a:solidFill>
              <a:srgbClr val="000000"/>
            </a:solidFill>
          </a:ln>
        </p:spPr>
      </p:sp>
      <p:sp>
        <p:nvSpPr>
          <p:cNvPr id="4915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a:ln>
            <a:solidFill>
              <a:srgbClr val="000000"/>
            </a:solidFill>
          </a:ln>
        </p:spPr>
      </p:sp>
      <p:sp>
        <p:nvSpPr>
          <p:cNvPr id="51202"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a:ln>
            <a:solidFill>
              <a:srgbClr val="000000"/>
            </a:solidFill>
          </a:ln>
        </p:spPr>
      </p:sp>
      <p:sp>
        <p:nvSpPr>
          <p:cNvPr id="10242"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a:ln>
            <a:solidFill>
              <a:srgbClr val="000000"/>
            </a:solidFill>
          </a:ln>
        </p:spPr>
      </p:sp>
      <p:sp>
        <p:nvSpPr>
          <p:cNvPr id="6349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a:ln>
            <a:solidFill>
              <a:srgbClr val="000000"/>
            </a:solidFill>
          </a:ln>
        </p:spPr>
      </p:sp>
      <p:sp>
        <p:nvSpPr>
          <p:cNvPr id="65538"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p:cNvSpPr>
          <p:nvPr>
            <p:ph type="sldImg"/>
          </p:nvPr>
        </p:nvSpPr>
        <p:spPr>
          <a:ln>
            <a:solidFill>
              <a:srgbClr val="000000"/>
            </a:solidFill>
          </a:ln>
        </p:spPr>
      </p:sp>
      <p:sp>
        <p:nvSpPr>
          <p:cNvPr id="6758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p:cNvSpPr>
            <a:spLocks noGrp="1" noRot="1" noChangeAspect="1"/>
          </p:cNvSpPr>
          <p:nvPr>
            <p:ph type="sldImg"/>
          </p:nvPr>
        </p:nvSpPr>
        <p:spPr>
          <a:ln>
            <a:solidFill>
              <a:srgbClr val="000000"/>
            </a:solidFill>
          </a:ln>
        </p:spPr>
      </p:sp>
      <p:sp>
        <p:nvSpPr>
          <p:cNvPr id="70658"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p:cNvSpPr>
          <p:nvPr>
            <p:ph type="sldImg"/>
          </p:nvPr>
        </p:nvSpPr>
        <p:spPr>
          <a:ln>
            <a:solidFill>
              <a:srgbClr val="000000"/>
            </a:solidFill>
          </a:ln>
        </p:spPr>
      </p:sp>
      <p:sp>
        <p:nvSpPr>
          <p:cNvPr id="7270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幻灯片图像占位符 1"/>
          <p:cNvSpPr>
            <a:spLocks noGrp="1" noRot="1" noChangeAspect="1"/>
          </p:cNvSpPr>
          <p:nvPr>
            <p:ph type="sldImg"/>
          </p:nvPr>
        </p:nvSpPr>
        <p:spPr>
          <a:ln>
            <a:solidFill>
              <a:srgbClr val="000000"/>
            </a:solidFill>
          </a:ln>
        </p:spPr>
      </p:sp>
      <p:sp>
        <p:nvSpPr>
          <p:cNvPr id="7270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a:ln>
            <a:solidFill>
              <a:srgbClr val="000000"/>
            </a:solidFill>
          </a:ln>
        </p:spPr>
      </p:sp>
      <p:sp>
        <p:nvSpPr>
          <p:cNvPr id="7475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p:cNvSpPr>
          <p:nvPr>
            <p:ph type="sldImg"/>
          </p:nvPr>
        </p:nvSpPr>
        <p:spPr>
          <a:ln>
            <a:solidFill>
              <a:srgbClr val="000000"/>
            </a:solidFill>
          </a:ln>
        </p:spPr>
      </p:sp>
      <p:sp>
        <p:nvSpPr>
          <p:cNvPr id="76802"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p:cNvSpPr>
          <p:nvPr>
            <p:ph type="sldImg"/>
          </p:nvPr>
        </p:nvSpPr>
        <p:spPr>
          <a:ln>
            <a:solidFill>
              <a:srgbClr val="000000"/>
            </a:solidFill>
          </a:ln>
        </p:spPr>
      </p:sp>
      <p:sp>
        <p:nvSpPr>
          <p:cNvPr id="7885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noTextEdit="1"/>
          </p:cNvSpPr>
          <p:nvPr>
            <p:ph type="sldImg"/>
          </p:nvPr>
        </p:nvSpPr>
        <p:spPr>
          <a:ln>
            <a:solidFill>
              <a:srgbClr val="000000"/>
            </a:solidFill>
            <a:miter/>
          </a:ln>
        </p:spPr>
      </p:sp>
      <p:sp>
        <p:nvSpPr>
          <p:cNvPr id="80898" name="备注占位符 2"/>
          <p:cNvSpPr>
            <a:spLocks noGrp="1"/>
          </p:cNvSpPr>
          <p:nvPr>
            <p:ph type="body"/>
          </p:nvPr>
        </p:nvSpPr>
        <p:spPr>
          <a:noFill/>
          <a:ln>
            <a:noFill/>
          </a:ln>
        </p:spPr>
        <p:txBody>
          <a:bodyPr lIns="91440" tIns="45720" rIns="91440" bIns="45720" anchor="t" anchorCtr="0"/>
          <a:lstStyle/>
          <a:p>
            <a:pPr lvl="0">
              <a:spcBef>
                <a:spcPct val="0"/>
              </a:spcBef>
            </a:pPr>
            <a:endParaRPr lang="zh-CN" altLang="en-US"/>
          </a:p>
        </p:txBody>
      </p:sp>
      <p:sp>
        <p:nvSpPr>
          <p:cNvPr id="80899"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fld id="{9A0DB2DC-4C9A-4742-B13C-FB6460FD3503}" type="slidenum">
              <a:rPr lang="zh-CN" altLang="en-US" sz="1400">
                <a:solidFill>
                  <a:srgbClr val="000000"/>
                </a:solidFill>
                <a:latin typeface="Calibri" panose="020F0502020204030204" pitchFamily="34" charset="0"/>
                <a:ea typeface="宋体" panose="02010600030101010101" pitchFamily="2" charset="-122"/>
              </a:rPr>
            </a:fld>
            <a:endParaRPr lang="zh-CN" altLang="en-US" sz="14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p:cNvSpPr>
          <p:nvPr>
            <p:ph type="sldImg"/>
          </p:nvPr>
        </p:nvSpPr>
        <p:spPr>
          <a:ln>
            <a:solidFill>
              <a:srgbClr val="000000"/>
            </a:solidFill>
          </a:ln>
        </p:spPr>
      </p:sp>
      <p:sp>
        <p:nvSpPr>
          <p:cNvPr id="1229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p:cNvSpPr>
          <p:nvPr>
            <p:ph type="sldImg"/>
          </p:nvPr>
        </p:nvSpPr>
        <p:spPr>
          <a:ln>
            <a:solidFill>
              <a:srgbClr val="000000"/>
            </a:solidFill>
          </a:ln>
        </p:spPr>
      </p:sp>
      <p:sp>
        <p:nvSpPr>
          <p:cNvPr id="8294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幻灯片图像占位符 1"/>
          <p:cNvSpPr>
            <a:spLocks noGrp="1" noRot="1" noChangeAspect="1"/>
          </p:cNvSpPr>
          <p:nvPr>
            <p:ph type="sldImg"/>
          </p:nvPr>
        </p:nvSpPr>
        <p:spPr>
          <a:ln>
            <a:solidFill>
              <a:srgbClr val="000000"/>
            </a:solidFill>
          </a:ln>
        </p:spPr>
      </p:sp>
      <p:sp>
        <p:nvSpPr>
          <p:cNvPr id="8499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p:cNvSpPr>
          <p:nvPr>
            <p:ph type="sldImg"/>
          </p:nvPr>
        </p:nvSpPr>
        <p:spPr>
          <a:ln>
            <a:solidFill>
              <a:srgbClr val="000000"/>
            </a:solidFill>
          </a:ln>
        </p:spPr>
      </p:sp>
      <p:sp>
        <p:nvSpPr>
          <p:cNvPr id="87042"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p:cNvSpPr>
          <p:nvPr>
            <p:ph type="sldImg"/>
          </p:nvPr>
        </p:nvSpPr>
        <p:spPr>
          <a:ln>
            <a:solidFill>
              <a:srgbClr val="000000"/>
            </a:solidFill>
          </a:ln>
        </p:spPr>
      </p:sp>
      <p:sp>
        <p:nvSpPr>
          <p:cNvPr id="8909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7410"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9458"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1506"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4578"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6626"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4"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a:ln>
            <a:solidFill>
              <a:srgbClr val="000000"/>
            </a:solidFill>
          </a:ln>
        </p:spPr>
      </p:sp>
      <p:sp>
        <p:nvSpPr>
          <p:cNvPr id="14338"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0722"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2770"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4818"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866"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914"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986"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034" name="文本占位符 2"/>
          <p:cNvSpPr>
            <a:spLocks noGrp="1" noChangeArrowheads="1"/>
          </p:cNvSpPr>
          <p:nvPr>
            <p:ph type="body" idx="4294967295"/>
          </p:nvPr>
        </p:nvSpPr>
        <p:spPr bwMode="auto">
          <a:noFill/>
        </p:spPr>
        <p:txBody>
          <a:bodyPr wrap="square" numCol="1" anchor="t" anchorCtr="0" compatLnSpc="1"/>
          <a:lstStyle/>
          <a:p>
            <a:endParaRPr lang="zh-CN"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a:ln>
            <a:solidFill>
              <a:srgbClr val="000000"/>
            </a:solidFill>
          </a:ln>
        </p:spPr>
      </p:sp>
      <p:sp>
        <p:nvSpPr>
          <p:cNvPr id="819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a:ln>
            <a:solidFill>
              <a:srgbClr val="000000"/>
            </a:solidFill>
          </a:ln>
        </p:spPr>
      </p:sp>
      <p:sp>
        <p:nvSpPr>
          <p:cNvPr id="16386"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a:ln>
            <a:solidFill>
              <a:srgbClr val="000000"/>
            </a:solidFill>
          </a:ln>
        </p:spPr>
      </p:sp>
      <p:sp>
        <p:nvSpPr>
          <p:cNvPr id="18434"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a:ln>
            <a:solidFill>
              <a:srgbClr val="000000"/>
            </a:solidFill>
            <a:miter/>
          </a:ln>
        </p:spPr>
      </p:sp>
      <p:sp>
        <p:nvSpPr>
          <p:cNvPr id="20482" name="备注占位符 2"/>
          <p:cNvSpPr>
            <a:spLocks noGrp="1"/>
          </p:cNvSpPr>
          <p:nvPr>
            <p:ph type="body"/>
          </p:nvPr>
        </p:nvSpPr>
        <p:spPr>
          <a:noFill/>
          <a:ln>
            <a:noFill/>
          </a:ln>
        </p:spPr>
        <p:txBody>
          <a:bodyPr lIns="91440" tIns="45720" rIns="91440" bIns="45720" anchor="t" anchorCtr="0"/>
          <a:lstStyle/>
          <a:p>
            <a:pPr lvl="0">
              <a:spcBef>
                <a:spcPct val="0"/>
              </a:spcBef>
            </a:pPr>
            <a:endParaRPr lang="zh-CN" altLang="en-US"/>
          </a:p>
        </p:txBody>
      </p:sp>
      <p:sp>
        <p:nvSpPr>
          <p:cNvPr id="20483"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fld id="{9A0DB2DC-4C9A-4742-B13C-FB6460FD3503}" type="slidenum">
              <a:rPr lang="zh-CN" altLang="en-US" sz="1400">
                <a:solidFill>
                  <a:srgbClr val="000000"/>
                </a:solidFill>
                <a:latin typeface="Calibri" panose="020F0502020204030204" pitchFamily="34" charset="0"/>
                <a:ea typeface="宋体" panose="02010600030101010101" pitchFamily="2" charset="-122"/>
              </a:rPr>
            </a:fld>
            <a:endParaRPr lang="zh-CN" altLang="en-US" sz="14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a:ln>
            <a:solidFill>
              <a:srgbClr val="000000"/>
            </a:solidFill>
          </a:ln>
        </p:spPr>
      </p:sp>
      <p:sp>
        <p:nvSpPr>
          <p:cNvPr id="22530" name="文本占位符 2"/>
          <p:cNvSpPr>
            <a:spLocks noGrp="1"/>
          </p:cNvSpPr>
          <p:nvPr>
            <p:ph type="body"/>
          </p:nvPr>
        </p:nvSpPr>
        <p:spPr>
          <a:noFill/>
          <a:ln>
            <a:noFill/>
          </a:ln>
        </p:spPr>
        <p:txBody>
          <a:bodyPr lIns="91440" tIns="45720" rIns="91440" bIns="45720" anchor="t" anchorCtr="0"/>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3"/>
            <a:ext cx="1971675" cy="4358879"/>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2" y="273843"/>
            <a:ext cx="5800725" cy="4358879"/>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FBAC5FE-AC15-447C-A2EF-B92F6D95AAA6}"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E956C1C1-1486-45ED-A4C5-E3817980619C}" type="slidenum">
              <a:rPr lang="zh-CN" altLang="en-US"/>
            </a:fld>
            <a:endParaRPr lang="zh-CN" altLang="en-US"/>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FBAC5FE-AC15-447C-A2EF-B92F6D95AAA6}"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BB0C9CFA-D266-48E5-8683-4F11BCD9BF0A}" type="slidenum">
              <a:rPr lang="zh-CN" altLang="en-US"/>
            </a:fld>
            <a:endParaRPr lang="zh-CN" altLang="en-US"/>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282305"/>
            <a:ext cx="7886700" cy="2139553"/>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1878806"/>
            <a:ext cx="3868340"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2" y="1878806"/>
            <a:ext cx="3887391"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3887391" y="740570"/>
            <a:ext cx="4629150" cy="3655219"/>
          </a:xfrm>
        </p:spPr>
        <p:txBody>
          <a:bodyPr vert="horz" wrap="square" lIns="68580" tIns="34290" rIns="68580" bIns="3429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3"/>
            <a:ext cx="1971675" cy="4358879"/>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2" y="273843"/>
            <a:ext cx="5800725" cy="4358879"/>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282305"/>
            <a:ext cx="7886700" cy="2139553"/>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282305"/>
            <a:ext cx="7886700" cy="2139553"/>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1878806"/>
            <a:ext cx="3868340"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2" y="1878806"/>
            <a:ext cx="3887391"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3887391" y="740570"/>
            <a:ext cx="4629150" cy="3655219"/>
          </a:xfrm>
        </p:spPr>
        <p:txBody>
          <a:bodyPr vert="horz" wrap="square" lIns="68580" tIns="34290" rIns="68580" bIns="3429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3"/>
            <a:ext cx="1971675" cy="4358879"/>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2" y="273843"/>
            <a:ext cx="5800725" cy="4358879"/>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282305"/>
            <a:ext cx="7886700" cy="2139553"/>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1878806"/>
            <a:ext cx="3868340"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2" y="1878806"/>
            <a:ext cx="3887391"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1878806"/>
            <a:ext cx="3868340"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2" y="1878806"/>
            <a:ext cx="3887391"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3887391" y="740570"/>
            <a:ext cx="4629150" cy="3655219"/>
          </a:xfrm>
        </p:spPr>
        <p:txBody>
          <a:bodyPr vert="horz" wrap="square" lIns="68580" tIns="34290" rIns="68580" bIns="3429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3"/>
            <a:ext cx="1971675" cy="4358879"/>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2" y="273843"/>
            <a:ext cx="5800725" cy="4358879"/>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7" y="1282305"/>
            <a:ext cx="7886700" cy="2139553"/>
          </a:xfrm>
        </p:spPr>
        <p:txBody>
          <a:bodyPr anchor="b"/>
          <a:lstStyle>
            <a:lvl1pPr>
              <a:defRPr sz="45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286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29150" y="1369218"/>
            <a:ext cx="3886200" cy="3263504"/>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2"/>
          </a:xfrm>
        </p:spPr>
        <p:txBody>
          <a:body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1878806"/>
            <a:ext cx="3868340"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2" y="1878806"/>
            <a:ext cx="3887391" cy="276344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3887391" y="740570"/>
            <a:ext cx="4629150" cy="3655219"/>
          </a:xfrm>
        </p:spPr>
        <p:txBody>
          <a:bodyPr vert="horz" wrap="square" lIns="68580" tIns="34290" rIns="68580" bIns="3429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3"/>
            <a:ext cx="1971675" cy="4358879"/>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28652" y="273843"/>
            <a:ext cx="5800725" cy="4358879"/>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3887391" y="740570"/>
            <a:ext cx="4629150" cy="3655219"/>
          </a:xfrm>
        </p:spPr>
        <p:txBody>
          <a:bodyPr vert="horz" wrap="square" lIns="68580" tIns="34290" rIns="68580" bIns="3429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1.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5" Type="http://schemas.openxmlformats.org/officeDocument/2006/relationships/theme" Target="../theme/theme3.xml"/><Relationship Id="rId14" Type="http://schemas.openxmlformats.org/officeDocument/2006/relationships/image" Target="../media/image1.png"/><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5" Type="http://schemas.openxmlformats.org/officeDocument/2006/relationships/theme" Target="../theme/theme4.xml"/><Relationship Id="rId14" Type="http://schemas.openxmlformats.org/officeDocument/2006/relationships/image" Target="../media/image1.png"/><Relationship Id="rId13" Type="http://schemas.openxmlformats.org/officeDocument/2006/relationships/slideLayout" Target="../slideLayouts/slideLayout54.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5" Type="http://schemas.openxmlformats.org/officeDocument/2006/relationships/theme" Target="../theme/theme5.xml"/><Relationship Id="rId14" Type="http://schemas.openxmlformats.org/officeDocument/2006/relationships/image" Target="../media/image1.png"/><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lIns="68580" tIns="34290" rIns="68580" bIns="34290" anchor="ctr" anchorCtr="0"/>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628650" y="1368425"/>
            <a:ext cx="7886700" cy="3263900"/>
          </a:xfrm>
          <a:prstGeom prst="rect">
            <a:avLst/>
          </a:prstGeom>
          <a:noFill/>
          <a:ln w="9525">
            <a:noFill/>
          </a:ln>
        </p:spPr>
        <p:txBody>
          <a:bodyPr lIns="68580" tIns="34290" rIns="68580" bIns="34290"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80" tIns="34290" rIns="68580" bIns="3429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68580" tIns="34290" rIns="68580" bIns="3429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wipe dir="r"/>
  </p:transition>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628650" y="274638"/>
            <a:ext cx="7886700" cy="993775"/>
          </a:xfrm>
          <a:prstGeom prst="rect">
            <a:avLst/>
          </a:prstGeom>
          <a:noFill/>
          <a:ln w="9525">
            <a:noFill/>
          </a:ln>
        </p:spPr>
        <p:txBody>
          <a:bodyPr lIns="68580" tIns="34290" rIns="68580" bIns="34290" anchor="ctr" anchorCtr="0"/>
          <a:lstStyle/>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628650" y="1368425"/>
            <a:ext cx="7886700" cy="3263900"/>
          </a:xfrm>
          <a:prstGeom prst="rect">
            <a:avLst/>
          </a:prstGeom>
          <a:noFill/>
          <a:ln w="9525">
            <a:noFill/>
          </a:ln>
        </p:spPr>
        <p:txBody>
          <a:bodyPr lIns="68580" tIns="34290" rIns="68580" bIns="34290"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80" tIns="34290" rIns="68580" bIns="3429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68580" tIns="34290" rIns="68580" bIns="3429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spd="slow">
    <p:wipe dir="r"/>
  </p:transition>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a:xfrm>
            <a:off x="628650" y="274638"/>
            <a:ext cx="7886700" cy="993775"/>
          </a:xfrm>
          <a:prstGeom prst="rect">
            <a:avLst/>
          </a:prstGeom>
          <a:noFill/>
          <a:ln w="9525">
            <a:noFill/>
          </a:ln>
        </p:spPr>
        <p:txBody>
          <a:bodyPr lIns="68580" tIns="34290" rIns="68580" bIns="34290" anchor="ctr" anchorCtr="0"/>
          <a:lstStyle/>
          <a:p>
            <a:pPr lvl="0"/>
            <a:r>
              <a:rPr lang="zh-CN" altLang="en-US" dirty="0"/>
              <a:t>单击此处编辑母版标题样式</a:t>
            </a:r>
            <a:endParaRPr lang="zh-CN" altLang="en-US" dirty="0"/>
          </a:p>
        </p:txBody>
      </p:sp>
      <p:sp>
        <p:nvSpPr>
          <p:cNvPr id="3075" name="文本占位符 2"/>
          <p:cNvSpPr>
            <a:spLocks noGrp="1"/>
          </p:cNvSpPr>
          <p:nvPr>
            <p:ph type="body"/>
          </p:nvPr>
        </p:nvSpPr>
        <p:spPr>
          <a:xfrm>
            <a:off x="628650" y="1368425"/>
            <a:ext cx="7886700" cy="3263900"/>
          </a:xfrm>
          <a:prstGeom prst="rect">
            <a:avLst/>
          </a:prstGeom>
          <a:noFill/>
          <a:ln w="9525">
            <a:noFill/>
          </a:ln>
        </p:spPr>
        <p:txBody>
          <a:bodyPr lIns="68580" tIns="34290" rIns="68580" bIns="34290"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80" tIns="34290" rIns="68580" bIns="3429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68580" tIns="34290" rIns="68580" bIns="3429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ransition spd="slow">
    <p:wipe dir="r"/>
  </p:transition>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a:xfrm>
            <a:off x="628650" y="274638"/>
            <a:ext cx="7886700" cy="993775"/>
          </a:xfrm>
          <a:prstGeom prst="rect">
            <a:avLst/>
          </a:prstGeom>
          <a:noFill/>
          <a:ln w="9525">
            <a:noFill/>
          </a:ln>
        </p:spPr>
        <p:txBody>
          <a:bodyPr lIns="68580" tIns="34290" rIns="68580" bIns="34290" anchor="ctr" anchorCtr="0"/>
          <a:lstStyle/>
          <a:p>
            <a:pPr lvl="0"/>
            <a:r>
              <a:rPr lang="zh-CN" altLang="en-US" dirty="0"/>
              <a:t>单击此处编辑母版标题样式</a:t>
            </a:r>
            <a:endParaRPr lang="zh-CN" altLang="en-US" dirty="0"/>
          </a:p>
        </p:txBody>
      </p:sp>
      <p:sp>
        <p:nvSpPr>
          <p:cNvPr id="4099" name="文本占位符 2"/>
          <p:cNvSpPr>
            <a:spLocks noGrp="1"/>
          </p:cNvSpPr>
          <p:nvPr>
            <p:ph type="body"/>
          </p:nvPr>
        </p:nvSpPr>
        <p:spPr>
          <a:xfrm>
            <a:off x="628650" y="1368425"/>
            <a:ext cx="7886700" cy="3263900"/>
          </a:xfrm>
          <a:prstGeom prst="rect">
            <a:avLst/>
          </a:prstGeom>
          <a:noFill/>
          <a:ln w="9525">
            <a:noFill/>
          </a:ln>
        </p:spPr>
        <p:txBody>
          <a:bodyPr lIns="68580" tIns="34290" rIns="68580" bIns="34290"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80" tIns="34290" rIns="68580" bIns="3429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68580" tIns="34290" rIns="68580" bIns="3429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p:wipe dir="r"/>
  </p:transition>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274638"/>
            <a:ext cx="7886700" cy="993775"/>
          </a:xfrm>
          <a:prstGeom prst="rect">
            <a:avLst/>
          </a:prstGeom>
          <a:noFill/>
          <a:ln w="9525">
            <a:noFill/>
          </a:ln>
        </p:spPr>
        <p:txBody>
          <a:bodyPr lIns="68580" tIns="34290" rIns="68580" bIns="34290" anchor="ctr" anchorCtr="0"/>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628650" y="1368425"/>
            <a:ext cx="7886700" cy="3263900"/>
          </a:xfrm>
          <a:prstGeom prst="rect">
            <a:avLst/>
          </a:prstGeom>
          <a:noFill/>
          <a:ln w="9525">
            <a:noFill/>
          </a:ln>
        </p:spPr>
        <p:txBody>
          <a:bodyPr lIns="68580" tIns="34290" rIns="68580" bIns="34290"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4638"/>
          </a:xfrm>
          <a:prstGeom prst="rect">
            <a:avLst/>
          </a:prstGeom>
        </p:spPr>
        <p:txBody>
          <a:bodyPr vert="horz" lIns="68580" tIns="34290" rIns="68580" bIns="34290" rtlCol="0" anchor="ctr"/>
          <a:lstStyle>
            <a:lvl1pPr algn="l" fontAlgn="auto">
              <a:spcBef>
                <a:spcPts val="0"/>
              </a:spcBef>
              <a:spcAft>
                <a:spcPts val="0"/>
              </a:spcAft>
              <a:defRPr sz="9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7346350-C612-4206-8E41-88F06BFBFDA9}" type="datetimeFigureOut">
              <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4638"/>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4638"/>
          </a:xfrm>
          <a:prstGeom prst="rect">
            <a:avLst/>
          </a:prstGeom>
        </p:spPr>
        <p:txBody>
          <a:bodyPr vert="horz" wrap="square" lIns="68580" tIns="34290" rIns="68580" bIns="34290" numCol="1" anchor="ctr" anchorCtr="0" compatLnSpc="1"/>
          <a:lstStyle>
            <a:lvl1pPr algn="r">
              <a:defRPr sz="900">
                <a:solidFill>
                  <a:srgbClr val="898989"/>
                </a:solidFill>
              </a:defRPr>
            </a:lvl1p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slow">
    <p:wipe dir="r"/>
  </p:transition>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12298;&#22303;&#22320;&#22686;&#20540;&#31246;&#26242;&#34892;&#26465;&#20363;&#23454;&#26045;&#32454;&#21017;&#12299;.doc"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126.xml"/><Relationship Id="rId2" Type="http://schemas.openxmlformats.org/officeDocument/2006/relationships/hyperlink" Target="../&#19994;&#21153;&#19987;&#29992;/&#22303;&#22320;&#22686;&#20540;&#31246;/&#22303;&#22320;&#22686;&#20540;&#31246;&#25991;&#20214;&#27719;&#38598;/&#20013;&#21326;&#20154;&#27665;&#20849;&#21644;&#22269;&#22303;&#22320;&#22686;&#20540;&#31246;&#26242;&#34892;&#26465;&#20363;&#21450;&#23454;&#26045;&#32454;&#21017;.docx" TargetMode="External"/><Relationship Id="rId1" Type="http://schemas.openxmlformats.org/officeDocument/2006/relationships/hyperlink" Target="../../../Documents/WeChat%20Files/kingofwaves/&#26085;&#24120;&#22791;&#20221;/&#25151;&#22320;&#20135;&#24320;&#21457;&#22303;&#22320;&#22686;&#20540;&#31246;&#28165;&#31639;&#23454;&#21153;&#65288;&#26696;&#20363;&#20998;&#26512;&#65289;20160704&#22823;&#24198;%20&#28436;&#31034;&#25991;&#31295;/&#22269;&#31246;&#21457;&#12304;2009&#12305;91&#21495;.doc"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6.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3.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3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tags" Target="../tags/tag3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4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ags" Target="../tags/tag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7.png"/><Relationship Id="rId7" Type="http://schemas.openxmlformats.org/officeDocument/2006/relationships/tags" Target="../tags/tag44.xml"/><Relationship Id="rId6" Type="http://schemas.openxmlformats.org/officeDocument/2006/relationships/image" Target="../media/image16.jpeg"/><Relationship Id="rId5" Type="http://schemas.openxmlformats.org/officeDocument/2006/relationships/tags" Target="../tags/tag43.xml"/><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tags" Target="../tags/tag42.xml"/><Relationship Id="rId10" Type="http://schemas.openxmlformats.org/officeDocument/2006/relationships/notesSlide" Target="../notesSlides/notesSlide53.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0851;&#20110;&#21313;&#20843;&#23626;&#19977;&#20013;&#20840;&#20250;&#22303;&#22320;&#25913;&#38761;&#25919;&#31574;&#30340;&#35299;&#35835;.do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reeform 7"/>
          <p:cNvSpPr/>
          <p:nvPr/>
        </p:nvSpPr>
        <p:spPr>
          <a:xfrm>
            <a:off x="777875" y="0"/>
            <a:ext cx="7610475" cy="2932113"/>
          </a:xfrm>
          <a:custGeom>
            <a:avLst/>
            <a:gdLst/>
            <a:ahLst/>
            <a:cxnLst>
              <a:cxn ang="0">
                <a:pos x="0" y="0"/>
              </a:cxn>
              <a:cxn ang="0">
                <a:pos x="2147483646" y="0"/>
              </a:cxn>
              <a:cxn ang="0">
                <a:pos x="2147483646" y="2147483646"/>
              </a:cxn>
              <a:cxn ang="0">
                <a:pos x="0" y="0"/>
              </a:cxn>
            </a:cxnLst>
            <a:rect l="0" t="0" r="0" b="0"/>
            <a:pathLst>
              <a:path w="5051" h="2524">
                <a:moveTo>
                  <a:pt x="0" y="0"/>
                </a:moveTo>
                <a:lnTo>
                  <a:pt x="5051" y="0"/>
                </a:lnTo>
                <a:lnTo>
                  <a:pt x="2526" y="2524"/>
                </a:lnTo>
                <a:lnTo>
                  <a:pt x="0" y="0"/>
                </a:lnTo>
                <a:close/>
              </a:path>
            </a:pathLst>
          </a:custGeom>
          <a:gradFill rotWithShape="1">
            <a:gsLst>
              <a:gs pos="0">
                <a:srgbClr val="007BD3"/>
              </a:gs>
              <a:gs pos="100000">
                <a:srgbClr val="034373"/>
              </a:gs>
            </a:gsLst>
            <a:lin ang="0"/>
            <a:tileRect/>
          </a:gradFill>
          <a:ln w="0">
            <a:noFill/>
          </a:ln>
        </p:spPr>
        <p:txBody>
          <a:bodyPr/>
          <a:lstStyle/>
          <a:p>
            <a:endParaRPr lang="zh-CN" altLang="en-US"/>
          </a:p>
        </p:txBody>
      </p:sp>
      <p:sp>
        <p:nvSpPr>
          <p:cNvPr id="2" name="标题 1"/>
          <p:cNvSpPr>
            <a:spLocks noGrp="1"/>
          </p:cNvSpPr>
          <p:nvPr>
            <p:ph type="ctrTitle"/>
          </p:nvPr>
        </p:nvSpPr>
        <p:spPr>
          <a:xfrm>
            <a:off x="395288" y="2790825"/>
            <a:ext cx="8424863" cy="935038"/>
          </a:xfrm>
        </p:spPr>
        <p:txBody>
          <a:bodyPr vert="horz" wrap="square" lIns="68580" tIns="34290" rIns="68580" bIns="34290" numCol="1" rtlCol="0" anchor="ctr" anchorCtr="0" compatLnSpc="1">
            <a:noAutofit/>
          </a:bodyPr>
          <a:lstStyle/>
          <a:p>
            <a:pPr marL="0" marR="0" lvl="0" indent="0" algn="ctr" defTabSz="685800" rtl="0" eaLnBrk="1" fontAlgn="auto" latinLnBrk="0" hangingPunct="1">
              <a:lnSpc>
                <a:spcPct val="15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房地产开发</a:t>
            </a:r>
            <a:r>
              <a:rPr kumimoji="0" lang="zh-CN" altLang="en-US" sz="4000" b="1" i="0" u="none" strike="noStrike" kern="1200" cap="none" spc="0" normalizeH="0" baseline="0" noProof="0" dirty="0" smtClean="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企业项目开发流程讲解</a:t>
            </a:r>
            <a:endParaRPr kumimoji="0" lang="zh-CN" altLang="en-US" sz="40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endParaRPr>
          </a:p>
        </p:txBody>
      </p:sp>
      <p:sp>
        <p:nvSpPr>
          <p:cNvPr id="10" name="矩形 9"/>
          <p:cNvSpPr/>
          <p:nvPr/>
        </p:nvSpPr>
        <p:spPr>
          <a:xfrm>
            <a:off x="3287713" y="484188"/>
            <a:ext cx="2590800" cy="13223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500" normalizeH="0" baseline="0" noProof="0" dirty="0" smtClean="0">
                <a:ln>
                  <a:noFill/>
                </a:ln>
                <a:solidFill>
                  <a:schemeClr val="bg1"/>
                </a:solidFill>
                <a:effectLst/>
                <a:uLnTx/>
                <a:uFillTx/>
                <a:latin typeface="Impact" panose="020B0806030902050204" pitchFamily="34" charset="0"/>
                <a:ea typeface="微软雅黑" panose="020B0503020204020204" pitchFamily="34" charset="-122"/>
                <a:cs typeface="+mn-cs"/>
              </a:rPr>
              <a:t>2022</a:t>
            </a:r>
            <a:endParaRPr kumimoji="0" lang="zh-CN" altLang="en-US" sz="8000" b="0" i="0" u="none" strike="noStrike" kern="1200" cap="none" spc="500" normalizeH="0" baseline="0" noProof="0" dirty="0">
              <a:ln>
                <a:noFill/>
              </a:ln>
              <a:solidFill>
                <a:schemeClr val="bg1"/>
              </a:solidFill>
              <a:effectLst/>
              <a:uLnTx/>
              <a:uFillTx/>
              <a:latin typeface="+mn-lt"/>
              <a:ea typeface="+mn-ea"/>
              <a:cs typeface="+mn-cs"/>
            </a:endParaRPr>
          </a:p>
        </p:txBody>
      </p:sp>
      <p:sp>
        <p:nvSpPr>
          <p:cNvPr id="3" name="标题 1"/>
          <p:cNvSpPr>
            <a:spLocks noGrp="1"/>
          </p:cNvSpPr>
          <p:nvPr/>
        </p:nvSpPr>
        <p:spPr>
          <a:xfrm>
            <a:off x="539433" y="3651885"/>
            <a:ext cx="8424863" cy="935037"/>
          </a:xfrm>
          <a:prstGeom prst="rect">
            <a:avLst/>
          </a:prstGeom>
          <a:noFill/>
          <a:ln w="9525">
            <a:noFill/>
          </a:ln>
        </p:spPr>
        <p:txBody>
          <a:bodyPr vert="horz" wrap="square" lIns="68580" tIns="34290" rIns="68580" bIns="34290" numCol="1" rtlCol="0" anchor="ctr" anchorCtr="0" compatLnSpc="1">
            <a:noAutofit/>
            <a:scene3d>
              <a:camera prst="orthographicFront"/>
              <a:lightRig rig="threePt" dir="t"/>
            </a:scene3d>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a:lstStyle>
          <a:p>
            <a:pPr marL="0" marR="0" lvl="0" indent="0" algn="ctr" defTabSz="685800" rtl="0" eaLnBrk="1" fontAlgn="auto" latinLnBrk="0" hangingPunct="1">
              <a:lnSpc>
                <a:spcPct val="150000"/>
              </a:lnSpc>
              <a:spcBef>
                <a:spcPct val="0"/>
              </a:spcBef>
              <a:spcAft>
                <a:spcPts val="0"/>
              </a:spcAft>
              <a:buClrTx/>
              <a:buSzTx/>
              <a:buFontTx/>
              <a:buNone/>
              <a:defRPr/>
            </a:pPr>
            <a:endParaRPr kumimoji="0" lang="zh-CN" altLang="en-US" sz="200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21509"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666768"/>
            <a:ext cx="7778750" cy="4062651"/>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一、销售额</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房地产开发企业中的一般纳税人（以下简称一般纳税人）销售其开发的房地产项目（选择简易计税方法的</a:t>
            </a:r>
            <a:r>
              <a:rPr kumimoji="0" lang="zh-CN" altLang="en-US" sz="180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房地产老项目</a:t>
            </a:r>
            <a:r>
              <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除外），以取得的全部价款和</a:t>
            </a:r>
            <a:r>
              <a:rPr kumimoji="0" lang="zh-CN" altLang="en-US" sz="180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价外费用</a:t>
            </a:r>
            <a:r>
              <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，扣除受让土地时向政府部门支付的</a:t>
            </a:r>
            <a:r>
              <a:rPr kumimoji="0" lang="zh-CN" altLang="en-US" sz="180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土地价款</a:t>
            </a:r>
            <a:r>
              <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后的余额为销售额。</a:t>
            </a:r>
            <a:endPar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800" b="1"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        </a:t>
            </a:r>
            <a:r>
              <a:rPr lang="zh-CN" altLang="en-US" sz="1800" b="1"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一般计税方法</a:t>
            </a:r>
            <a:endPar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       销售额</a:t>
            </a:r>
            <a:r>
              <a:rPr lang="en-US" altLang="zh-CN"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（全部价款和价外费用</a:t>
            </a:r>
            <a:r>
              <a:rPr lang="en-US" altLang="zh-CN"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当期允许扣除的土地价款）</a:t>
            </a:r>
            <a:r>
              <a:rPr lang="en-US" altLang="zh-CN"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r>
              <a:rPr lang="en-US" altLang="zh-CN"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1+</a:t>
            </a:r>
            <a:r>
              <a:rPr lang="en-US" altLang="zh-CN" sz="18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9%</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endPar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       当期允许扣除的土地价款</a:t>
            </a:r>
            <a:r>
              <a:rPr lang="en-US" altLang="zh-CN"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（当期销售房地产项目建筑面积</a:t>
            </a:r>
            <a:r>
              <a:rPr lang="en-US" altLang="zh-CN"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房地产项目可供销售建筑面积）</a:t>
            </a:r>
            <a:r>
              <a:rPr lang="en-US" altLang="zh-CN"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支付的土地价款 </a:t>
            </a:r>
            <a:endPar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2151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28600" y="1181100"/>
            <a:ext cx="184731" cy="507831"/>
          </a:xfrm>
          <a:prstGeom prst="rect">
            <a:avLst/>
          </a:prstGeom>
          <a:noFill/>
          <a:ln w="9525">
            <a:noFill/>
            <a:miter lim="800000"/>
          </a:ln>
        </p:spPr>
        <p:txBody>
          <a:bodyPr wrap="none" anchor="ctr">
            <a:spAutoFit/>
          </a:bodyPr>
          <a:lstStyle/>
          <a:p>
            <a:pPr>
              <a:spcBef>
                <a:spcPct val="0"/>
              </a:spcBef>
              <a:buFontTx/>
              <a:buNone/>
            </a:pPr>
            <a:endParaRPr lang="en-US" altLang="zh-CN" sz="900" b="0">
              <a:solidFill>
                <a:schemeClr val="tx1"/>
              </a:solidFill>
              <a:latin typeface="楷体_GB2312" panose="02010609030101010101" pitchFamily="49" charset="-122"/>
              <a:ea typeface="楷体_GB2312" panose="02010609030101010101" pitchFamily="49" charset="-122"/>
            </a:endParaRPr>
          </a:p>
          <a:p>
            <a:pPr eaLnBrk="0" hangingPunct="0">
              <a:spcBef>
                <a:spcPct val="0"/>
              </a:spcBef>
              <a:buFontTx/>
              <a:buNone/>
            </a:pPr>
            <a:endParaRPr lang="en-US" altLang="zh-CN" sz="1800" b="0">
              <a:solidFill>
                <a:schemeClr val="tx1"/>
              </a:solidFill>
              <a:latin typeface="楷体_GB2312" panose="02010609030101010101" pitchFamily="49" charset="-122"/>
              <a:ea typeface="楷体_GB2312" panose="02010609030101010101" pitchFamily="49" charset="-122"/>
            </a:endParaRPr>
          </a:p>
        </p:txBody>
      </p:sp>
      <p:graphicFrame>
        <p:nvGraphicFramePr>
          <p:cNvPr id="591915" name="Group 43"/>
          <p:cNvGraphicFramePr>
            <a:graphicFrameLocks noGrp="1"/>
          </p:cNvGraphicFramePr>
          <p:nvPr/>
        </p:nvGraphicFramePr>
        <p:xfrm>
          <a:off x="152400" y="342900"/>
          <a:ext cx="8991600" cy="4226721"/>
        </p:xfrm>
        <a:graphic>
          <a:graphicData uri="http://schemas.openxmlformats.org/drawingml/2006/table">
            <a:tbl>
              <a:tblPr/>
              <a:tblGrid>
                <a:gridCol w="3086100"/>
                <a:gridCol w="5905500"/>
              </a:tblGrid>
              <a:tr h="34292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有关事项</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　　</a:t>
                      </a:r>
                      <a:r>
                        <a:rPr kumimoji="0" lang="zh-CN" alt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是否属于征税范围</a:t>
                      </a:r>
                      <a:endParaRPr kumimoji="0" lang="zh-CN" alt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folHlink"/>
                    </a:solidFill>
                  </a:tcPr>
                </a:tc>
              </a:tr>
              <a:tr h="1063050">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1.</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以房地产投资、联营</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en-US" altLang="zh-CN" sz="1400" b="1" kern="1200" dirty="0" smtClean="0">
                          <a:solidFill>
                            <a:schemeClr val="tx1"/>
                          </a:solidFill>
                          <a:effectLst/>
                          <a:latin typeface="+mn-lt"/>
                          <a:ea typeface="+mn-ea"/>
                          <a:cs typeface="+mn-cs"/>
                        </a:rPr>
                        <a:t>1.</a:t>
                      </a:r>
                      <a:r>
                        <a:rPr lang="zh-CN" altLang="zh-CN" sz="1400" b="1" kern="1200" dirty="0" smtClean="0">
                          <a:solidFill>
                            <a:schemeClr val="tx1"/>
                          </a:solidFill>
                          <a:effectLst/>
                          <a:latin typeface="+mn-lt"/>
                          <a:ea typeface="+mn-ea"/>
                          <a:cs typeface="+mn-cs"/>
                        </a:rPr>
                        <a:t>房地产作价入股转让到投资联营企业，</a:t>
                      </a:r>
                      <a:r>
                        <a:rPr lang="zh-CN" altLang="zh-CN" sz="1400" b="1" kern="1200" dirty="0" smtClean="0">
                          <a:solidFill>
                            <a:srgbClr val="FF0000"/>
                          </a:solidFill>
                          <a:effectLst/>
                          <a:latin typeface="+mn-lt"/>
                          <a:ea typeface="+mn-ea"/>
                          <a:cs typeface="+mn-cs"/>
                        </a:rPr>
                        <a:t>暂免征收</a:t>
                      </a:r>
                      <a:endParaRPr kumimoji="0" lang="en-US" altLang="zh-CN"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2.</a:t>
                      </a:r>
                      <a:r>
                        <a:rPr kumimoji="0" lang="zh-CN" altLang="en-US"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投资联营企业将投资联营房地产再转让，</a:t>
                      </a:r>
                      <a:r>
                        <a:rPr kumimoji="0" lang="zh-CN" altLang="en-US"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征</a:t>
                      </a:r>
                      <a:endParaRPr kumimoji="0" lang="en-US" altLang="zh-CN"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3.</a:t>
                      </a:r>
                      <a:r>
                        <a:rPr kumimoji="0" lang="zh-CN" altLang="en-US"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凡所投资、联营的企业从事房地产开发的，</a:t>
                      </a:r>
                      <a:r>
                        <a:rPr kumimoji="0" lang="zh-CN" altLang="en-US"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征</a:t>
                      </a:r>
                      <a:br>
                        <a:rPr kumimoji="0" lang="zh-CN" altLang="en-US"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br>
                      <a:r>
                        <a:rPr kumimoji="0" lang="en-US" altLang="zh-CN"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4.</a:t>
                      </a:r>
                      <a:r>
                        <a:rPr kumimoji="0" lang="zh-CN" altLang="en-US"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房地产开发企业以其建造的商品房进行投资和联营的，</a:t>
                      </a:r>
                      <a:r>
                        <a:rPr kumimoji="0" lang="zh-CN" altLang="en-US"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征</a:t>
                      </a:r>
                      <a:endParaRPr kumimoji="0" lang="zh-CN" altLang="en-US" sz="14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0294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2.</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合作建房</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1.</a:t>
                      </a:r>
                      <a:r>
                        <a:rPr kumimoji="0" lang="zh-CN" altLang="en-US" sz="14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建成后自用，</a:t>
                      </a:r>
                      <a:r>
                        <a:rPr kumimoji="0" lang="zh-CN" altLang="en-US" sz="14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暂免</a:t>
                      </a:r>
                      <a:b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br>
                      <a:r>
                        <a:rPr kumimoji="0" lang="en-US" altLang="zh-CN" sz="14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2.</a:t>
                      </a:r>
                      <a:r>
                        <a:rPr kumimoji="0" lang="zh-CN" altLang="en-US" sz="14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建成后转让（包括合作建房双方之间的转让），</a:t>
                      </a:r>
                      <a:r>
                        <a:rPr kumimoji="0" lang="zh-CN" altLang="en-US" sz="14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征</a:t>
                      </a:r>
                      <a:endParaRPr kumimoji="0" lang="zh-CN" altLang="en-US" sz="14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0600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3.</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企业兼并转让房地产</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暂免</a:t>
                      </a:r>
                      <a:endPar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25809">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4.</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房地产交换</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1.</a:t>
                      </a:r>
                      <a: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单位之间换房，</a:t>
                      </a:r>
                      <a:r>
                        <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征</a:t>
                      </a:r>
                      <a:b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br>
                      <a:r>
                        <a:rPr kumimoji="0" lang="en-US" altLang="zh-CN"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2.</a:t>
                      </a:r>
                      <a: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个人之间互换自住房，</a:t>
                      </a:r>
                      <a:r>
                        <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免征</a:t>
                      </a:r>
                      <a:endPar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97197">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5.</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房地产抵押</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抵押期</a:t>
                      </a:r>
                      <a:r>
                        <a:rPr kumimoji="0" lang="zh-CN" altLang="en-US"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不征</a:t>
                      </a:r>
                      <a:r>
                        <a:rPr kumimoji="0" lang="zh-CN" altLang="en-US" sz="13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；抵押期满，不能偿还债务，以房地产抵债，</a:t>
                      </a:r>
                      <a:r>
                        <a:rPr kumimoji="0" lang="zh-CN" altLang="en-US"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征</a:t>
                      </a:r>
                      <a:endParaRPr kumimoji="0" lang="zh-CN" altLang="en-US" sz="13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97197">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6.</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出租</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不征</a:t>
                      </a:r>
                      <a: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（无权属转让）</a:t>
                      </a:r>
                      <a:endPar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97197">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7.</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房地产评估增值</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不征</a:t>
                      </a:r>
                      <a: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（无权属转让）</a:t>
                      </a:r>
                      <a:endPar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97197">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8.</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国家收回房地产权</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不征</a:t>
                      </a:r>
                      <a:endPar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97197">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9.</a:t>
                      </a:r>
                      <a:r>
                        <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转让、抵押、置换</a:t>
                      </a:r>
                      <a:endParaRPr kumimoji="0" lang="zh-CN" altLang="en-US" sz="1500" b="1"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Times New Roman" panose="02020603050405020304" pitchFamily="18" charset="0"/>
                        </a:rPr>
                        <a:t>征 </a:t>
                      </a:r>
                      <a: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  （国税函</a:t>
                      </a:r>
                      <a:r>
                        <a:rPr kumimoji="0" lang="en-US" altLang="zh-CN"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〔2007〕645</a:t>
                      </a:r>
                      <a:r>
                        <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号 ）</a:t>
                      </a:r>
                      <a:endParaRPr kumimoji="0" lang="zh-CN" altLang="en-US" sz="1500" b="1"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34292" marB="3429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278" name="Text Box 38"/>
          <p:cNvSpPr txBox="1">
            <a:spLocks noChangeArrowheads="1"/>
          </p:cNvSpPr>
          <p:nvPr/>
        </p:nvSpPr>
        <p:spPr bwMode="auto">
          <a:xfrm>
            <a:off x="1476375" y="0"/>
            <a:ext cx="6624638" cy="461665"/>
          </a:xfrm>
          <a:prstGeom prst="rect">
            <a:avLst/>
          </a:prstGeom>
          <a:noFill/>
          <a:ln w="9525">
            <a:noFill/>
            <a:miter lim="800000"/>
          </a:ln>
        </p:spPr>
        <p:txBody>
          <a:bodyPr>
            <a:spAutoFit/>
          </a:bodyPr>
          <a:lstStyle/>
          <a:p>
            <a:pPr>
              <a:spcBef>
                <a:spcPct val="50000"/>
              </a:spcBef>
              <a:buFontTx/>
              <a:buNone/>
            </a:pPr>
            <a:r>
              <a:rPr lang="zh-CN" altLang="en-US" sz="2400">
                <a:solidFill>
                  <a:schemeClr val="tx1"/>
                </a:solidFill>
                <a:latin typeface="楷体_GB2312" panose="02010609030101010101" pitchFamily="49" charset="-122"/>
                <a:ea typeface="楷体_GB2312" panose="02010609030101010101" pitchFamily="49" charset="-122"/>
              </a:rPr>
              <a:t>（二）征税范围的特殊规定</a:t>
            </a:r>
            <a:endParaRPr lang="zh-CN" altLang="en-US" sz="2400">
              <a:solidFill>
                <a:schemeClr val="tx1"/>
              </a:solidFill>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l" eaLnBrk="1" hangingPunct="1"/>
            <a:r>
              <a:rPr lang="zh-CN" altLang="en-US" b="1" smtClean="0">
                <a:latin typeface="黑体" panose="02010609060101010101" pitchFamily="49" charset="-122"/>
                <a:ea typeface="黑体" panose="02010609060101010101" pitchFamily="49" charset="-122"/>
              </a:rPr>
              <a:t>三、征税对象</a:t>
            </a:r>
            <a:endParaRPr lang="zh-CN" altLang="en-US" b="1" smtClean="0">
              <a:latin typeface="黑体" panose="02010609060101010101" pitchFamily="49" charset="-122"/>
              <a:ea typeface="黑体" panose="02010609060101010101" pitchFamily="49" charset="-122"/>
            </a:endParaRPr>
          </a:p>
        </p:txBody>
      </p:sp>
      <p:sp>
        <p:nvSpPr>
          <p:cNvPr id="11267" name="Rectangle 3"/>
          <p:cNvSpPr>
            <a:spLocks noGrp="1" noChangeArrowheads="1"/>
          </p:cNvSpPr>
          <p:nvPr>
            <p:ph idx="1"/>
          </p:nvPr>
        </p:nvSpPr>
        <p:spPr/>
        <p:txBody>
          <a:bodyPr/>
          <a:lstStyle/>
          <a:p>
            <a:pPr eaLnBrk="1" hangingPunct="1"/>
            <a:r>
              <a:rPr lang="en-US" altLang="zh-CN" sz="2800" b="1" smtClean="0">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条例</a:t>
            </a:r>
            <a:r>
              <a:rPr lang="en-US" altLang="zh-CN" sz="2800" b="1" smtClean="0">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第三条：土地增值税的征税对象转让国有土地使用权、地上的建筑物及其附着物所取得的</a:t>
            </a:r>
            <a:r>
              <a:rPr lang="zh-CN" altLang="en-US" sz="2800" b="1" smtClean="0">
                <a:solidFill>
                  <a:srgbClr val="066C10"/>
                </a:solidFill>
                <a:latin typeface="楷体_GB2312" panose="02010609030101010101" pitchFamily="49" charset="-122"/>
                <a:ea typeface="楷体_GB2312" panose="02010609030101010101" pitchFamily="49" charset="-122"/>
              </a:rPr>
              <a:t>增值额</a:t>
            </a:r>
            <a:r>
              <a:rPr lang="zh-CN" altLang="en-US" sz="2800" b="1" smtClean="0">
                <a:latin typeface="楷体_GB2312" panose="02010609030101010101" pitchFamily="49" charset="-122"/>
                <a:ea typeface="楷体_GB2312" panose="02010609030101010101" pitchFamily="49" charset="-122"/>
              </a:rPr>
              <a:t>。</a:t>
            </a:r>
            <a:endParaRPr lang="zh-CN" altLang="en-US" sz="2800" b="1" smtClean="0">
              <a:latin typeface="楷体_GB2312" panose="02010609030101010101" pitchFamily="49" charset="-122"/>
              <a:ea typeface="楷体_GB2312" panose="02010609030101010101" pitchFamily="49" charset="-122"/>
            </a:endParaRPr>
          </a:p>
          <a:p>
            <a:pPr eaLnBrk="1" hangingPunct="1"/>
            <a:r>
              <a:rPr lang="en-US" altLang="zh-CN" sz="2800" b="1" smtClean="0">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条例</a:t>
            </a:r>
            <a:r>
              <a:rPr lang="en-US" altLang="zh-CN" sz="2800" b="1" smtClean="0">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第四条：增值额纳税人转让房地产的收入减除</a:t>
            </a:r>
            <a:r>
              <a:rPr lang="en-US" altLang="zh-CN" sz="2800" b="1" smtClean="0">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条例</a:t>
            </a:r>
            <a:r>
              <a:rPr lang="en-US" altLang="zh-CN" sz="2800" b="1" smtClean="0">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规定的扣除项目金额后的</a:t>
            </a:r>
            <a:r>
              <a:rPr lang="zh-CN" altLang="en-US" sz="2800" b="1" smtClean="0">
                <a:solidFill>
                  <a:srgbClr val="066C10"/>
                </a:solidFill>
                <a:latin typeface="楷体_GB2312" panose="02010609030101010101" pitchFamily="49" charset="-122"/>
                <a:ea typeface="楷体_GB2312" panose="02010609030101010101" pitchFamily="49" charset="-122"/>
              </a:rPr>
              <a:t>余额</a:t>
            </a:r>
            <a:r>
              <a:rPr lang="zh-CN" altLang="en-US" b="1" smtClean="0">
                <a:latin typeface="楷体_GB2312" panose="02010609030101010101" pitchFamily="49" charset="-122"/>
                <a:ea typeface="楷体_GB2312" panose="02010609030101010101" pitchFamily="49" charset="-122"/>
              </a:rPr>
              <a:t>。</a:t>
            </a:r>
            <a:endParaRPr lang="zh-CN" altLang="en-US" b="1" smtClean="0">
              <a:latin typeface="楷体_GB2312" panose="02010609030101010101" pitchFamily="49" charset="-122"/>
              <a:ea typeface="楷体_GB2312" panose="02010609030101010101" pitchFamily="49" charset="-122"/>
            </a:endParaRPr>
          </a:p>
          <a:p>
            <a:pPr eaLnBrk="1" hangingPunct="1"/>
            <a:endParaRPr lang="en-US" altLang="zh-CN" b="1" smtClean="0">
              <a:latin typeface="楷体_GB2312" panose="02010609030101010101" pitchFamily="49" charset="-122"/>
              <a:ea typeface="楷体_GB2312" panose="02010609030101010101" pitchFamily="49" charset="-122"/>
            </a:endParaRPr>
          </a:p>
        </p:txBody>
      </p:sp>
      <p:pic>
        <p:nvPicPr>
          <p:cNvPr id="11268" name="Picture 4" descr="sxb030103"/>
          <p:cNvPicPr>
            <a:picLocks noChangeAspect="1" noChangeArrowheads="1"/>
          </p:cNvPicPr>
          <p:nvPr/>
        </p:nvPicPr>
        <p:blipFill>
          <a:blip r:embed="rId1"/>
          <a:srcRect/>
          <a:stretch>
            <a:fillRect/>
          </a:stretch>
        </p:blipFill>
        <p:spPr bwMode="auto">
          <a:xfrm>
            <a:off x="685800" y="2463403"/>
            <a:ext cx="7848600" cy="2451497"/>
          </a:xfrm>
          <a:prstGeom prst="rect">
            <a:avLst/>
          </a:prstGeom>
          <a:noFill/>
          <a:ln w="9525">
            <a:noFill/>
            <a:miter lim="800000"/>
            <a:headEnd/>
            <a:tailEnd/>
          </a:ln>
        </p:spPr>
      </p:pic>
    </p:spTree>
  </p:cSld>
  <p:clrMapOvr>
    <a:masterClrMapping/>
  </p:clrMapOvr>
  <p:transition spd="slow">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zh-CN" altLang="en-US" b="1" smtClean="0">
                <a:solidFill>
                  <a:srgbClr val="000000"/>
                </a:solidFill>
                <a:latin typeface="黑体" panose="02010609060101010101" pitchFamily="49" charset="-122"/>
                <a:ea typeface="黑体" panose="02010609060101010101" pitchFamily="49" charset="-122"/>
              </a:rPr>
              <a:t>四、转让房地产收入</a:t>
            </a:r>
            <a:endParaRPr lang="en-US" altLang="zh-CN" b="1" smtClean="0">
              <a:solidFill>
                <a:srgbClr val="0066CC"/>
              </a:solidFill>
              <a:latin typeface="黑体" panose="02010609060101010101" pitchFamily="49" charset="-122"/>
              <a:ea typeface="黑体" panose="02010609060101010101" pitchFamily="49" charset="-122"/>
            </a:endParaRPr>
          </a:p>
        </p:txBody>
      </p:sp>
      <p:sp>
        <p:nvSpPr>
          <p:cNvPr id="12291" name="Rectangle 3"/>
          <p:cNvSpPr>
            <a:spLocks noGrp="1" noChangeArrowheads="1"/>
          </p:cNvSpPr>
          <p:nvPr>
            <p:ph idx="1"/>
          </p:nvPr>
        </p:nvSpPr>
        <p:spPr/>
        <p:txBody>
          <a:bodyPr/>
          <a:lstStyle/>
          <a:p>
            <a:pPr eaLnBrk="1" hangingPunct="1">
              <a:buNone/>
            </a:pPr>
            <a:r>
              <a:rPr lang="zh-CN" altLang="en-US" sz="4400" b="1" dirty="0" smtClean="0">
                <a:latin typeface="楷体_GB2312" panose="02010609030101010101" pitchFamily="49" charset="-122"/>
                <a:ea typeface="楷体_GB2312" panose="02010609030101010101" pitchFamily="49" charset="-122"/>
              </a:rPr>
              <a:t>转让房地产并取得的</a:t>
            </a:r>
            <a:r>
              <a:rPr lang="zh-CN" altLang="en-US" sz="4400" b="1" dirty="0" smtClean="0">
                <a:solidFill>
                  <a:srgbClr val="0066CC"/>
                </a:solidFill>
                <a:latin typeface="楷体_GB2312" panose="02010609030101010101" pitchFamily="49" charset="-122"/>
                <a:ea typeface="楷体_GB2312" panose="02010609030101010101" pitchFamily="49" charset="-122"/>
              </a:rPr>
              <a:t>全部价款</a:t>
            </a:r>
            <a:r>
              <a:rPr lang="zh-CN" altLang="en-US" sz="4400" b="1" dirty="0" smtClean="0">
                <a:latin typeface="楷体_GB2312" panose="02010609030101010101" pitchFamily="49" charset="-122"/>
                <a:ea typeface="楷体_GB2312" panose="02010609030101010101" pitchFamily="49" charset="-122"/>
              </a:rPr>
              <a:t>及</a:t>
            </a:r>
            <a:r>
              <a:rPr lang="zh-CN" altLang="en-US" sz="4400" b="1" dirty="0" smtClean="0">
                <a:solidFill>
                  <a:srgbClr val="0066CC"/>
                </a:solidFill>
                <a:latin typeface="楷体_GB2312" panose="02010609030101010101" pitchFamily="49" charset="-122"/>
                <a:ea typeface="楷体_GB2312" panose="02010609030101010101" pitchFamily="49" charset="-122"/>
              </a:rPr>
              <a:t>有关的经济收益</a:t>
            </a:r>
            <a:r>
              <a:rPr lang="zh-CN" altLang="en-US" sz="4400" b="1" dirty="0" smtClean="0">
                <a:latin typeface="楷体_GB2312" panose="02010609030101010101" pitchFamily="49" charset="-122"/>
                <a:ea typeface="楷体_GB2312" panose="02010609030101010101" pitchFamily="49" charset="-122"/>
              </a:rPr>
              <a:t>，包括</a:t>
            </a:r>
            <a:r>
              <a:rPr lang="zh-CN" altLang="en-US" sz="4400" b="1" dirty="0" smtClean="0">
                <a:solidFill>
                  <a:srgbClr val="3333CC"/>
                </a:solidFill>
                <a:latin typeface="楷体_GB2312" panose="02010609030101010101" pitchFamily="49" charset="-122"/>
                <a:ea typeface="楷体_GB2312" panose="02010609030101010101" pitchFamily="49" charset="-122"/>
              </a:rPr>
              <a:t>货币收入</a:t>
            </a:r>
            <a:r>
              <a:rPr lang="zh-CN" altLang="en-US" sz="4400" b="1" dirty="0" smtClean="0">
                <a:latin typeface="楷体_GB2312" panose="02010609030101010101" pitchFamily="49" charset="-122"/>
                <a:ea typeface="楷体_GB2312" panose="02010609030101010101" pitchFamily="49" charset="-122"/>
              </a:rPr>
              <a:t>、</a:t>
            </a:r>
            <a:r>
              <a:rPr lang="zh-CN" altLang="en-US" sz="4400" b="1" dirty="0" smtClean="0">
                <a:solidFill>
                  <a:srgbClr val="3333CC"/>
                </a:solidFill>
                <a:latin typeface="楷体_GB2312" panose="02010609030101010101" pitchFamily="49" charset="-122"/>
                <a:ea typeface="楷体_GB2312" panose="02010609030101010101" pitchFamily="49" charset="-122"/>
              </a:rPr>
              <a:t>实物收入</a:t>
            </a:r>
            <a:r>
              <a:rPr lang="zh-CN" altLang="en-US" sz="4400" b="1" dirty="0" smtClean="0">
                <a:latin typeface="楷体_GB2312" panose="02010609030101010101" pitchFamily="49" charset="-122"/>
                <a:ea typeface="楷体_GB2312" panose="02010609030101010101" pitchFamily="49" charset="-122"/>
              </a:rPr>
              <a:t>和</a:t>
            </a:r>
            <a:r>
              <a:rPr lang="zh-CN" altLang="en-US" sz="4400" b="1" dirty="0" smtClean="0">
                <a:solidFill>
                  <a:srgbClr val="3333CC"/>
                </a:solidFill>
                <a:latin typeface="楷体_GB2312" panose="02010609030101010101" pitchFamily="49" charset="-122"/>
                <a:ea typeface="楷体_GB2312" panose="02010609030101010101" pitchFamily="49" charset="-122"/>
              </a:rPr>
              <a:t>其他收入</a:t>
            </a:r>
            <a:r>
              <a:rPr lang="zh-CN" altLang="en-US" sz="4400" b="1" dirty="0" smtClean="0">
                <a:latin typeface="楷体_GB2312" panose="02010609030101010101" pitchFamily="49" charset="-122"/>
                <a:ea typeface="楷体_GB2312" panose="02010609030101010101" pitchFamily="49" charset="-122"/>
              </a:rPr>
              <a:t>。</a:t>
            </a:r>
            <a:endParaRPr lang="en-US" altLang="zh-CN" sz="4400" b="1" dirty="0"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l" eaLnBrk="1" hangingPunct="1"/>
            <a:r>
              <a:rPr lang="zh-CN" altLang="en-US" b="1" smtClean="0">
                <a:solidFill>
                  <a:srgbClr val="000000"/>
                </a:solidFill>
                <a:latin typeface="黑体" panose="02010609060101010101" pitchFamily="49" charset="-122"/>
                <a:ea typeface="黑体" panose="02010609060101010101" pitchFamily="49" charset="-122"/>
              </a:rPr>
              <a:t>五、扣除项目金额</a:t>
            </a:r>
            <a:endParaRPr lang="en-US" altLang="zh-CN" b="1" smtClean="0">
              <a:solidFill>
                <a:srgbClr val="0066CC"/>
              </a:solidFill>
              <a:latin typeface="黑体" panose="02010609060101010101" pitchFamily="49" charset="-122"/>
              <a:ea typeface="黑体" panose="02010609060101010101" pitchFamily="49" charset="-122"/>
            </a:endParaRPr>
          </a:p>
        </p:txBody>
      </p:sp>
      <p:sp>
        <p:nvSpPr>
          <p:cNvPr id="13315" name="Rectangle 3"/>
          <p:cNvSpPr>
            <a:spLocks noGrp="1" noChangeArrowheads="1"/>
          </p:cNvSpPr>
          <p:nvPr>
            <p:ph idx="1"/>
          </p:nvPr>
        </p:nvSpPr>
        <p:spPr/>
        <p:txBody>
          <a:bodyPr/>
          <a:lstStyle/>
          <a:p>
            <a:pPr eaLnBrk="1" hangingPunct="1"/>
            <a:r>
              <a:rPr lang="zh-CN" altLang="en-US" b="1" smtClean="0">
                <a:solidFill>
                  <a:srgbClr val="FF00FF"/>
                </a:solidFill>
                <a:latin typeface="黑体" panose="02010609060101010101" pitchFamily="49" charset="-122"/>
                <a:ea typeface="黑体" panose="02010609060101010101" pitchFamily="49" charset="-122"/>
              </a:rPr>
              <a:t>（一）转让</a:t>
            </a:r>
            <a:r>
              <a:rPr lang="zh-CN" altLang="zh-CN" b="1" smtClean="0">
                <a:solidFill>
                  <a:srgbClr val="FF00FF"/>
                </a:solidFill>
                <a:latin typeface="黑体" panose="02010609060101010101" pitchFamily="49" charset="-122"/>
                <a:ea typeface="黑体" panose="02010609060101010101" pitchFamily="49" charset="-122"/>
              </a:rPr>
              <a:t>新建房地产</a:t>
            </a:r>
            <a:r>
              <a:rPr lang="zh-CN" altLang="zh-CN" b="1" smtClean="0">
                <a:solidFill>
                  <a:srgbClr val="0066CC"/>
                </a:solidFill>
                <a:latin typeface="黑体" panose="02010609060101010101" pitchFamily="49" charset="-122"/>
                <a:ea typeface="黑体" panose="02010609060101010101" pitchFamily="49" charset="-122"/>
              </a:rPr>
              <a:t>的扣除项目的确定：</a:t>
            </a:r>
            <a:endParaRPr lang="en-US" altLang="zh-CN" b="1" smtClean="0">
              <a:solidFill>
                <a:srgbClr val="0066CC"/>
              </a:solidFill>
              <a:latin typeface="黑体" panose="02010609060101010101" pitchFamily="49" charset="-122"/>
              <a:ea typeface="黑体" panose="02010609060101010101" pitchFamily="49" charset="-122"/>
            </a:endParaRPr>
          </a:p>
          <a:p>
            <a:pPr eaLnBrk="1" hangingPunct="1"/>
            <a:r>
              <a:rPr lang="en-US" altLang="zh-CN" sz="2800" b="1" smtClean="0">
                <a:solidFill>
                  <a:srgbClr val="000000"/>
                </a:solidFill>
                <a:latin typeface="楷体_GB2312" panose="02010609030101010101" pitchFamily="49" charset="-122"/>
                <a:ea typeface="楷体_GB2312" panose="02010609030101010101" pitchFamily="49" charset="-122"/>
              </a:rPr>
              <a:t>1</a:t>
            </a:r>
            <a:r>
              <a:rPr lang="zh-CN" altLang="en-US" sz="2800" b="1" smtClean="0">
                <a:solidFill>
                  <a:srgbClr val="000000"/>
                </a:solidFill>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取得土地使用权所支付的金额；</a:t>
            </a:r>
            <a:r>
              <a:rPr lang="zh-CN" altLang="en-US" sz="2800" smtClean="0">
                <a:latin typeface="楷体_GB2312" panose="02010609030101010101" pitchFamily="49" charset="-122"/>
                <a:ea typeface="楷体_GB2312" panose="02010609030101010101" pitchFamily="49" charset="-122"/>
              </a:rPr>
              <a:t> </a:t>
            </a:r>
            <a:endParaRPr lang="zh-CN" altLang="en-US" sz="2800" smtClean="0">
              <a:solidFill>
                <a:srgbClr val="000000"/>
              </a:solidFill>
              <a:latin typeface="楷体_GB2312" panose="02010609030101010101" pitchFamily="49" charset="-122"/>
              <a:ea typeface="楷体_GB2312" panose="02010609030101010101" pitchFamily="49" charset="-122"/>
            </a:endParaRPr>
          </a:p>
          <a:p>
            <a:pPr eaLnBrk="1" hangingPunct="1"/>
            <a:r>
              <a:rPr lang="en-US" altLang="zh-CN" sz="2800" b="1" smtClean="0">
                <a:solidFill>
                  <a:srgbClr val="000000"/>
                </a:solidFill>
                <a:latin typeface="楷体_GB2312" panose="02010609030101010101" pitchFamily="49" charset="-122"/>
                <a:ea typeface="楷体_GB2312" panose="02010609030101010101" pitchFamily="49" charset="-122"/>
              </a:rPr>
              <a:t>2</a:t>
            </a:r>
            <a:r>
              <a:rPr lang="zh-CN" altLang="en-US" sz="2800" b="1" smtClean="0">
                <a:solidFill>
                  <a:srgbClr val="000000"/>
                </a:solidFill>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房地产开发成本；</a:t>
            </a:r>
            <a:r>
              <a:rPr lang="zh-CN" altLang="en-US" sz="2800" smtClean="0">
                <a:latin typeface="楷体_GB2312" panose="02010609030101010101" pitchFamily="49" charset="-122"/>
                <a:ea typeface="楷体_GB2312" panose="02010609030101010101" pitchFamily="49" charset="-122"/>
              </a:rPr>
              <a:t> </a:t>
            </a:r>
            <a:endParaRPr lang="zh-CN" altLang="en-US" sz="2800" smtClean="0">
              <a:solidFill>
                <a:srgbClr val="000000"/>
              </a:solidFill>
              <a:latin typeface="楷体_GB2312" panose="02010609030101010101" pitchFamily="49" charset="-122"/>
              <a:ea typeface="楷体_GB2312" panose="02010609030101010101" pitchFamily="49" charset="-122"/>
            </a:endParaRPr>
          </a:p>
          <a:p>
            <a:pPr eaLnBrk="1" hangingPunct="1"/>
            <a:r>
              <a:rPr lang="en-US" altLang="zh-CN" sz="2800" b="1" smtClean="0">
                <a:solidFill>
                  <a:srgbClr val="000000"/>
                </a:solidFill>
                <a:latin typeface="楷体_GB2312" panose="02010609030101010101" pitchFamily="49" charset="-122"/>
                <a:ea typeface="楷体_GB2312" panose="02010609030101010101" pitchFamily="49" charset="-122"/>
              </a:rPr>
              <a:t>3</a:t>
            </a:r>
            <a:r>
              <a:rPr lang="zh-CN" altLang="en-US" sz="2800" b="1" smtClean="0">
                <a:solidFill>
                  <a:srgbClr val="000000"/>
                </a:solidFill>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房地产开发费用；</a:t>
            </a:r>
            <a:r>
              <a:rPr lang="zh-CN" altLang="en-US" sz="2800" smtClean="0">
                <a:latin typeface="楷体_GB2312" panose="02010609030101010101" pitchFamily="49" charset="-122"/>
                <a:ea typeface="楷体_GB2312" panose="02010609030101010101" pitchFamily="49" charset="-122"/>
              </a:rPr>
              <a:t> </a:t>
            </a:r>
            <a:endParaRPr lang="zh-CN" altLang="en-US" sz="2800" smtClean="0">
              <a:solidFill>
                <a:srgbClr val="000000"/>
              </a:solidFill>
              <a:latin typeface="楷体_GB2312" panose="02010609030101010101" pitchFamily="49" charset="-122"/>
              <a:ea typeface="楷体_GB2312" panose="02010609030101010101" pitchFamily="49" charset="-122"/>
            </a:endParaRPr>
          </a:p>
          <a:p>
            <a:pPr eaLnBrk="1" hangingPunct="1"/>
            <a:r>
              <a:rPr lang="en-US" altLang="zh-CN" sz="2800" b="1" smtClean="0">
                <a:solidFill>
                  <a:srgbClr val="000000"/>
                </a:solidFill>
                <a:latin typeface="楷体_GB2312" panose="02010609030101010101" pitchFamily="49" charset="-122"/>
                <a:ea typeface="楷体_GB2312" panose="02010609030101010101" pitchFamily="49" charset="-122"/>
              </a:rPr>
              <a:t>4</a:t>
            </a:r>
            <a:r>
              <a:rPr lang="zh-CN" altLang="en-US" sz="2800" b="1" smtClean="0">
                <a:solidFill>
                  <a:srgbClr val="000000"/>
                </a:solidFill>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与转让房地产有关的税金；</a:t>
            </a:r>
            <a:r>
              <a:rPr lang="zh-CN" altLang="en-US" sz="2800" smtClean="0">
                <a:latin typeface="楷体_GB2312" panose="02010609030101010101" pitchFamily="49" charset="-122"/>
                <a:ea typeface="楷体_GB2312" panose="02010609030101010101" pitchFamily="49" charset="-122"/>
              </a:rPr>
              <a:t> </a:t>
            </a:r>
            <a:endParaRPr lang="zh-CN" altLang="en-US" sz="2800" smtClean="0">
              <a:solidFill>
                <a:srgbClr val="000000"/>
              </a:solidFill>
              <a:latin typeface="楷体_GB2312" panose="02010609030101010101" pitchFamily="49" charset="-122"/>
              <a:ea typeface="楷体_GB2312" panose="02010609030101010101" pitchFamily="49" charset="-122"/>
            </a:endParaRPr>
          </a:p>
          <a:p>
            <a:pPr eaLnBrk="1" hangingPunct="1"/>
            <a:r>
              <a:rPr lang="en-US" altLang="zh-CN" sz="2800" b="1" smtClean="0">
                <a:solidFill>
                  <a:srgbClr val="000000"/>
                </a:solidFill>
                <a:latin typeface="楷体_GB2312" panose="02010609030101010101" pitchFamily="49" charset="-122"/>
                <a:ea typeface="楷体_GB2312" panose="02010609030101010101" pitchFamily="49" charset="-122"/>
              </a:rPr>
              <a:t>5</a:t>
            </a:r>
            <a:r>
              <a:rPr lang="zh-CN" altLang="en-US" sz="2800" b="1" smtClean="0">
                <a:solidFill>
                  <a:srgbClr val="000000"/>
                </a:solidFill>
                <a:latin typeface="楷体_GB2312" panose="02010609030101010101" pitchFamily="49" charset="-122"/>
                <a:ea typeface="楷体_GB2312" panose="02010609030101010101" pitchFamily="49" charset="-122"/>
              </a:rPr>
              <a:t>、</a:t>
            </a:r>
            <a:r>
              <a:rPr lang="zh-CN" altLang="en-US" sz="2800" b="1" smtClean="0">
                <a:latin typeface="楷体_GB2312" panose="02010609030101010101" pitchFamily="49" charset="-122"/>
                <a:ea typeface="楷体_GB2312" panose="02010609030101010101" pitchFamily="49" charset="-122"/>
              </a:rPr>
              <a:t>财政部规定的其他扣除项目。</a:t>
            </a:r>
            <a:r>
              <a:rPr lang="zh-CN" altLang="en-US" smtClean="0">
                <a:latin typeface="楷体_GB2312" panose="02010609030101010101" pitchFamily="49" charset="-122"/>
                <a:ea typeface="楷体_GB2312" panose="02010609030101010101" pitchFamily="49" charset="-122"/>
              </a:rPr>
              <a:t> </a:t>
            </a:r>
            <a:endParaRPr lang="zh-CN" altLang="en-US" smtClean="0">
              <a:solidFill>
                <a:srgbClr val="000000"/>
              </a:solidFill>
              <a:latin typeface="楷体_GB2312" panose="02010609030101010101" pitchFamily="49" charset="-122"/>
              <a:ea typeface="楷体_GB2312" panose="02010609030101010101" pitchFamily="49" charset="-122"/>
            </a:endParaRPr>
          </a:p>
          <a:p>
            <a:pPr eaLnBrk="1" hangingPunct="1"/>
            <a:endParaRPr lang="zh-CN" altLang="en-US" smtClean="0">
              <a:solidFill>
                <a:srgbClr val="000000"/>
              </a:solidFill>
              <a:latin typeface="楷体_GB2312" panose="02010609030101010101" pitchFamily="49" charset="-122"/>
              <a:ea typeface="楷体_GB2312" panose="02010609030101010101" pitchFamily="49" charset="-122"/>
            </a:endParaRPr>
          </a:p>
          <a:p>
            <a:pPr eaLnBrk="1" hangingPunct="1"/>
            <a:endParaRPr lang="en-US" altLang="zh-CN"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l" eaLnBrk="1" hangingPunct="1"/>
            <a:r>
              <a:rPr lang="en-US" altLang="zh-CN" sz="3200" smtClean="0">
                <a:solidFill>
                  <a:srgbClr val="FF0000"/>
                </a:solidFill>
                <a:latin typeface="楷体_GB2312" panose="02010609030101010101" pitchFamily="49" charset="-122"/>
                <a:ea typeface="楷体_GB2312" panose="02010609030101010101" pitchFamily="49" charset="-122"/>
              </a:rPr>
              <a:t>1</a:t>
            </a:r>
            <a:r>
              <a:rPr lang="zh-CN" altLang="en-US" sz="3200" smtClean="0">
                <a:solidFill>
                  <a:srgbClr val="FF0000"/>
                </a:solidFill>
                <a:latin typeface="楷体_GB2312" panose="02010609030101010101" pitchFamily="49" charset="-122"/>
                <a:ea typeface="楷体_GB2312" panose="02010609030101010101" pitchFamily="49" charset="-122"/>
              </a:rPr>
              <a:t>、</a:t>
            </a:r>
            <a:r>
              <a:rPr lang="zh-CN" altLang="en-US" sz="3200" b="1" smtClean="0">
                <a:solidFill>
                  <a:srgbClr val="FF0000"/>
                </a:solidFill>
                <a:latin typeface="楷体_GB2312" panose="02010609030101010101" pitchFamily="49" charset="-122"/>
                <a:ea typeface="楷体_GB2312" panose="02010609030101010101" pitchFamily="49" charset="-122"/>
              </a:rPr>
              <a:t>取得土地使用权所支付的金额</a:t>
            </a:r>
            <a:endParaRPr lang="zh-CN" altLang="en-US" sz="3200" b="1" smtClean="0">
              <a:solidFill>
                <a:srgbClr val="FF0000"/>
              </a:solidFill>
              <a:latin typeface="楷体_GB2312" panose="02010609030101010101" pitchFamily="49" charset="-122"/>
              <a:ea typeface="楷体_GB2312" panose="02010609030101010101" pitchFamily="49" charset="-122"/>
            </a:endParaRPr>
          </a:p>
        </p:txBody>
      </p:sp>
      <p:sp>
        <p:nvSpPr>
          <p:cNvPr id="646147" name="Rectangle 3"/>
          <p:cNvSpPr>
            <a:spLocks noGrp="1" noChangeArrowheads="1"/>
          </p:cNvSpPr>
          <p:nvPr>
            <p:ph idx="1"/>
          </p:nvPr>
        </p:nvSpPr>
        <p:spPr/>
        <p:txBody>
          <a:bodyPr/>
          <a:lstStyle/>
          <a:p>
            <a:pPr eaLnBrk="1" hangingPunct="1">
              <a:defRPr/>
            </a:pP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细则</a:t>
            </a: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第七条 取得土地使用权所支付的金额，是指纳税人为取得土地使用权所支付的</a:t>
            </a:r>
            <a:r>
              <a:rPr lang="zh-CN" altLang="en-US" b="1" dirty="0" smtClean="0">
                <a:solidFill>
                  <a:srgbClr val="059B29"/>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地价款</a:t>
            </a:r>
            <a:r>
              <a:rPr lang="zh-CN" altLang="en-US" b="1" dirty="0" smtClean="0">
                <a:latin typeface="楷体_GB2312" panose="02010609030101010101" pitchFamily="49" charset="-122"/>
                <a:ea typeface="楷体_GB2312" panose="02010609030101010101" pitchFamily="49" charset="-122"/>
              </a:rPr>
              <a:t>和按国家统一规定交纳的</a:t>
            </a:r>
            <a:r>
              <a:rPr lang="zh-CN" altLang="en-US" b="1" dirty="0" smtClean="0">
                <a:solidFill>
                  <a:srgbClr val="059B29"/>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有关费用</a:t>
            </a:r>
            <a:r>
              <a:rPr lang="zh-CN" altLang="en-US" b="1" dirty="0" smtClean="0">
                <a:latin typeface="楷体_GB2312" panose="02010609030101010101" pitchFamily="49" charset="-122"/>
                <a:ea typeface="楷体_GB2312" panose="02010609030101010101" pitchFamily="49" charset="-122"/>
              </a:rPr>
              <a:t>。</a:t>
            </a:r>
            <a:endParaRPr lang="en-US" altLang="zh-CN" b="1" dirty="0" smtClean="0">
              <a:latin typeface="楷体_GB2312" panose="02010609030101010101" pitchFamily="49" charset="-122"/>
              <a:ea typeface="楷体_GB2312" panose="02010609030101010101" pitchFamily="49" charset="-122"/>
            </a:endParaRPr>
          </a:p>
          <a:p>
            <a:pPr eaLnBrk="1" hangingPunct="1">
              <a:defRPr/>
            </a:pPr>
            <a:r>
              <a:rPr lang="zh-CN" altLang="en-US" dirty="0" smtClean="0">
                <a:latin typeface="楷体_GB2312" panose="02010609030101010101" pitchFamily="49" charset="-122"/>
                <a:ea typeface="楷体_GB2312" panose="02010609030101010101" pitchFamily="49" charset="-122"/>
              </a:rPr>
              <a:t>（</a:t>
            </a:r>
            <a:r>
              <a:rPr lang="en-US" altLang="zh-CN" dirty="0" smtClean="0">
                <a:latin typeface="楷体_GB2312" panose="02010609030101010101" pitchFamily="49" charset="-122"/>
                <a:ea typeface="楷体_GB2312" panose="02010609030101010101" pitchFamily="49" charset="-122"/>
              </a:rPr>
              <a:t>1</a:t>
            </a:r>
            <a:r>
              <a:rPr lang="zh-CN" altLang="zh-CN" dirty="0">
                <a:latin typeface="楷体_GB2312" panose="02010609030101010101" pitchFamily="49" charset="-122"/>
                <a:ea typeface="楷体_GB2312" panose="02010609030101010101" pitchFamily="49" charset="-122"/>
              </a:rPr>
              <a:t>）</a:t>
            </a:r>
            <a:r>
              <a:rPr lang="zh-CN" altLang="en-US" b="1" dirty="0" smtClean="0">
                <a:solidFill>
                  <a:srgbClr val="059B29"/>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地</a:t>
            </a:r>
            <a:r>
              <a:rPr lang="zh-CN" altLang="en-US" b="1" dirty="0">
                <a:solidFill>
                  <a:srgbClr val="059B29"/>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价款</a:t>
            </a:r>
            <a:r>
              <a:rPr lang="zh-CN" altLang="en-US" b="1" dirty="0" smtClean="0">
                <a:solidFill>
                  <a:srgbClr val="059B29"/>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a:t>
            </a:r>
            <a:endParaRPr lang="en-US" altLang="zh-CN" b="1" dirty="0" smtClean="0">
              <a:latin typeface="楷体_GB2312" panose="02010609030101010101" pitchFamily="49" charset="-122"/>
              <a:ea typeface="楷体_GB2312" panose="02010609030101010101" pitchFamily="49" charset="-122"/>
            </a:endParaRPr>
          </a:p>
          <a:p>
            <a:pPr eaLnBrk="1" hangingPunct="1">
              <a:defRPr/>
            </a:pPr>
            <a:r>
              <a:rPr lang="en-US" altLang="zh-CN" b="1" dirty="0" smtClean="0">
                <a:solidFill>
                  <a:srgbClr val="7030A0"/>
                </a:solidFill>
                <a:latin typeface="楷体_GB2312" panose="02010609030101010101" pitchFamily="49" charset="-122"/>
                <a:ea typeface="楷体_GB2312" panose="02010609030101010101" pitchFamily="49" charset="-122"/>
              </a:rPr>
              <a:t>   </a:t>
            </a:r>
            <a:r>
              <a:rPr lang="zh-CN" altLang="zh-CN" b="1" dirty="0" smtClean="0">
                <a:solidFill>
                  <a:srgbClr val="7030A0"/>
                </a:solidFill>
                <a:latin typeface="楷体_GB2312" panose="02010609030101010101" pitchFamily="49" charset="-122"/>
                <a:ea typeface="楷体_GB2312" panose="02010609030101010101" pitchFamily="49" charset="-122"/>
              </a:rPr>
              <a:t>出让</a:t>
            </a:r>
            <a:r>
              <a:rPr lang="zh-CN" altLang="zh-CN" b="1" dirty="0" smtClean="0">
                <a:latin typeface="楷体_GB2312" panose="02010609030101010101" pitchFamily="49" charset="-122"/>
                <a:ea typeface="楷体_GB2312" panose="02010609030101010101" pitchFamily="49" charset="-122"/>
              </a:rPr>
              <a:t>方式</a:t>
            </a:r>
            <a:r>
              <a:rPr lang="en-US" altLang="zh-CN" b="1" dirty="0" smtClean="0">
                <a:solidFill>
                  <a:srgbClr val="FF0000"/>
                </a:solidFill>
                <a:latin typeface="楷体_GB2312" panose="02010609030101010101" pitchFamily="49" charset="-122"/>
                <a:ea typeface="楷体_GB2312" panose="02010609030101010101" pitchFamily="49" charset="-122"/>
              </a:rPr>
              <a:t>--</a:t>
            </a:r>
            <a:br>
              <a:rPr lang="en-US" altLang="zh-CN" b="1" dirty="0">
                <a:latin typeface="楷体_GB2312" panose="02010609030101010101" pitchFamily="49" charset="-122"/>
                <a:ea typeface="楷体_GB2312" panose="02010609030101010101" pitchFamily="49" charset="-122"/>
              </a:rPr>
            </a:br>
            <a:r>
              <a:rPr lang="en-US" altLang="zh-CN" b="1" dirty="0" smtClean="0">
                <a:latin typeface="楷体_GB2312" panose="02010609030101010101" pitchFamily="49" charset="-122"/>
                <a:ea typeface="楷体_GB2312" panose="02010609030101010101" pitchFamily="49" charset="-122"/>
              </a:rPr>
              <a:t>   </a:t>
            </a:r>
            <a:r>
              <a:rPr lang="zh-CN" altLang="zh-CN" b="1" dirty="0" smtClean="0">
                <a:solidFill>
                  <a:srgbClr val="7030A0"/>
                </a:solidFill>
                <a:latin typeface="楷体_GB2312" panose="02010609030101010101" pitchFamily="49" charset="-122"/>
                <a:ea typeface="楷体_GB2312" panose="02010609030101010101" pitchFamily="49" charset="-122"/>
              </a:rPr>
              <a:t>行政</a:t>
            </a:r>
            <a:r>
              <a:rPr lang="zh-CN" altLang="zh-CN" b="1" dirty="0">
                <a:solidFill>
                  <a:srgbClr val="7030A0"/>
                </a:solidFill>
                <a:latin typeface="楷体_GB2312" panose="02010609030101010101" pitchFamily="49" charset="-122"/>
                <a:ea typeface="楷体_GB2312" panose="02010609030101010101" pitchFamily="49" charset="-122"/>
              </a:rPr>
              <a:t>划拨</a:t>
            </a:r>
            <a:r>
              <a:rPr lang="zh-CN" altLang="zh-CN" b="1" dirty="0" smtClean="0">
                <a:latin typeface="楷体_GB2312" panose="02010609030101010101" pitchFamily="49" charset="-122"/>
                <a:ea typeface="楷体_GB2312" panose="02010609030101010101" pitchFamily="49" charset="-122"/>
              </a:rPr>
              <a:t>方式</a:t>
            </a:r>
            <a:r>
              <a:rPr lang="en-US" altLang="zh-CN" b="1" dirty="0" smtClean="0">
                <a:solidFill>
                  <a:srgbClr val="FF0000"/>
                </a:solidFill>
                <a:latin typeface="楷体_GB2312" panose="02010609030101010101" pitchFamily="49" charset="-122"/>
                <a:ea typeface="楷体_GB2312" panose="02010609030101010101" pitchFamily="49" charset="-122"/>
              </a:rPr>
              <a:t>--</a:t>
            </a:r>
            <a:br>
              <a:rPr lang="en-US" altLang="zh-CN" b="1" dirty="0">
                <a:latin typeface="楷体_GB2312" panose="02010609030101010101" pitchFamily="49" charset="-122"/>
                <a:ea typeface="楷体_GB2312" panose="02010609030101010101" pitchFamily="49" charset="-122"/>
              </a:rPr>
            </a:br>
            <a:r>
              <a:rPr lang="en-US" altLang="zh-CN" b="1" dirty="0" smtClean="0">
                <a:latin typeface="楷体_GB2312" panose="02010609030101010101" pitchFamily="49" charset="-122"/>
                <a:ea typeface="楷体_GB2312" panose="02010609030101010101" pitchFamily="49" charset="-122"/>
              </a:rPr>
              <a:t>   </a:t>
            </a:r>
            <a:r>
              <a:rPr lang="zh-CN" altLang="zh-CN" b="1" dirty="0" smtClean="0">
                <a:solidFill>
                  <a:srgbClr val="7030A0"/>
                </a:solidFill>
                <a:latin typeface="楷体_GB2312" panose="02010609030101010101" pitchFamily="49" charset="-122"/>
                <a:ea typeface="楷体_GB2312" panose="02010609030101010101" pitchFamily="49" charset="-122"/>
              </a:rPr>
              <a:t>转让</a:t>
            </a:r>
            <a:r>
              <a:rPr lang="zh-CN" altLang="zh-CN" b="1" dirty="0" smtClean="0">
                <a:latin typeface="楷体_GB2312" panose="02010609030101010101" pitchFamily="49" charset="-122"/>
                <a:ea typeface="楷体_GB2312" panose="02010609030101010101" pitchFamily="49" charset="-122"/>
              </a:rPr>
              <a:t>方式</a:t>
            </a:r>
            <a:r>
              <a:rPr lang="en-US" altLang="zh-CN" b="1" dirty="0" smtClean="0">
                <a:solidFill>
                  <a:srgbClr val="FF0000"/>
                </a:solidFill>
                <a:latin typeface="楷体_GB2312" panose="02010609030101010101" pitchFamily="49" charset="-122"/>
                <a:ea typeface="楷体_GB2312" panose="02010609030101010101" pitchFamily="49" charset="-122"/>
              </a:rPr>
              <a:t>--</a:t>
            </a:r>
            <a:endParaRPr lang="en-US" altLang="zh-CN" b="1" dirty="0" smtClean="0">
              <a:solidFill>
                <a:srgbClr val="FF0000"/>
              </a:solidFill>
              <a:latin typeface="楷体_GB2312" panose="02010609030101010101" pitchFamily="49" charset="-122"/>
              <a:ea typeface="楷体_GB2312" panose="02010609030101010101" pitchFamily="49" charset="-122"/>
            </a:endParaRPr>
          </a:p>
          <a:p>
            <a:pPr eaLnBrk="1" hangingPunct="1">
              <a:defRPr/>
            </a:pPr>
            <a:r>
              <a:rPr lang="zh-CN" altLang="en-US" dirty="0" smtClean="0">
                <a:latin typeface="楷体_GB2312" panose="02010609030101010101" pitchFamily="49" charset="-122"/>
                <a:ea typeface="楷体_GB2312" panose="02010609030101010101" pitchFamily="49" charset="-122"/>
              </a:rPr>
              <a:t>（</a:t>
            </a:r>
            <a:r>
              <a:rPr lang="en-US" altLang="zh-CN" dirty="0" smtClean="0">
                <a:latin typeface="楷体_GB2312" panose="02010609030101010101" pitchFamily="49" charset="-122"/>
                <a:ea typeface="楷体_GB2312" panose="02010609030101010101" pitchFamily="49" charset="-122"/>
              </a:rPr>
              <a:t>2</a:t>
            </a:r>
            <a:r>
              <a:rPr lang="zh-CN" altLang="en-US" dirty="0">
                <a:latin typeface="楷体_GB2312" panose="02010609030101010101" pitchFamily="49" charset="-122"/>
                <a:ea typeface="楷体_GB2312" panose="02010609030101010101" pitchFamily="49" charset="-122"/>
              </a:rPr>
              <a:t>）</a:t>
            </a:r>
            <a:r>
              <a:rPr lang="zh-CN" altLang="en-US" b="1" dirty="0">
                <a:solidFill>
                  <a:srgbClr val="059B29"/>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有关费用</a:t>
            </a:r>
            <a:endParaRPr lang="en-US" altLang="zh-CN" b="1" dirty="0">
              <a:solidFill>
                <a:srgbClr val="059B29"/>
              </a:solidFill>
              <a:effectLst>
                <a:outerShdw blurRad="38100" dist="38100" dir="2700000" algn="tl">
                  <a:srgbClr val="C0C0C0"/>
                </a:outerShdw>
              </a:effectLst>
              <a:latin typeface="楷体_GB2312" panose="02010609030101010101" pitchFamily="49" charset="-122"/>
              <a:ea typeface="楷体_GB2312" panose="02010609030101010101" pitchFamily="49" charset="-122"/>
            </a:endParaRPr>
          </a:p>
          <a:p>
            <a:pPr eaLnBrk="1" hangingPunct="1">
              <a:defRPr/>
            </a:pPr>
            <a:r>
              <a:rPr lang="zh-CN" altLang="zh-CN" b="1" dirty="0">
                <a:latin typeface="楷体_GB2312" panose="02010609030101010101" pitchFamily="49" charset="-122"/>
                <a:ea typeface="楷体_GB2312" panose="02010609030101010101" pitchFamily="49" charset="-122"/>
              </a:rPr>
              <a:t>如登记、过户手续费。</a:t>
            </a:r>
            <a:endParaRPr lang="zh-CN" altLang="en-US" b="1" dirty="0">
              <a:latin typeface="楷体_GB2312" panose="02010609030101010101" pitchFamily="49" charset="-122"/>
              <a:ea typeface="楷体_GB2312" panose="02010609030101010101" pitchFamily="49" charset="-122"/>
            </a:endParaRPr>
          </a:p>
          <a:p>
            <a:pPr eaLnBrk="1" hangingPunct="1">
              <a:defRPr/>
            </a:pPr>
            <a:endParaRPr lang="en-US" altLang="zh-CN" b="1" dirty="0" smtClean="0">
              <a:latin typeface="楷体_GB2312" panose="02010609030101010101" pitchFamily="49" charset="-122"/>
              <a:ea typeface="楷体_GB2312" panose="02010609030101010101" pitchFamily="49" charset="-122"/>
            </a:endParaRPr>
          </a:p>
          <a:p>
            <a:pPr eaLnBrk="1" hangingPunct="1">
              <a:defRPr/>
            </a:pPr>
            <a:endParaRPr lang="zh-CN" altLang="en-US" sz="2800" dirty="0" smtClean="0">
              <a:latin typeface="黑体" panose="02010609060101010101" pitchFamily="49" charset="-122"/>
              <a:ea typeface="黑体" panose="02010609060101010101" pitchFamily="49" charset="-122"/>
            </a:endParaRPr>
          </a:p>
          <a:p>
            <a:pPr eaLnBrk="1" hangingPunct="1">
              <a:buFontTx/>
              <a:buNone/>
              <a:defRPr/>
            </a:pPr>
            <a:endParaRPr lang="zh-CN" altLang="en-US" sz="2800" b="1" dirty="0" smtClean="0">
              <a:latin typeface="楷体_GB2312" panose="02010609030101010101" pitchFamily="49" charset="-122"/>
              <a:ea typeface="楷体_GB2312" panose="02010609030101010101" pitchFamily="49" charset="-122"/>
            </a:endParaRPr>
          </a:p>
          <a:p>
            <a:pPr eaLnBrk="1" hangingPunct="1">
              <a:defRPr/>
            </a:pPr>
            <a:endParaRPr lang="en-US" altLang="zh-CN" sz="3600" b="1" dirty="0"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altLang="zh-CN" sz="3200" b="1" smtClean="0">
                <a:solidFill>
                  <a:srgbClr val="FF0000"/>
                </a:solidFill>
                <a:latin typeface="楷体_GB2312" panose="02010609030101010101" pitchFamily="49" charset="-122"/>
                <a:ea typeface="楷体_GB2312" panose="02010609030101010101" pitchFamily="49" charset="-122"/>
              </a:rPr>
              <a:t>2</a:t>
            </a:r>
            <a:r>
              <a:rPr lang="zh-CN" altLang="en-US" sz="3200" b="1" smtClean="0">
                <a:solidFill>
                  <a:srgbClr val="FF0000"/>
                </a:solidFill>
                <a:latin typeface="楷体_GB2312" panose="02010609030101010101" pitchFamily="49" charset="-122"/>
                <a:ea typeface="楷体_GB2312" panose="02010609030101010101" pitchFamily="49" charset="-122"/>
              </a:rPr>
              <a:t>、房地产开发成本</a:t>
            </a:r>
            <a:endParaRPr lang="zh-CN" altLang="en-US" sz="3200" b="1" smtClean="0">
              <a:solidFill>
                <a:srgbClr val="FF0000"/>
              </a:solidFill>
              <a:latin typeface="楷体_GB2312" panose="02010609030101010101" pitchFamily="49" charset="-122"/>
              <a:ea typeface="楷体_GB2312" panose="02010609030101010101" pitchFamily="49" charset="-122"/>
            </a:endParaRPr>
          </a:p>
        </p:txBody>
      </p:sp>
      <p:sp>
        <p:nvSpPr>
          <p:cNvPr id="15363" name="Rectangle 3"/>
          <p:cNvSpPr>
            <a:spLocks noGrp="1" noChangeArrowheads="1"/>
          </p:cNvSpPr>
          <p:nvPr>
            <p:ph idx="1"/>
          </p:nvPr>
        </p:nvSpPr>
        <p:spPr/>
        <p:txBody>
          <a:bodyPr/>
          <a:lstStyle/>
          <a:p>
            <a:pPr eaLnBrk="1" hangingPunct="1"/>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细则</a:t>
            </a:r>
            <a:r>
              <a:rPr lang="en-US" altLang="zh-CN" b="1" smtClean="0">
                <a:latin typeface="楷体_GB2312" panose="02010609030101010101" pitchFamily="49" charset="-122"/>
                <a:ea typeface="楷体_GB2312" panose="02010609030101010101" pitchFamily="49" charset="-122"/>
              </a:rPr>
              <a:t>》</a:t>
            </a:r>
            <a:r>
              <a:rPr lang="zh-CN" altLang="en-US" b="1" smtClean="0">
                <a:solidFill>
                  <a:srgbClr val="059B29"/>
                </a:solidFill>
                <a:latin typeface="楷体_GB2312" panose="02010609030101010101" pitchFamily="49" charset="-122"/>
                <a:ea typeface="楷体_GB2312" panose="02010609030101010101" pitchFamily="49" charset="-122"/>
                <a:hlinkClick r:id="rId1" action="ppaction://hlinkfile"/>
              </a:rPr>
              <a:t>第七条</a:t>
            </a:r>
            <a:endParaRPr lang="zh-CN" altLang="en-US" b="1" smtClean="0">
              <a:solidFill>
                <a:srgbClr val="059B29"/>
              </a:solidFill>
              <a:latin typeface="楷体_GB2312" panose="02010609030101010101" pitchFamily="49" charset="-122"/>
              <a:ea typeface="楷体_GB2312" panose="02010609030101010101" pitchFamily="49" charset="-122"/>
            </a:endParaRPr>
          </a:p>
          <a:p>
            <a:pPr eaLnBrk="1" hangingPunct="1"/>
            <a:r>
              <a:rPr lang="zh-CN" altLang="en-US" b="1" smtClean="0">
                <a:latin typeface="楷体_GB2312" panose="02010609030101010101" pitchFamily="49" charset="-122"/>
                <a:ea typeface="楷体_GB2312" panose="02010609030101010101" pitchFamily="49" charset="-122"/>
              </a:rPr>
              <a:t>（</a:t>
            </a:r>
            <a:r>
              <a:rPr lang="en-US" altLang="zh-CN" b="1" smtClean="0">
                <a:latin typeface="楷体_GB2312" panose="02010609030101010101" pitchFamily="49" charset="-122"/>
                <a:ea typeface="楷体_GB2312" panose="02010609030101010101" pitchFamily="49" charset="-122"/>
              </a:rPr>
              <a:t>1</a:t>
            </a:r>
            <a:r>
              <a:rPr lang="zh-CN" altLang="en-US" b="1" smtClean="0">
                <a:latin typeface="楷体_GB2312" panose="02010609030101010101" pitchFamily="49" charset="-122"/>
                <a:ea typeface="楷体_GB2312" panose="02010609030101010101" pitchFamily="49" charset="-122"/>
              </a:rPr>
              <a:t>）土地征用及拆迁补偿费</a:t>
            </a:r>
            <a:br>
              <a:rPr lang="zh-CN" altLang="en-US"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a:t>
            </a:r>
            <a:r>
              <a:rPr lang="en-US" altLang="zh-CN" b="1" smtClean="0">
                <a:latin typeface="楷体_GB2312" panose="02010609030101010101" pitchFamily="49" charset="-122"/>
                <a:ea typeface="楷体_GB2312" panose="02010609030101010101" pitchFamily="49" charset="-122"/>
              </a:rPr>
              <a:t>2</a:t>
            </a:r>
            <a:r>
              <a:rPr lang="zh-CN" altLang="en-US" b="1" smtClean="0">
                <a:latin typeface="楷体_GB2312" panose="02010609030101010101" pitchFamily="49" charset="-122"/>
                <a:ea typeface="楷体_GB2312" panose="02010609030101010101" pitchFamily="49" charset="-122"/>
              </a:rPr>
              <a:t>）前期工程费</a:t>
            </a:r>
            <a:endParaRPr lang="zh-CN" altLang="en-US" b="1" smtClean="0">
              <a:latin typeface="楷体_GB2312" panose="02010609030101010101" pitchFamily="49" charset="-122"/>
              <a:ea typeface="楷体_GB2312" panose="02010609030101010101" pitchFamily="49" charset="-122"/>
            </a:endParaRPr>
          </a:p>
          <a:p>
            <a:pPr eaLnBrk="1" hangingPunct="1"/>
            <a:r>
              <a:rPr lang="zh-CN" altLang="en-US" b="1" smtClean="0">
                <a:latin typeface="楷体_GB2312" panose="02010609030101010101" pitchFamily="49" charset="-122"/>
                <a:ea typeface="楷体_GB2312" panose="02010609030101010101" pitchFamily="49" charset="-122"/>
              </a:rPr>
              <a:t>（</a:t>
            </a:r>
            <a:r>
              <a:rPr lang="en-US" altLang="zh-CN" b="1" smtClean="0">
                <a:latin typeface="楷体_GB2312" panose="02010609030101010101" pitchFamily="49" charset="-122"/>
                <a:ea typeface="楷体_GB2312" panose="02010609030101010101" pitchFamily="49" charset="-122"/>
              </a:rPr>
              <a:t>3</a:t>
            </a:r>
            <a:r>
              <a:rPr lang="zh-CN" altLang="en-US" b="1" smtClean="0">
                <a:latin typeface="楷体_GB2312" panose="02010609030101010101" pitchFamily="49" charset="-122"/>
                <a:ea typeface="楷体_GB2312" panose="02010609030101010101" pitchFamily="49" charset="-122"/>
              </a:rPr>
              <a:t>）建筑安装工程费</a:t>
            </a:r>
            <a:br>
              <a:rPr lang="zh-CN" altLang="en-US"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a:t>
            </a:r>
            <a:r>
              <a:rPr lang="en-US" altLang="zh-CN" b="1" smtClean="0">
                <a:latin typeface="楷体_GB2312" panose="02010609030101010101" pitchFamily="49" charset="-122"/>
                <a:ea typeface="楷体_GB2312" panose="02010609030101010101" pitchFamily="49" charset="-122"/>
              </a:rPr>
              <a:t>4</a:t>
            </a:r>
            <a:r>
              <a:rPr lang="zh-CN" altLang="en-US" b="1" smtClean="0">
                <a:latin typeface="楷体_GB2312" panose="02010609030101010101" pitchFamily="49" charset="-122"/>
                <a:ea typeface="楷体_GB2312" panose="02010609030101010101" pitchFamily="49" charset="-122"/>
              </a:rPr>
              <a:t>）基础设施费</a:t>
            </a:r>
            <a:br>
              <a:rPr lang="zh-CN" altLang="en-US"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a:t>
            </a:r>
            <a:r>
              <a:rPr lang="en-US" altLang="zh-CN" b="1" smtClean="0">
                <a:latin typeface="楷体_GB2312" panose="02010609030101010101" pitchFamily="49" charset="-122"/>
                <a:ea typeface="楷体_GB2312" panose="02010609030101010101" pitchFamily="49" charset="-122"/>
              </a:rPr>
              <a:t>5</a:t>
            </a:r>
            <a:r>
              <a:rPr lang="zh-CN" altLang="en-US" b="1" smtClean="0">
                <a:latin typeface="楷体_GB2312" panose="02010609030101010101" pitchFamily="49" charset="-122"/>
                <a:ea typeface="楷体_GB2312" panose="02010609030101010101" pitchFamily="49" charset="-122"/>
              </a:rPr>
              <a:t>）公共配套设施费</a:t>
            </a:r>
            <a:br>
              <a:rPr lang="zh-CN" altLang="en-US"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a:t>
            </a:r>
            <a:r>
              <a:rPr lang="en-US" altLang="zh-CN" b="1" smtClean="0">
                <a:latin typeface="楷体_GB2312" panose="02010609030101010101" pitchFamily="49" charset="-122"/>
                <a:ea typeface="楷体_GB2312" panose="02010609030101010101" pitchFamily="49" charset="-122"/>
              </a:rPr>
              <a:t>6</a:t>
            </a:r>
            <a:r>
              <a:rPr lang="zh-CN" altLang="en-US" b="1" smtClean="0">
                <a:latin typeface="楷体_GB2312" panose="02010609030101010101" pitchFamily="49" charset="-122"/>
                <a:ea typeface="楷体_GB2312" panose="02010609030101010101" pitchFamily="49" charset="-122"/>
              </a:rPr>
              <a:t>）开发间接费用</a:t>
            </a:r>
            <a:endParaRPr lang="zh-CN" altLang="en-US" smtClean="0">
              <a:latin typeface="楷体_GB2312" panose="02010609030101010101" pitchFamily="49" charset="-122"/>
              <a:ea typeface="楷体_GB2312" panose="02010609030101010101" pitchFamily="49" charset="-122"/>
            </a:endParaRPr>
          </a:p>
          <a:p>
            <a:pPr eaLnBrk="1" hangingPunct="1"/>
            <a:r>
              <a:rPr lang="zh-CN" altLang="en-US" smtClean="0">
                <a:latin typeface="楷体_GB2312" panose="02010609030101010101" pitchFamily="49" charset="-122"/>
                <a:ea typeface="楷体_GB2312" panose="02010609030101010101" pitchFamily="49" charset="-122"/>
              </a:rPr>
              <a:t>                       </a:t>
            </a:r>
            <a:endParaRPr lang="zh-CN" altLang="en-US" smtClean="0"/>
          </a:p>
        </p:txBody>
      </p:sp>
    </p:spTree>
  </p:cSld>
  <p:clrMapOvr>
    <a:masterClrMapping/>
  </p:clrMapOvr>
  <p:transition spd="slow">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l" eaLnBrk="1" hangingPunct="1"/>
            <a:r>
              <a:rPr lang="en-US" altLang="zh-CN" sz="3600" b="1" smtClean="0">
                <a:solidFill>
                  <a:srgbClr val="FF0000"/>
                </a:solidFill>
                <a:latin typeface="楷体_GB2312" panose="02010609030101010101" pitchFamily="49" charset="-122"/>
                <a:ea typeface="楷体_GB2312" panose="02010609030101010101" pitchFamily="49" charset="-122"/>
              </a:rPr>
              <a:t>3</a:t>
            </a:r>
            <a:r>
              <a:rPr lang="zh-CN" altLang="en-US" sz="3600" b="1" smtClean="0">
                <a:solidFill>
                  <a:srgbClr val="FF0000"/>
                </a:solidFill>
                <a:latin typeface="楷体_GB2312" panose="02010609030101010101" pitchFamily="49" charset="-122"/>
                <a:ea typeface="楷体_GB2312" panose="02010609030101010101" pitchFamily="49" charset="-122"/>
              </a:rPr>
              <a:t>、房地产开发费用</a:t>
            </a:r>
            <a:endParaRPr lang="zh-CN" altLang="en-US" sz="3600" b="1" smtClean="0">
              <a:solidFill>
                <a:srgbClr val="FF0000"/>
              </a:solidFill>
              <a:latin typeface="楷体_GB2312" panose="02010609030101010101" pitchFamily="49" charset="-122"/>
              <a:ea typeface="楷体_GB2312" panose="02010609030101010101" pitchFamily="49" charset="-122"/>
            </a:endParaRPr>
          </a:p>
        </p:txBody>
      </p:sp>
      <p:sp>
        <p:nvSpPr>
          <p:cNvPr id="648195" name="Rectangle 3"/>
          <p:cNvSpPr>
            <a:spLocks noGrp="1" noChangeArrowheads="1"/>
          </p:cNvSpPr>
          <p:nvPr>
            <p:ph idx="1"/>
          </p:nvPr>
        </p:nvSpPr>
        <p:spPr>
          <a:xfrm>
            <a:off x="628650" y="1142990"/>
            <a:ext cx="7886700" cy="3489335"/>
          </a:xfrm>
        </p:spPr>
        <p:txBody>
          <a:bodyPr/>
          <a:lstStyle/>
          <a:p>
            <a:pPr eaLnBrk="1" hangingPunct="1">
              <a:defRPr/>
            </a:pPr>
            <a:r>
              <a:rPr lang="zh-CN" altLang="en-US" sz="2800" b="1" dirty="0" smtClean="0">
                <a:latin typeface="楷体_GB2312" panose="02010609030101010101" pitchFamily="49" charset="-122"/>
                <a:ea typeface="楷体_GB2312" panose="02010609030101010101" pitchFamily="49" charset="-122"/>
              </a:rPr>
              <a:t>（</a:t>
            </a:r>
            <a:r>
              <a:rPr lang="en-US" altLang="zh-CN" sz="2800" b="1" dirty="0" smtClean="0">
                <a:latin typeface="楷体_GB2312" panose="02010609030101010101" pitchFamily="49" charset="-122"/>
                <a:ea typeface="楷体_GB2312" panose="02010609030101010101" pitchFamily="49" charset="-122"/>
              </a:rPr>
              <a:t>1</a:t>
            </a:r>
            <a:r>
              <a:rPr lang="zh-CN" altLang="en-US" sz="2800" b="1" dirty="0" smtClean="0">
                <a:latin typeface="楷体_GB2312" panose="02010609030101010101" pitchFamily="49" charset="-122"/>
                <a:ea typeface="楷体_GB2312" panose="02010609030101010101" pitchFamily="49" charset="-122"/>
              </a:rPr>
              <a:t>）房地产开发费用是指与房地产开发项目有关的</a:t>
            </a:r>
            <a:r>
              <a:rPr lang="zh-CN" altLang="en-US" sz="2800" b="1" dirty="0" smtClean="0">
                <a:solidFill>
                  <a:srgbClr val="066C10"/>
                </a:solidFill>
                <a:latin typeface="楷体_GB2312" panose="02010609030101010101" pitchFamily="49" charset="-122"/>
                <a:ea typeface="楷体_GB2312" panose="02010609030101010101" pitchFamily="49" charset="-122"/>
              </a:rPr>
              <a:t>销售费用、管理费用、财务费用</a:t>
            </a:r>
            <a:r>
              <a:rPr lang="zh-CN" altLang="en-US" sz="2800" dirty="0" smtClean="0">
                <a:latin typeface="楷体_GB2312" panose="02010609030101010101" pitchFamily="49" charset="-122"/>
                <a:ea typeface="楷体_GB2312" panose="02010609030101010101" pitchFamily="49" charset="-122"/>
              </a:rPr>
              <a:t>。</a:t>
            </a:r>
            <a:br>
              <a:rPr lang="zh-CN" altLang="en-US" sz="2800" b="1" dirty="0" smtClean="0">
                <a:latin typeface="楷体_GB2312" panose="02010609030101010101" pitchFamily="49" charset="-122"/>
                <a:ea typeface="楷体_GB2312" panose="02010609030101010101" pitchFamily="49" charset="-122"/>
              </a:rPr>
            </a:br>
            <a:r>
              <a:rPr lang="zh-CN" altLang="en-US" sz="2800" b="1" dirty="0" smtClean="0">
                <a:latin typeface="楷体_GB2312" panose="02010609030101010101" pitchFamily="49" charset="-122"/>
                <a:ea typeface="楷体_GB2312" panose="02010609030101010101" pitchFamily="49" charset="-122"/>
              </a:rPr>
              <a:t>    </a:t>
            </a:r>
            <a:r>
              <a:rPr lang="en-US" altLang="zh-CN" sz="2800" b="1" dirty="0" smtClean="0">
                <a:latin typeface="楷体_GB2312" panose="02010609030101010101" pitchFamily="49" charset="-122"/>
                <a:ea typeface="楷体_GB2312" panose="02010609030101010101" pitchFamily="49" charset="-122"/>
              </a:rPr>
              <a:t>1.</a:t>
            </a:r>
            <a:r>
              <a:rPr lang="zh-CN" altLang="en-US" sz="2800" b="1" dirty="0" smtClean="0">
                <a:latin typeface="楷体_GB2312" panose="02010609030101010101" pitchFamily="49" charset="-122"/>
                <a:ea typeface="楷体_GB2312" panose="02010609030101010101" pitchFamily="49" charset="-122"/>
              </a:rPr>
              <a:t>财务费用中的</a:t>
            </a:r>
            <a:r>
              <a:rPr lang="zh-CN" altLang="en-US" sz="2800" b="1" dirty="0" smtClean="0">
                <a:solidFill>
                  <a:srgbClr val="9E0297"/>
                </a:solidFill>
                <a:effectLst>
                  <a:outerShdw blurRad="38100" dist="38100" dir="2700000" algn="tl">
                    <a:srgbClr val="C0C0C0"/>
                  </a:outerShdw>
                </a:effectLst>
                <a:latin typeface="Wingdings 2" panose="05020102010507070707" pitchFamily="18" charset="2"/>
                <a:ea typeface="楷体_GB2312" panose="02010609030101010101" pitchFamily="49" charset="-122"/>
              </a:rPr>
              <a:t>利息支出</a:t>
            </a:r>
            <a:r>
              <a:rPr lang="zh-CN" altLang="en-US" sz="2800" b="1" dirty="0" smtClean="0">
                <a:latin typeface="楷体_GB2312" panose="02010609030101010101" pitchFamily="49" charset="-122"/>
                <a:ea typeface="楷体_GB2312" panose="02010609030101010101" pitchFamily="49" charset="-122"/>
              </a:rPr>
              <a:t>，</a:t>
            </a:r>
            <a:r>
              <a:rPr lang="zh-CN" altLang="en-US" sz="2800" b="1" dirty="0" smtClean="0">
                <a:solidFill>
                  <a:srgbClr val="0066CC"/>
                </a:solidFill>
                <a:latin typeface="楷体_GB2312" panose="02010609030101010101" pitchFamily="49" charset="-122"/>
                <a:ea typeface="楷体_GB2312" panose="02010609030101010101" pitchFamily="49" charset="-122"/>
              </a:rPr>
              <a:t>凡能够</a:t>
            </a:r>
            <a:r>
              <a:rPr lang="zh-CN" altLang="en-US" sz="2800" b="1" dirty="0" smtClean="0">
                <a:latin typeface="楷体_GB2312" panose="02010609030101010101" pitchFamily="49" charset="-122"/>
                <a:ea typeface="楷体_GB2312" panose="02010609030101010101" pitchFamily="49" charset="-122"/>
              </a:rPr>
              <a:t>按转让房地产项目</a:t>
            </a:r>
            <a:r>
              <a:rPr lang="zh-CN" altLang="en-US" sz="2800" b="1" dirty="0" smtClean="0">
                <a:solidFill>
                  <a:srgbClr val="0066CC"/>
                </a:solidFill>
                <a:latin typeface="楷体_GB2312" panose="02010609030101010101" pitchFamily="49" charset="-122"/>
                <a:ea typeface="楷体_GB2312" panose="02010609030101010101" pitchFamily="49" charset="-122"/>
              </a:rPr>
              <a:t>计算分摊</a:t>
            </a:r>
            <a:r>
              <a:rPr lang="zh-CN" altLang="en-US" sz="2800" b="1" dirty="0" smtClean="0">
                <a:latin typeface="楷体_GB2312" panose="02010609030101010101" pitchFamily="49" charset="-122"/>
                <a:ea typeface="楷体_GB2312" panose="02010609030101010101" pitchFamily="49" charset="-122"/>
              </a:rPr>
              <a:t>并提供</a:t>
            </a:r>
            <a:r>
              <a:rPr lang="zh-CN" altLang="en-US" sz="2800" b="1" dirty="0" smtClean="0">
                <a:solidFill>
                  <a:srgbClr val="0066CC"/>
                </a:solidFill>
                <a:latin typeface="楷体_GB2312" panose="02010609030101010101" pitchFamily="49" charset="-122"/>
                <a:ea typeface="楷体_GB2312" panose="02010609030101010101" pitchFamily="49" charset="-122"/>
              </a:rPr>
              <a:t>金融机构证明</a:t>
            </a:r>
            <a:r>
              <a:rPr lang="zh-CN" altLang="en-US" sz="2800" b="1" dirty="0" smtClean="0">
                <a:latin typeface="楷体_GB2312" panose="02010609030101010101" pitchFamily="49" charset="-122"/>
                <a:ea typeface="楷体_GB2312" panose="02010609030101010101" pitchFamily="49" charset="-122"/>
              </a:rPr>
              <a:t>的，允许</a:t>
            </a:r>
            <a:r>
              <a:rPr lang="zh-CN" altLang="en-US" sz="2800" b="1" dirty="0" smtClean="0">
                <a:solidFill>
                  <a:srgbClr val="9E0297"/>
                </a:solidFill>
                <a:effectLst>
                  <a:outerShdw blurRad="38100" dist="38100" dir="2700000" algn="tl">
                    <a:srgbClr val="C0C0C0"/>
                  </a:outerShdw>
                </a:effectLst>
                <a:latin typeface="Wingdings 2" panose="05020102010507070707" pitchFamily="18" charset="2"/>
                <a:ea typeface="楷体_GB2312" panose="02010609030101010101" pitchFamily="49" charset="-122"/>
              </a:rPr>
              <a:t>据实扣除</a:t>
            </a:r>
            <a:r>
              <a:rPr lang="zh-CN" altLang="en-US" sz="2800" b="1" dirty="0" smtClean="0">
                <a:latin typeface="楷体_GB2312" panose="02010609030101010101" pitchFamily="49" charset="-122"/>
                <a:ea typeface="楷体_GB2312" panose="02010609030101010101" pitchFamily="49" charset="-122"/>
              </a:rPr>
              <a:t>，但最高不能超过按商业银行同类同期贷款利率计算的金额。</a:t>
            </a:r>
            <a:r>
              <a:rPr lang="zh-CN" altLang="en-US" sz="2800" b="1" dirty="0" smtClean="0">
                <a:solidFill>
                  <a:srgbClr val="FF0000"/>
                </a:solidFill>
                <a:latin typeface="楷体_GB2312" panose="02010609030101010101" pitchFamily="49" charset="-122"/>
                <a:ea typeface="楷体_GB2312" panose="02010609030101010101" pitchFamily="49" charset="-122"/>
              </a:rPr>
              <a:t>其他</a:t>
            </a:r>
            <a:r>
              <a:rPr lang="zh-CN" altLang="en-US" sz="2800" b="1" dirty="0" smtClean="0">
                <a:latin typeface="楷体_GB2312" panose="02010609030101010101" pitchFamily="49" charset="-122"/>
                <a:ea typeface="楷体_GB2312" panose="02010609030101010101" pitchFamily="49" charset="-122"/>
              </a:rPr>
              <a:t>房地产开发费用，按本条</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一</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二</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项规定计算的金额之和的</a:t>
            </a:r>
            <a:r>
              <a:rPr lang="en-US" altLang="zh-CN" sz="2800" b="1" dirty="0" smtClean="0">
                <a:solidFill>
                  <a:srgbClr val="FF0000"/>
                </a:solidFill>
                <a:latin typeface="楷体_GB2312" panose="02010609030101010101" pitchFamily="49" charset="-122"/>
                <a:ea typeface="楷体_GB2312" panose="02010609030101010101" pitchFamily="49" charset="-122"/>
              </a:rPr>
              <a:t>5%</a:t>
            </a:r>
            <a:r>
              <a:rPr lang="zh-CN" altLang="en-US" sz="2800" b="1" dirty="0" smtClean="0">
                <a:solidFill>
                  <a:srgbClr val="FF0000"/>
                </a:solidFill>
                <a:latin typeface="楷体_GB2312" panose="02010609030101010101" pitchFamily="49" charset="-122"/>
                <a:ea typeface="楷体_GB2312" panose="02010609030101010101" pitchFamily="49" charset="-122"/>
              </a:rPr>
              <a:t>以内</a:t>
            </a:r>
            <a:r>
              <a:rPr lang="zh-CN" altLang="en-US" sz="2800" b="1" dirty="0" smtClean="0">
                <a:latin typeface="楷体_GB2312" panose="02010609030101010101" pitchFamily="49" charset="-122"/>
                <a:ea typeface="楷体_GB2312" panose="02010609030101010101" pitchFamily="49" charset="-122"/>
              </a:rPr>
              <a:t>计算扣除。</a:t>
            </a:r>
            <a:br>
              <a:rPr lang="zh-CN" altLang="en-US" sz="2800" b="1" dirty="0" smtClean="0">
                <a:latin typeface="楷体_GB2312" panose="02010609030101010101" pitchFamily="49" charset="-122"/>
                <a:ea typeface="楷体_GB2312" panose="02010609030101010101" pitchFamily="49" charset="-122"/>
              </a:rPr>
            </a:br>
            <a:r>
              <a:rPr lang="zh-CN" altLang="en-US" sz="2800" b="1" dirty="0" smtClean="0">
                <a:latin typeface="楷体_GB2312" panose="02010609030101010101" pitchFamily="49" charset="-122"/>
                <a:ea typeface="楷体_GB2312" panose="02010609030101010101" pitchFamily="49" charset="-122"/>
              </a:rPr>
              <a:t>    </a:t>
            </a:r>
            <a:r>
              <a:rPr lang="en-US" altLang="zh-CN" sz="2800" b="1" dirty="0" smtClean="0">
                <a:latin typeface="楷体_GB2312" panose="02010609030101010101" pitchFamily="49" charset="-122"/>
                <a:ea typeface="楷体_GB2312" panose="02010609030101010101" pitchFamily="49" charset="-122"/>
              </a:rPr>
              <a:t>2.</a:t>
            </a:r>
            <a:r>
              <a:rPr lang="zh-CN" altLang="en-US" sz="2800" b="1" dirty="0" smtClean="0">
                <a:solidFill>
                  <a:srgbClr val="0066CC"/>
                </a:solidFill>
                <a:latin typeface="楷体_GB2312" panose="02010609030101010101" pitchFamily="49" charset="-122"/>
                <a:ea typeface="楷体_GB2312" panose="02010609030101010101" pitchFamily="49" charset="-122"/>
              </a:rPr>
              <a:t>凡不能</a:t>
            </a:r>
            <a:r>
              <a:rPr lang="zh-CN" altLang="en-US" sz="2800" b="1" dirty="0" smtClean="0">
                <a:latin typeface="楷体_GB2312" panose="02010609030101010101" pitchFamily="49" charset="-122"/>
                <a:ea typeface="楷体_GB2312" panose="02010609030101010101" pitchFamily="49" charset="-122"/>
              </a:rPr>
              <a:t>按转让房地产项目计算分摊利息支出或不能提供金融机构证明的，房地产开发费用按本条</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一</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二</a:t>
            </a:r>
            <a:r>
              <a:rPr lang="en-US" altLang="zh-CN" sz="28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项规定计算的金额之和的</a:t>
            </a:r>
            <a:r>
              <a:rPr lang="en-US" altLang="zh-CN" sz="2800" b="1" dirty="0" smtClean="0">
                <a:solidFill>
                  <a:srgbClr val="FF0000"/>
                </a:solidFill>
                <a:latin typeface="楷体_GB2312" panose="02010609030101010101" pitchFamily="49" charset="-122"/>
                <a:ea typeface="楷体_GB2312" panose="02010609030101010101" pitchFamily="49" charset="-122"/>
              </a:rPr>
              <a:t>10%</a:t>
            </a:r>
            <a:r>
              <a:rPr lang="zh-CN" altLang="en-US" sz="2800" b="1" dirty="0" smtClean="0">
                <a:solidFill>
                  <a:srgbClr val="FF0000"/>
                </a:solidFill>
                <a:latin typeface="楷体_GB2312" panose="02010609030101010101" pitchFamily="49" charset="-122"/>
                <a:ea typeface="楷体_GB2312" panose="02010609030101010101" pitchFamily="49" charset="-122"/>
              </a:rPr>
              <a:t>以内</a:t>
            </a:r>
            <a:r>
              <a:rPr lang="zh-CN" altLang="en-US" sz="2800" b="1" dirty="0" smtClean="0">
                <a:latin typeface="楷体_GB2312" panose="02010609030101010101" pitchFamily="49" charset="-122"/>
                <a:ea typeface="楷体_GB2312" panose="02010609030101010101" pitchFamily="49" charset="-122"/>
              </a:rPr>
              <a:t>计算扣除。</a:t>
            </a:r>
            <a:br>
              <a:rPr lang="zh-CN" altLang="en-US" sz="2800" b="1" dirty="0" smtClean="0">
                <a:latin typeface="楷体_GB2312" panose="02010609030101010101" pitchFamily="49" charset="-122"/>
                <a:ea typeface="楷体_GB2312" panose="02010609030101010101" pitchFamily="49" charset="-122"/>
              </a:rPr>
            </a:br>
            <a:r>
              <a:rPr lang="zh-CN" altLang="en-US" sz="2800" dirty="0" smtClean="0">
                <a:latin typeface="楷体_GB2312" panose="02010609030101010101" pitchFamily="49" charset="-122"/>
                <a:ea typeface="楷体_GB2312" panose="02010609030101010101" pitchFamily="49" charset="-122"/>
              </a:rPr>
              <a:t>              －－ －－</a:t>
            </a:r>
            <a:r>
              <a:rPr lang="en-US" altLang="zh-CN" sz="2800" dirty="0" smtClean="0">
                <a:latin typeface="楷体_GB2312" panose="02010609030101010101" pitchFamily="49" charset="-122"/>
                <a:ea typeface="楷体_GB2312" panose="02010609030101010101" pitchFamily="49" charset="-122"/>
              </a:rPr>
              <a:t>《</a:t>
            </a:r>
            <a:r>
              <a:rPr lang="zh-CN" altLang="en-US" sz="2800" dirty="0" smtClean="0">
                <a:latin typeface="楷体_GB2312" panose="02010609030101010101" pitchFamily="49" charset="-122"/>
                <a:ea typeface="楷体_GB2312" panose="02010609030101010101" pitchFamily="49" charset="-122"/>
              </a:rPr>
              <a:t>细则</a:t>
            </a:r>
            <a:r>
              <a:rPr lang="en-US" altLang="zh-CN" sz="2800" dirty="0" smtClean="0">
                <a:latin typeface="楷体_GB2312" panose="02010609030101010101" pitchFamily="49" charset="-122"/>
                <a:ea typeface="楷体_GB2312" panose="02010609030101010101" pitchFamily="49" charset="-122"/>
              </a:rPr>
              <a:t>》</a:t>
            </a:r>
            <a:r>
              <a:rPr lang="zh-CN" altLang="en-US" sz="2800" dirty="0" smtClean="0">
                <a:latin typeface="楷体_GB2312" panose="02010609030101010101" pitchFamily="49" charset="-122"/>
                <a:ea typeface="楷体_GB2312" panose="02010609030101010101" pitchFamily="49" charset="-122"/>
              </a:rPr>
              <a:t>第七条第三款</a:t>
            </a:r>
            <a:endParaRPr lang="zh-CN" altLang="en-US" sz="2800" dirty="0" smtClean="0">
              <a:latin typeface="楷体_GB2312" panose="02010609030101010101" pitchFamily="49" charset="-122"/>
              <a:ea typeface="楷体_GB2312" panose="02010609030101010101" pitchFamily="49" charset="-122"/>
            </a:endParaRPr>
          </a:p>
          <a:p>
            <a:pPr eaLnBrk="1" hangingPunct="1">
              <a:defRPr/>
            </a:pPr>
            <a:endParaRPr lang="en-US" altLang="zh-CN" sz="2800" dirty="0" smtClean="0"/>
          </a:p>
        </p:txBody>
      </p:sp>
    </p:spTree>
  </p:cSld>
  <p:clrMapOvr>
    <a:masterClrMapping/>
  </p:clrMapOvr>
  <p:transition spd="slow">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41685"/>
            <a:ext cx="8229600" cy="594122"/>
          </a:xfrm>
        </p:spPr>
        <p:txBody>
          <a:bodyPr/>
          <a:lstStyle/>
          <a:p>
            <a:pPr algn="l" eaLnBrk="1" hangingPunct="1"/>
            <a:r>
              <a:rPr lang="en-US" altLang="zh-CN" sz="3200" b="1" smtClean="0">
                <a:solidFill>
                  <a:srgbClr val="FF0000"/>
                </a:solidFill>
                <a:latin typeface="楷体_GB2312" panose="02010609030101010101" pitchFamily="49" charset="-122"/>
                <a:ea typeface="楷体_GB2312" panose="02010609030101010101" pitchFamily="49" charset="-122"/>
              </a:rPr>
              <a:t>4</a:t>
            </a:r>
            <a:r>
              <a:rPr lang="zh-CN" altLang="en-US" sz="3200" b="1" smtClean="0">
                <a:solidFill>
                  <a:srgbClr val="FF0000"/>
                </a:solidFill>
                <a:latin typeface="楷体_GB2312" panose="02010609030101010101" pitchFamily="49" charset="-122"/>
                <a:ea typeface="楷体_GB2312" panose="02010609030101010101" pitchFamily="49" charset="-122"/>
              </a:rPr>
              <a:t>、与转让房地产有关的税金</a:t>
            </a:r>
            <a:endParaRPr lang="zh-CN" altLang="en-US" sz="3200" b="1" smtClean="0">
              <a:solidFill>
                <a:srgbClr val="FF0000"/>
              </a:solidFill>
              <a:latin typeface="楷体_GB2312" panose="02010609030101010101" pitchFamily="49" charset="-122"/>
              <a:ea typeface="楷体_GB2312" panose="02010609030101010101" pitchFamily="49" charset="-122"/>
            </a:endParaRPr>
          </a:p>
        </p:txBody>
      </p:sp>
      <p:sp>
        <p:nvSpPr>
          <p:cNvPr id="17411" name="Rectangle 3"/>
          <p:cNvSpPr>
            <a:spLocks noGrp="1" noChangeArrowheads="1"/>
          </p:cNvSpPr>
          <p:nvPr>
            <p:ph idx="1"/>
          </p:nvPr>
        </p:nvSpPr>
        <p:spPr>
          <a:xfrm>
            <a:off x="468314" y="1059657"/>
            <a:ext cx="8218487" cy="3888581"/>
          </a:xfrm>
        </p:spPr>
        <p:txBody>
          <a:bodyPr/>
          <a:lstStyle/>
          <a:p>
            <a:pPr eaLnBrk="1" hangingPunct="1">
              <a:lnSpc>
                <a:spcPct val="90000"/>
              </a:lnSpc>
              <a:buFontTx/>
              <a:buNone/>
            </a:pPr>
            <a:endParaRPr lang="zh-CN" altLang="en-US" b="1" smtClean="0"/>
          </a:p>
          <a:p>
            <a:pPr eaLnBrk="1" hangingPunct="1">
              <a:lnSpc>
                <a:spcPct val="90000"/>
              </a:lnSpc>
            </a:pPr>
            <a:r>
              <a:rPr lang="zh-CN" altLang="en-US" b="1" smtClean="0"/>
              <a:t>营改增前：是指在转让房地产时缴纳的</a:t>
            </a:r>
            <a:r>
              <a:rPr lang="zh-CN" altLang="en-US" b="1" smtClean="0">
                <a:solidFill>
                  <a:srgbClr val="0066CC"/>
                </a:solidFill>
              </a:rPr>
              <a:t>营业税</a:t>
            </a:r>
            <a:r>
              <a:rPr lang="en-US" altLang="zh-CN" b="1" smtClean="0"/>
              <a:t>,</a:t>
            </a:r>
            <a:r>
              <a:rPr lang="zh-CN" altLang="en-US" b="1" smtClean="0">
                <a:solidFill>
                  <a:srgbClr val="0066CC"/>
                </a:solidFill>
              </a:rPr>
              <a:t>城市维护建设税</a:t>
            </a:r>
            <a:r>
              <a:rPr lang="en-US" altLang="zh-CN" b="1" smtClean="0"/>
              <a:t>,</a:t>
            </a:r>
            <a:r>
              <a:rPr lang="zh-CN" altLang="en-US" b="1" smtClean="0"/>
              <a:t> 因转让房地产交纳的</a:t>
            </a:r>
            <a:r>
              <a:rPr lang="zh-CN" altLang="en-US" b="1" smtClean="0">
                <a:solidFill>
                  <a:srgbClr val="0066CC"/>
                </a:solidFill>
              </a:rPr>
              <a:t>教育费附加</a:t>
            </a:r>
            <a:r>
              <a:rPr lang="en-US" altLang="zh-CN" b="1" smtClean="0"/>
              <a:t>,</a:t>
            </a:r>
            <a:r>
              <a:rPr lang="zh-CN" altLang="en-US" b="1" smtClean="0"/>
              <a:t>也可视同税金予以扣除。</a:t>
            </a:r>
            <a:endParaRPr lang="zh-CN" altLang="en-US" b="1" smtClean="0"/>
          </a:p>
          <a:p>
            <a:pPr eaLnBrk="1" hangingPunct="1">
              <a:lnSpc>
                <a:spcPct val="90000"/>
              </a:lnSpc>
            </a:pPr>
            <a:endParaRPr lang="zh-CN" altLang="en-US" b="1" smtClean="0"/>
          </a:p>
          <a:p>
            <a:pPr eaLnBrk="1" hangingPunct="1">
              <a:lnSpc>
                <a:spcPct val="90000"/>
              </a:lnSpc>
            </a:pPr>
            <a:r>
              <a:rPr lang="zh-CN" altLang="en-US" b="1" smtClean="0"/>
              <a:t>营改增后：不包括转让房地产时缴纳的</a:t>
            </a:r>
            <a:r>
              <a:rPr lang="zh-CN" altLang="en-US" b="1" smtClean="0">
                <a:solidFill>
                  <a:srgbClr val="0066CC"/>
                </a:solidFill>
              </a:rPr>
              <a:t>增值税。</a:t>
            </a:r>
            <a:endParaRPr lang="zh-CN" altLang="en-US" b="1" smtClean="0"/>
          </a:p>
          <a:p>
            <a:pPr eaLnBrk="1" hangingPunct="1">
              <a:lnSpc>
                <a:spcPct val="90000"/>
              </a:lnSpc>
            </a:pPr>
            <a:endParaRPr lang="zh-CN" altLang="en-US" smtClean="0"/>
          </a:p>
        </p:txBody>
      </p:sp>
    </p:spTree>
  </p:cSld>
  <p:clrMapOvr>
    <a:masterClrMapping/>
  </p:clrMapOvr>
  <p:transition spd="slow">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 y="141685"/>
            <a:ext cx="8158163" cy="594122"/>
          </a:xfrm>
        </p:spPr>
        <p:txBody>
          <a:bodyPr/>
          <a:lstStyle/>
          <a:p>
            <a:pPr algn="l" eaLnBrk="1" hangingPunct="1"/>
            <a:r>
              <a:rPr lang="en-US" altLang="zh-CN" sz="3200" b="1" smtClean="0">
                <a:solidFill>
                  <a:srgbClr val="FF0000"/>
                </a:solidFill>
                <a:latin typeface="楷体_GB2312" panose="02010609030101010101" pitchFamily="49" charset="-122"/>
                <a:ea typeface="楷体_GB2312" panose="02010609030101010101" pitchFamily="49" charset="-122"/>
              </a:rPr>
              <a:t>5</a:t>
            </a:r>
            <a:r>
              <a:rPr lang="zh-CN" altLang="en-US" sz="3200" b="1" smtClean="0">
                <a:solidFill>
                  <a:srgbClr val="FF0000"/>
                </a:solidFill>
                <a:latin typeface="楷体_GB2312" panose="02010609030101010101" pitchFamily="49" charset="-122"/>
                <a:ea typeface="楷体_GB2312" panose="02010609030101010101" pitchFamily="49" charset="-122"/>
              </a:rPr>
              <a:t>、财政部规定的其他扣除项目</a:t>
            </a:r>
            <a:endParaRPr lang="zh-CN" altLang="en-US" sz="3200" b="1" smtClean="0">
              <a:solidFill>
                <a:srgbClr val="FF0000"/>
              </a:solidFill>
              <a:latin typeface="楷体_GB2312" panose="02010609030101010101" pitchFamily="49" charset="-122"/>
              <a:ea typeface="楷体_GB2312" panose="02010609030101010101" pitchFamily="49" charset="-122"/>
            </a:endParaRPr>
          </a:p>
        </p:txBody>
      </p:sp>
      <p:sp>
        <p:nvSpPr>
          <p:cNvPr id="18435" name="Rectangle 3"/>
          <p:cNvSpPr>
            <a:spLocks noGrp="1" noChangeArrowheads="1"/>
          </p:cNvSpPr>
          <p:nvPr>
            <p:ph idx="1"/>
          </p:nvPr>
        </p:nvSpPr>
        <p:spPr>
          <a:xfrm>
            <a:off x="539750" y="1275160"/>
            <a:ext cx="8147050" cy="3673078"/>
          </a:xfrm>
        </p:spPr>
        <p:txBody>
          <a:bodyPr/>
          <a:lstStyle/>
          <a:p>
            <a:pPr eaLnBrk="1" hangingPunct="1"/>
            <a:endParaRPr lang="en-US" altLang="zh-CN" b="1" smtClean="0">
              <a:latin typeface="宋体" panose="02010600030101010101" pitchFamily="2" charset="-122"/>
            </a:endParaRPr>
          </a:p>
          <a:p>
            <a:pPr eaLnBrk="1" hangingPunct="1"/>
            <a:r>
              <a:rPr lang="en-US" altLang="zh-CN" b="1" smtClean="0">
                <a:latin typeface="宋体" panose="02010600030101010101" pitchFamily="2" charset="-122"/>
              </a:rPr>
              <a:t>《</a:t>
            </a:r>
            <a:r>
              <a:rPr lang="zh-CN" altLang="en-US" b="1" smtClean="0">
                <a:latin typeface="宋体" panose="02010600030101010101" pitchFamily="2" charset="-122"/>
              </a:rPr>
              <a:t>细则</a:t>
            </a:r>
            <a:r>
              <a:rPr lang="en-US" altLang="zh-CN" b="1" smtClean="0">
                <a:latin typeface="宋体" panose="02010600030101010101" pitchFamily="2" charset="-122"/>
              </a:rPr>
              <a:t>》</a:t>
            </a:r>
            <a:r>
              <a:rPr lang="zh-CN" altLang="en-US" b="1" smtClean="0">
                <a:latin typeface="宋体" panose="02010600030101010101" pitchFamily="2" charset="-122"/>
              </a:rPr>
              <a:t>第七条第六项  </a:t>
            </a:r>
            <a:endParaRPr lang="zh-CN" altLang="en-US" b="1" smtClean="0">
              <a:latin typeface="宋体" panose="02010600030101010101" pitchFamily="2" charset="-122"/>
            </a:endParaRPr>
          </a:p>
          <a:p>
            <a:pPr eaLnBrk="1" hangingPunct="1">
              <a:buFontTx/>
              <a:buNone/>
            </a:pPr>
            <a:r>
              <a:rPr lang="zh-CN" altLang="en-US" b="1" smtClean="0">
                <a:latin typeface="宋体" panose="02010600030101010101" pitchFamily="2" charset="-122"/>
              </a:rPr>
              <a:t>   根据条例第六条</a:t>
            </a:r>
            <a:r>
              <a:rPr lang="en-US" altLang="zh-CN" b="1" smtClean="0">
                <a:latin typeface="宋体" panose="02010600030101010101" pitchFamily="2" charset="-122"/>
              </a:rPr>
              <a:t>(</a:t>
            </a:r>
            <a:r>
              <a:rPr lang="zh-CN" altLang="en-US" b="1" smtClean="0">
                <a:latin typeface="宋体" panose="02010600030101010101" pitchFamily="2" charset="-122"/>
              </a:rPr>
              <a:t>五</a:t>
            </a:r>
            <a:r>
              <a:rPr lang="en-US" altLang="zh-CN" b="1" smtClean="0">
                <a:latin typeface="宋体" panose="02010600030101010101" pitchFamily="2" charset="-122"/>
              </a:rPr>
              <a:t>)</a:t>
            </a:r>
            <a:r>
              <a:rPr lang="zh-CN" altLang="en-US" b="1" smtClean="0">
                <a:latin typeface="宋体" panose="02010600030101010101" pitchFamily="2" charset="-122"/>
              </a:rPr>
              <a:t>项规定，对</a:t>
            </a:r>
            <a:r>
              <a:rPr lang="zh-CN" altLang="en-US" b="1" smtClean="0">
                <a:solidFill>
                  <a:srgbClr val="0066CC"/>
                </a:solidFill>
                <a:latin typeface="宋体" panose="02010600030101010101" pitchFamily="2" charset="-122"/>
              </a:rPr>
              <a:t>从事房地产开发的纳税人</a:t>
            </a:r>
            <a:r>
              <a:rPr lang="zh-CN" altLang="en-US" b="1" smtClean="0">
                <a:latin typeface="宋体" panose="02010600030101010101" pitchFamily="2" charset="-122"/>
              </a:rPr>
              <a:t>可按本条</a:t>
            </a:r>
            <a:r>
              <a:rPr lang="en-US" altLang="zh-CN" b="1" smtClean="0">
                <a:latin typeface="宋体" panose="02010600030101010101" pitchFamily="2" charset="-122"/>
              </a:rPr>
              <a:t>(</a:t>
            </a:r>
            <a:r>
              <a:rPr lang="zh-CN" altLang="en-US" b="1" smtClean="0">
                <a:latin typeface="宋体" panose="02010600030101010101" pitchFamily="2" charset="-122"/>
              </a:rPr>
              <a:t>一</a:t>
            </a:r>
            <a:r>
              <a:rPr lang="en-US" altLang="zh-CN" b="1" smtClean="0">
                <a:latin typeface="宋体" panose="02010600030101010101" pitchFamily="2" charset="-122"/>
              </a:rPr>
              <a:t>)</a:t>
            </a:r>
            <a:r>
              <a:rPr lang="zh-CN" altLang="en-US" b="1" smtClean="0">
                <a:latin typeface="宋体" panose="02010600030101010101" pitchFamily="2" charset="-122"/>
              </a:rPr>
              <a:t>、</a:t>
            </a:r>
            <a:r>
              <a:rPr lang="en-US" altLang="zh-CN" b="1" smtClean="0">
                <a:latin typeface="宋体" panose="02010600030101010101" pitchFamily="2" charset="-122"/>
              </a:rPr>
              <a:t>(</a:t>
            </a:r>
            <a:r>
              <a:rPr lang="zh-CN" altLang="en-US" b="1" smtClean="0">
                <a:latin typeface="宋体" panose="02010600030101010101" pitchFamily="2" charset="-122"/>
              </a:rPr>
              <a:t>二</a:t>
            </a:r>
            <a:r>
              <a:rPr lang="en-US" altLang="zh-CN" b="1" smtClean="0">
                <a:latin typeface="宋体" panose="02010600030101010101" pitchFamily="2" charset="-122"/>
              </a:rPr>
              <a:t>)</a:t>
            </a:r>
            <a:r>
              <a:rPr lang="zh-CN" altLang="en-US" b="1" smtClean="0">
                <a:latin typeface="宋体" panose="02010600030101010101" pitchFamily="2" charset="-122"/>
              </a:rPr>
              <a:t>项规定计算的金额之和，</a:t>
            </a:r>
            <a:r>
              <a:rPr lang="zh-CN" altLang="en-US" b="1" smtClean="0">
                <a:solidFill>
                  <a:srgbClr val="0066CC"/>
                </a:solidFill>
                <a:latin typeface="宋体" panose="02010600030101010101" pitchFamily="2" charset="-122"/>
              </a:rPr>
              <a:t>加计</a:t>
            </a:r>
            <a:r>
              <a:rPr lang="en-US" altLang="zh-CN" b="1" smtClean="0">
                <a:solidFill>
                  <a:srgbClr val="0066CC"/>
                </a:solidFill>
                <a:latin typeface="宋体" panose="02010600030101010101" pitchFamily="2" charset="-122"/>
              </a:rPr>
              <a:t>20%</a:t>
            </a:r>
            <a:r>
              <a:rPr lang="zh-CN" altLang="en-US" b="1" smtClean="0">
                <a:latin typeface="宋体" panose="02010600030101010101" pitchFamily="2" charset="-122"/>
              </a:rPr>
              <a:t>的扣除。</a:t>
            </a:r>
            <a:endParaRPr lang="zh-CN" altLang="en-US" b="1" smtClean="0">
              <a:latin typeface="宋体" panose="02010600030101010101" pitchFamily="2" charset="-122"/>
            </a:endParaRPr>
          </a:p>
          <a:p>
            <a:pPr eaLnBrk="1" hangingPunct="1"/>
            <a:endParaRPr lang="zh-CN" altLang="en-US" b="1" smtClean="0">
              <a:latin typeface="宋体" panose="02010600030101010101" pitchFamily="2" charset="-122"/>
            </a:endParaRPr>
          </a:p>
          <a:p>
            <a:pPr eaLnBrk="1" hangingPunct="1"/>
            <a:endParaRPr lang="zh-CN" altLang="en-US" smtClean="0">
              <a:latin typeface="楷体_GB2312" panose="02010609030101010101" pitchFamily="49" charset="-122"/>
              <a:ea typeface="楷体_GB2312" panose="02010609030101010101" pitchFamily="49" charset="-122"/>
            </a:endParaRPr>
          </a:p>
          <a:p>
            <a:pPr eaLnBrk="1" hangingPunct="1"/>
            <a:r>
              <a:rPr lang="zh-CN" altLang="en-US" smtClean="0">
                <a:latin typeface="楷体_GB2312" panose="02010609030101010101" pitchFamily="49" charset="-122"/>
                <a:ea typeface="楷体_GB2312" panose="02010609030101010101" pitchFamily="49" charset="-122"/>
              </a:rPr>
              <a:t>                         </a:t>
            </a:r>
            <a:endParaRPr lang="zh-CN" altLang="en-US" smtClean="0">
              <a:latin typeface="楷体_GB2312" panose="02010609030101010101" pitchFamily="49" charset="-122"/>
              <a:ea typeface="楷体_GB2312" panose="02010609030101010101" pitchFamily="49" charset="-122"/>
            </a:endParaRPr>
          </a:p>
          <a:p>
            <a:pPr eaLnBrk="1" hangingPunct="1"/>
            <a:endParaRPr lang="en-US" altLang="zh-CN" smtClean="0"/>
          </a:p>
        </p:txBody>
      </p:sp>
    </p:spTree>
  </p:cSld>
  <p:clrMapOvr>
    <a:masterClrMapping/>
  </p:clrMapOvr>
  <p:transition spd="slow">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8313" y="1"/>
            <a:ext cx="8229600" cy="594122"/>
          </a:xfrm>
        </p:spPr>
        <p:txBody>
          <a:bodyPr/>
          <a:lstStyle/>
          <a:p>
            <a:pPr algn="l" eaLnBrk="1" hangingPunct="1"/>
            <a:r>
              <a:rPr lang="zh-CN" altLang="en-US" sz="3200" b="1" smtClean="0">
                <a:solidFill>
                  <a:srgbClr val="FF00FF"/>
                </a:solidFill>
              </a:rPr>
              <a:t>（二）</a:t>
            </a:r>
            <a:r>
              <a:rPr lang="zh-CN" altLang="en-US" sz="3200" b="1" smtClean="0">
                <a:solidFill>
                  <a:srgbClr val="3333CC"/>
                </a:solidFill>
                <a:latin typeface="黑体" panose="02010609060101010101" pitchFamily="49" charset="-122"/>
                <a:ea typeface="黑体" panose="02010609060101010101" pitchFamily="49" charset="-122"/>
              </a:rPr>
              <a:t>转让</a:t>
            </a:r>
            <a:r>
              <a:rPr lang="zh-CN" altLang="en-US" sz="3200" b="1" smtClean="0">
                <a:solidFill>
                  <a:srgbClr val="FF0000"/>
                </a:solidFill>
                <a:latin typeface="黑体" panose="02010609060101010101" pitchFamily="49" charset="-122"/>
                <a:ea typeface="黑体" panose="02010609060101010101" pitchFamily="49" charset="-122"/>
              </a:rPr>
              <a:t>未进行开发</a:t>
            </a:r>
            <a:r>
              <a:rPr lang="zh-CN" altLang="en-US" sz="3200" b="1" smtClean="0">
                <a:solidFill>
                  <a:srgbClr val="3333CC"/>
                </a:solidFill>
                <a:latin typeface="黑体" panose="02010609060101010101" pitchFamily="49" charset="-122"/>
                <a:ea typeface="黑体" panose="02010609060101010101" pitchFamily="49" charset="-122"/>
              </a:rPr>
              <a:t>的土地使用权</a:t>
            </a:r>
            <a:endParaRPr lang="zh-CN" altLang="en-US" sz="3200" b="1" smtClean="0">
              <a:solidFill>
                <a:srgbClr val="3333CC"/>
              </a:solidFill>
              <a:latin typeface="黑体" panose="02010609060101010101" pitchFamily="49" charset="-122"/>
              <a:ea typeface="黑体" panose="02010609060101010101" pitchFamily="49" charset="-122"/>
            </a:endParaRPr>
          </a:p>
        </p:txBody>
      </p:sp>
      <p:sp>
        <p:nvSpPr>
          <p:cNvPr id="19459" name="Rectangle 3"/>
          <p:cNvSpPr>
            <a:spLocks noGrp="1" noChangeArrowheads="1"/>
          </p:cNvSpPr>
          <p:nvPr>
            <p:ph idx="1"/>
          </p:nvPr>
        </p:nvSpPr>
        <p:spPr>
          <a:xfrm>
            <a:off x="628650" y="857239"/>
            <a:ext cx="8515350" cy="5143536"/>
          </a:xfrm>
        </p:spPr>
        <p:txBody>
          <a:bodyPr/>
          <a:lstStyle/>
          <a:p>
            <a:pPr eaLnBrk="1" hangingPunct="1">
              <a:lnSpc>
                <a:spcPct val="90000"/>
              </a:lnSpc>
            </a:pPr>
            <a:r>
              <a:rPr lang="zh-CN" altLang="en-US" sz="3600" b="1" dirty="0" smtClean="0">
                <a:latin typeface="楷体_GB2312" panose="02010609030101010101" pitchFamily="49" charset="-122"/>
                <a:ea typeface="楷体_GB2312" panose="02010609030101010101" pitchFamily="49" charset="-122"/>
              </a:rPr>
              <a:t>国税函发</a:t>
            </a:r>
            <a:r>
              <a:rPr lang="en-US" altLang="zh-CN" sz="3600" b="1" dirty="0" smtClean="0">
                <a:latin typeface="楷体_GB2312" panose="02010609030101010101" pitchFamily="49" charset="-122"/>
                <a:ea typeface="楷体_GB2312" panose="02010609030101010101" pitchFamily="49" charset="-122"/>
              </a:rPr>
              <a:t>[1995]110</a:t>
            </a:r>
            <a:r>
              <a:rPr lang="zh-CN" altLang="en-US" sz="3600" b="1" dirty="0" smtClean="0">
                <a:latin typeface="楷体_GB2312" panose="02010609030101010101" pitchFamily="49" charset="-122"/>
                <a:ea typeface="楷体_GB2312" panose="02010609030101010101" pitchFamily="49" charset="-122"/>
              </a:rPr>
              <a:t>号第六条： </a:t>
            </a:r>
            <a:endParaRPr lang="zh-CN" altLang="en-US" sz="3600" dirty="0" smtClean="0">
              <a:latin typeface="楷体_GB2312" panose="02010609030101010101" pitchFamily="49" charset="-122"/>
              <a:ea typeface="楷体_GB2312" panose="02010609030101010101" pitchFamily="49" charset="-122"/>
            </a:endParaRPr>
          </a:p>
          <a:p>
            <a:pPr eaLnBrk="1" hangingPunct="1">
              <a:lnSpc>
                <a:spcPct val="90000"/>
              </a:lnSpc>
            </a:pPr>
            <a:r>
              <a:rPr lang="en-US" altLang="zh-CN" sz="3600" b="1" dirty="0" smtClean="0">
                <a:latin typeface="楷体_GB2312" panose="02010609030101010101" pitchFamily="49" charset="-122"/>
                <a:ea typeface="楷体_GB2312" panose="02010609030101010101" pitchFamily="49" charset="-122"/>
              </a:rPr>
              <a:t>1</a:t>
            </a:r>
            <a:r>
              <a:rPr lang="zh-CN" altLang="en-US" sz="36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对取得土地使用权后，</a:t>
            </a:r>
            <a:r>
              <a:rPr lang="zh-CN" altLang="en-US" sz="2800" b="1" dirty="0" smtClean="0">
                <a:solidFill>
                  <a:srgbClr val="066C10"/>
                </a:solidFill>
                <a:latin typeface="楷体_GB2312" panose="02010609030101010101" pitchFamily="49" charset="-122"/>
                <a:ea typeface="楷体_GB2312" panose="02010609030101010101" pitchFamily="49" charset="-122"/>
              </a:rPr>
              <a:t>未进行开发即转让的</a:t>
            </a:r>
            <a:r>
              <a:rPr lang="zh-CN" altLang="en-US" sz="2800" b="1" dirty="0" smtClean="0">
                <a:latin typeface="楷体_GB2312" panose="02010609030101010101" pitchFamily="49" charset="-122"/>
                <a:ea typeface="楷体_GB2312" panose="02010609030101010101" pitchFamily="49" charset="-122"/>
              </a:rPr>
              <a:t>：</a:t>
            </a:r>
            <a:endParaRPr lang="zh-CN" altLang="en-US" sz="2800" b="1" dirty="0" smtClean="0">
              <a:latin typeface="楷体_GB2312" panose="02010609030101010101" pitchFamily="49" charset="-122"/>
              <a:ea typeface="楷体_GB2312" panose="02010609030101010101" pitchFamily="49" charset="-122"/>
            </a:endParaRPr>
          </a:p>
          <a:p>
            <a:pPr eaLnBrk="1" hangingPunct="1">
              <a:lnSpc>
                <a:spcPct val="90000"/>
              </a:lnSpc>
            </a:pPr>
            <a:r>
              <a:rPr lang="zh-CN" altLang="en-US" sz="2800" b="1" dirty="0" smtClean="0">
                <a:latin typeface="楷体_GB2312" panose="02010609030101010101" pitchFamily="49" charset="-122"/>
                <a:ea typeface="楷体_GB2312" panose="02010609030101010101" pitchFamily="49" charset="-122"/>
              </a:rPr>
              <a:t>扣除项目（</a:t>
            </a:r>
            <a:r>
              <a:rPr lang="en-US" altLang="zh-CN" sz="2800" b="1" dirty="0" smtClean="0">
                <a:latin typeface="楷体_GB2312" panose="02010609030101010101" pitchFamily="49" charset="-122"/>
                <a:ea typeface="楷体_GB2312" panose="02010609030101010101" pitchFamily="49" charset="-122"/>
              </a:rPr>
              <a:t>1</a:t>
            </a:r>
            <a:r>
              <a:rPr lang="zh-CN" altLang="en-US" sz="2800" b="1" dirty="0" smtClean="0">
                <a:latin typeface="楷体_GB2312" panose="02010609030101010101" pitchFamily="49" charset="-122"/>
                <a:ea typeface="楷体_GB2312" panose="02010609030101010101" pitchFamily="49" charset="-122"/>
              </a:rPr>
              <a:t>）取得土地使用权时支付的</a:t>
            </a:r>
            <a:r>
              <a:rPr lang="zh-CN" altLang="en-US" sz="2800" b="1" dirty="0" smtClean="0">
                <a:solidFill>
                  <a:srgbClr val="0066CC"/>
                </a:solidFill>
                <a:latin typeface="楷体_GB2312" panose="02010609030101010101" pitchFamily="49" charset="-122"/>
                <a:ea typeface="楷体_GB2312" panose="02010609030101010101" pitchFamily="49" charset="-122"/>
              </a:rPr>
              <a:t>地价款</a:t>
            </a:r>
            <a:r>
              <a:rPr lang="zh-CN" altLang="en-US" sz="2800" b="1" dirty="0" smtClean="0">
                <a:latin typeface="楷体_GB2312" panose="02010609030101010101" pitchFamily="49" charset="-122"/>
                <a:ea typeface="楷体_GB2312" panose="02010609030101010101" pitchFamily="49" charset="-122"/>
              </a:rPr>
              <a:t>；（</a:t>
            </a:r>
            <a:r>
              <a:rPr lang="en-US" altLang="zh-CN" sz="2800" b="1" dirty="0" smtClean="0">
                <a:latin typeface="楷体_GB2312" panose="02010609030101010101" pitchFamily="49" charset="-122"/>
                <a:ea typeface="楷体_GB2312" panose="02010609030101010101" pitchFamily="49" charset="-122"/>
              </a:rPr>
              <a:t>2</a:t>
            </a:r>
            <a:r>
              <a:rPr lang="zh-CN" altLang="en-US" sz="2800" b="1" dirty="0" smtClean="0">
                <a:latin typeface="楷体_GB2312" panose="02010609030101010101" pitchFamily="49" charset="-122"/>
                <a:ea typeface="楷体_GB2312" panose="02010609030101010101" pitchFamily="49" charset="-122"/>
              </a:rPr>
              <a:t>）交纳的</a:t>
            </a:r>
            <a:r>
              <a:rPr lang="zh-CN" altLang="en-US" sz="2800" b="1" dirty="0" smtClean="0">
                <a:solidFill>
                  <a:srgbClr val="0066CC"/>
                </a:solidFill>
                <a:latin typeface="楷体_GB2312" panose="02010609030101010101" pitchFamily="49" charset="-122"/>
                <a:ea typeface="楷体_GB2312" panose="02010609030101010101" pitchFamily="49" charset="-122"/>
              </a:rPr>
              <a:t>有关费用</a:t>
            </a:r>
            <a:r>
              <a:rPr lang="zh-CN" altLang="en-US" sz="2800" b="1" dirty="0" smtClean="0">
                <a:latin typeface="楷体_GB2312" panose="02010609030101010101" pitchFamily="49" charset="-122"/>
                <a:ea typeface="楷体_GB2312" panose="02010609030101010101" pitchFamily="49" charset="-122"/>
              </a:rPr>
              <a:t>；（</a:t>
            </a:r>
            <a:r>
              <a:rPr lang="en-US" altLang="zh-CN" sz="2800" b="1" dirty="0" smtClean="0">
                <a:latin typeface="楷体_GB2312" panose="02010609030101010101" pitchFamily="49" charset="-122"/>
                <a:ea typeface="楷体_GB2312" panose="02010609030101010101" pitchFamily="49" charset="-122"/>
              </a:rPr>
              <a:t>3</a:t>
            </a:r>
            <a:r>
              <a:rPr lang="zh-CN" altLang="en-US" sz="2800" b="1" dirty="0" smtClean="0">
                <a:latin typeface="楷体_GB2312" panose="02010609030101010101" pitchFamily="49" charset="-122"/>
                <a:ea typeface="楷体_GB2312" panose="02010609030101010101" pitchFamily="49" charset="-122"/>
              </a:rPr>
              <a:t>）转让环节缴纳的</a:t>
            </a:r>
            <a:r>
              <a:rPr lang="zh-CN" altLang="en-US" sz="2800" b="1" dirty="0" smtClean="0">
                <a:solidFill>
                  <a:srgbClr val="0066CC"/>
                </a:solidFill>
                <a:latin typeface="楷体_GB2312" panose="02010609030101010101" pitchFamily="49" charset="-122"/>
                <a:ea typeface="楷体_GB2312" panose="02010609030101010101" pitchFamily="49" charset="-122"/>
              </a:rPr>
              <a:t>税金</a:t>
            </a:r>
            <a:r>
              <a:rPr lang="zh-CN" altLang="en-US" sz="2800" b="1" dirty="0" smtClean="0">
                <a:latin typeface="楷体_GB2312" panose="02010609030101010101" pitchFamily="49" charset="-122"/>
                <a:ea typeface="楷体_GB2312" panose="02010609030101010101" pitchFamily="49" charset="-122"/>
              </a:rPr>
              <a:t>。</a:t>
            </a:r>
            <a:endParaRPr lang="zh-CN" altLang="en-US" sz="2800" b="1" dirty="0" smtClean="0">
              <a:latin typeface="楷体_GB2312" panose="02010609030101010101" pitchFamily="49" charset="-122"/>
              <a:ea typeface="楷体_GB2312" panose="02010609030101010101" pitchFamily="49" charset="-122"/>
            </a:endParaRPr>
          </a:p>
          <a:p>
            <a:pPr eaLnBrk="1" hangingPunct="1">
              <a:lnSpc>
                <a:spcPct val="90000"/>
              </a:lnSpc>
              <a:buFontTx/>
              <a:buNone/>
            </a:pPr>
            <a:r>
              <a:rPr lang="en-US" altLang="zh-CN" sz="3600" b="1" dirty="0" smtClean="0">
                <a:latin typeface="楷体_GB2312" panose="02010609030101010101" pitchFamily="49" charset="-122"/>
                <a:ea typeface="楷体_GB2312" panose="02010609030101010101" pitchFamily="49" charset="-122"/>
              </a:rPr>
              <a:t>2</a:t>
            </a:r>
            <a:r>
              <a:rPr lang="zh-CN" altLang="en-US" sz="3600" b="1" dirty="0" smtClean="0">
                <a:latin typeface="楷体_GB2312" panose="02010609030101010101" pitchFamily="49" charset="-122"/>
                <a:ea typeface="楷体_GB2312" panose="02010609030101010101" pitchFamily="49" charset="-122"/>
              </a:rPr>
              <a:t>、</a:t>
            </a:r>
            <a:r>
              <a:rPr lang="zh-CN" altLang="en-US" sz="2800" b="1" dirty="0" smtClean="0">
                <a:latin typeface="楷体_GB2312" panose="02010609030101010101" pitchFamily="49" charset="-122"/>
                <a:ea typeface="楷体_GB2312" panose="02010609030101010101" pitchFamily="49" charset="-122"/>
              </a:rPr>
              <a:t>对取得土地使用权后投入资金，</a:t>
            </a:r>
            <a:r>
              <a:rPr lang="zh-CN" altLang="en-US" sz="2800" b="1" dirty="0" smtClean="0">
                <a:solidFill>
                  <a:srgbClr val="066C10"/>
                </a:solidFill>
                <a:latin typeface="楷体_GB2312" panose="02010609030101010101" pitchFamily="49" charset="-122"/>
                <a:ea typeface="楷体_GB2312" panose="02010609030101010101" pitchFamily="49" charset="-122"/>
              </a:rPr>
              <a:t>将生地变为</a:t>
            </a:r>
            <a:r>
              <a:rPr lang="zh-CN" altLang="en-US" sz="2800" b="1" dirty="0" smtClean="0">
                <a:solidFill>
                  <a:srgbClr val="FF0000"/>
                </a:solidFill>
                <a:latin typeface="楷体_GB2312" panose="02010609030101010101" pitchFamily="49" charset="-122"/>
                <a:ea typeface="楷体_GB2312" panose="02010609030101010101" pitchFamily="49" charset="-122"/>
              </a:rPr>
              <a:t>熟地</a:t>
            </a:r>
            <a:r>
              <a:rPr lang="zh-CN" altLang="en-US" sz="2800" b="1" dirty="0" smtClean="0">
                <a:solidFill>
                  <a:srgbClr val="066C10"/>
                </a:solidFill>
                <a:latin typeface="楷体_GB2312" panose="02010609030101010101" pitchFamily="49" charset="-122"/>
                <a:ea typeface="楷体_GB2312" panose="02010609030101010101" pitchFamily="49" charset="-122"/>
              </a:rPr>
              <a:t>转让的：</a:t>
            </a:r>
            <a:endParaRPr lang="zh-CN" altLang="en-US" sz="2800" b="1" dirty="0" smtClean="0">
              <a:latin typeface="楷体_GB2312" panose="02010609030101010101" pitchFamily="49" charset="-122"/>
              <a:ea typeface="楷体_GB2312" panose="02010609030101010101" pitchFamily="49" charset="-122"/>
            </a:endParaRPr>
          </a:p>
          <a:p>
            <a:pPr eaLnBrk="1" hangingPunct="1">
              <a:lnSpc>
                <a:spcPct val="90000"/>
              </a:lnSpc>
              <a:buFontTx/>
              <a:buNone/>
            </a:pPr>
            <a:r>
              <a:rPr lang="zh-CN" altLang="en-US" sz="2800" b="1" dirty="0" smtClean="0">
                <a:latin typeface="楷体_GB2312" panose="02010609030101010101" pitchFamily="49" charset="-122"/>
                <a:ea typeface="楷体_GB2312" panose="02010609030101010101" pitchFamily="49" charset="-122"/>
              </a:rPr>
              <a:t>扣除项目</a:t>
            </a:r>
            <a:r>
              <a:rPr lang="zh-CN" altLang="en-US" sz="2800" b="1" dirty="0" smtClean="0">
                <a:latin typeface="楷体_GB2312" panose="02010609030101010101" pitchFamily="49" charset="-122"/>
                <a:ea typeface="楷体_GB2312" panose="02010609030101010101" pitchFamily="49" charset="-122"/>
                <a:sym typeface="Wingdings" panose="05000000000000000000" pitchFamily="2" charset="2"/>
              </a:rPr>
              <a:t>（</a:t>
            </a:r>
            <a:r>
              <a:rPr lang="en-US" altLang="zh-CN" sz="2800" b="1" dirty="0" smtClean="0">
                <a:latin typeface="楷体_GB2312" panose="02010609030101010101" pitchFamily="49" charset="-122"/>
                <a:ea typeface="楷体_GB2312" panose="02010609030101010101" pitchFamily="49" charset="-122"/>
                <a:sym typeface="Wingdings" panose="05000000000000000000" pitchFamily="2" charset="2"/>
              </a:rPr>
              <a:t>1</a:t>
            </a:r>
            <a:r>
              <a:rPr lang="zh-CN" altLang="en-US" sz="2800" b="1" dirty="0" smtClean="0">
                <a:latin typeface="楷体_GB2312" panose="02010609030101010101" pitchFamily="49" charset="-122"/>
                <a:ea typeface="楷体_GB2312" panose="02010609030101010101" pitchFamily="49" charset="-122"/>
                <a:sym typeface="Wingdings" panose="05000000000000000000" pitchFamily="2" charset="2"/>
              </a:rPr>
              <a:t>）</a:t>
            </a:r>
            <a:r>
              <a:rPr lang="zh-CN" altLang="en-US" sz="2800" b="1" dirty="0" smtClean="0">
                <a:latin typeface="楷体_GB2312" panose="02010609030101010101" pitchFamily="49" charset="-122"/>
                <a:ea typeface="楷体_GB2312" panose="02010609030101010101" pitchFamily="49" charset="-122"/>
              </a:rPr>
              <a:t>取得土地使用权时支付的</a:t>
            </a:r>
            <a:r>
              <a:rPr lang="zh-CN" altLang="en-US" sz="2800" b="1" dirty="0" smtClean="0">
                <a:solidFill>
                  <a:srgbClr val="0066CC"/>
                </a:solidFill>
                <a:latin typeface="楷体_GB2312" panose="02010609030101010101" pitchFamily="49" charset="-122"/>
                <a:ea typeface="楷体_GB2312" panose="02010609030101010101" pitchFamily="49" charset="-122"/>
              </a:rPr>
              <a:t>地价款</a:t>
            </a:r>
            <a:r>
              <a:rPr lang="zh-CN" altLang="en-US" sz="2800" b="1" dirty="0" smtClean="0">
                <a:latin typeface="楷体_GB2312" panose="02010609030101010101" pitchFamily="49" charset="-122"/>
                <a:ea typeface="楷体_GB2312" panose="02010609030101010101" pitchFamily="49" charset="-122"/>
              </a:rPr>
              <a:t>；（</a:t>
            </a:r>
            <a:r>
              <a:rPr lang="en-US" altLang="zh-CN" sz="2800" b="1" dirty="0" smtClean="0">
                <a:latin typeface="楷体_GB2312" panose="02010609030101010101" pitchFamily="49" charset="-122"/>
                <a:ea typeface="楷体_GB2312" panose="02010609030101010101" pitchFamily="49" charset="-122"/>
              </a:rPr>
              <a:t>2</a:t>
            </a:r>
            <a:r>
              <a:rPr lang="zh-CN" altLang="en-US" sz="2800" b="1" dirty="0" smtClean="0">
                <a:latin typeface="楷体_GB2312" panose="02010609030101010101" pitchFamily="49" charset="-122"/>
                <a:ea typeface="楷体_GB2312" panose="02010609030101010101" pitchFamily="49" charset="-122"/>
              </a:rPr>
              <a:t>）交纳的</a:t>
            </a:r>
            <a:r>
              <a:rPr lang="zh-CN" altLang="en-US" sz="2800" b="1" dirty="0" smtClean="0">
                <a:solidFill>
                  <a:srgbClr val="0066CC"/>
                </a:solidFill>
                <a:latin typeface="楷体_GB2312" panose="02010609030101010101" pitchFamily="49" charset="-122"/>
                <a:ea typeface="楷体_GB2312" panose="02010609030101010101" pitchFamily="49" charset="-122"/>
              </a:rPr>
              <a:t>有关费用</a:t>
            </a:r>
            <a:r>
              <a:rPr lang="zh-CN" altLang="en-US" sz="2800" b="1" dirty="0" smtClean="0">
                <a:solidFill>
                  <a:srgbClr val="FF0000"/>
                </a:solidFill>
                <a:latin typeface="楷体_GB2312" panose="02010609030101010101" pitchFamily="49" charset="-122"/>
                <a:ea typeface="楷体_GB2312" panose="02010609030101010101" pitchFamily="49" charset="-122"/>
              </a:rPr>
              <a:t>；</a:t>
            </a:r>
            <a:r>
              <a:rPr lang="zh-CN" altLang="en-US" sz="2800" b="1" dirty="0" smtClean="0">
                <a:solidFill>
                  <a:srgbClr val="FF0000"/>
                </a:solidFill>
                <a:latin typeface="楷体_GB2312" panose="02010609030101010101" pitchFamily="49" charset="-122"/>
                <a:ea typeface="楷体_GB2312" panose="02010609030101010101" pitchFamily="49" charset="-122"/>
                <a:sym typeface="Wingdings" panose="05000000000000000000" pitchFamily="2" charset="2"/>
              </a:rPr>
              <a:t>（</a:t>
            </a:r>
            <a:r>
              <a:rPr lang="en-US" altLang="zh-CN" sz="2800" b="1" dirty="0" smtClean="0">
                <a:solidFill>
                  <a:srgbClr val="FF0000"/>
                </a:solidFill>
                <a:latin typeface="楷体_GB2312" panose="02010609030101010101" pitchFamily="49" charset="-122"/>
                <a:ea typeface="楷体_GB2312" panose="02010609030101010101" pitchFamily="49" charset="-122"/>
                <a:sym typeface="Wingdings" panose="05000000000000000000" pitchFamily="2" charset="2"/>
              </a:rPr>
              <a:t>3</a:t>
            </a:r>
            <a:r>
              <a:rPr lang="zh-CN" altLang="en-US" sz="2800" b="1" dirty="0" smtClean="0">
                <a:solidFill>
                  <a:srgbClr val="FF0000"/>
                </a:solidFill>
                <a:latin typeface="楷体_GB2312" panose="02010609030101010101" pitchFamily="49" charset="-122"/>
                <a:ea typeface="楷体_GB2312" panose="02010609030101010101" pitchFamily="49" charset="-122"/>
                <a:sym typeface="Wingdings" panose="05000000000000000000" pitchFamily="2" charset="2"/>
              </a:rPr>
              <a:t>）</a:t>
            </a:r>
            <a:r>
              <a:rPr lang="zh-CN" altLang="en-US" sz="2800" b="1" dirty="0" smtClean="0">
                <a:solidFill>
                  <a:srgbClr val="FF0000"/>
                </a:solidFill>
                <a:latin typeface="楷体_GB2312" panose="02010609030101010101" pitchFamily="49" charset="-122"/>
                <a:ea typeface="楷体_GB2312" panose="02010609030101010101" pitchFamily="49" charset="-122"/>
              </a:rPr>
              <a:t>开发土地所需成本；（</a:t>
            </a:r>
            <a:r>
              <a:rPr lang="en-US" altLang="zh-CN" sz="2800" b="1" dirty="0" smtClean="0">
                <a:solidFill>
                  <a:srgbClr val="FF0000"/>
                </a:solidFill>
                <a:latin typeface="楷体_GB2312" panose="02010609030101010101" pitchFamily="49" charset="-122"/>
                <a:ea typeface="楷体_GB2312" panose="02010609030101010101" pitchFamily="49" charset="-122"/>
              </a:rPr>
              <a:t>4</a:t>
            </a:r>
            <a:r>
              <a:rPr lang="zh-CN" altLang="en-US" sz="2800" b="1" dirty="0" smtClean="0">
                <a:solidFill>
                  <a:srgbClr val="FF0000"/>
                </a:solidFill>
                <a:latin typeface="楷体_GB2312" panose="02010609030101010101" pitchFamily="49" charset="-122"/>
                <a:ea typeface="楷体_GB2312" panose="02010609030101010101" pitchFamily="49" charset="-122"/>
              </a:rPr>
              <a:t>）加计开发成本的</a:t>
            </a:r>
            <a:r>
              <a:rPr lang="en-US" altLang="zh-CN" sz="2800" b="1" dirty="0" smtClean="0">
                <a:solidFill>
                  <a:srgbClr val="FF0000"/>
                </a:solidFill>
                <a:latin typeface="楷体_GB2312" panose="02010609030101010101" pitchFamily="49" charset="-122"/>
                <a:ea typeface="楷体_GB2312" panose="02010609030101010101" pitchFamily="49" charset="-122"/>
              </a:rPr>
              <a:t>20%</a:t>
            </a:r>
            <a:r>
              <a:rPr lang="zh-CN" altLang="en-US" sz="2800" b="1" dirty="0" smtClean="0">
                <a:solidFill>
                  <a:srgbClr val="FF0000"/>
                </a:solidFill>
                <a:latin typeface="楷体_GB2312" panose="02010609030101010101" pitchFamily="49" charset="-122"/>
                <a:ea typeface="楷体_GB2312" panose="02010609030101010101" pitchFamily="49" charset="-122"/>
              </a:rPr>
              <a:t>；（</a:t>
            </a:r>
            <a:r>
              <a:rPr lang="en-US" altLang="zh-CN" sz="2800" b="1" dirty="0" smtClean="0">
                <a:latin typeface="楷体_GB2312" panose="02010609030101010101" pitchFamily="49" charset="-122"/>
                <a:ea typeface="楷体_GB2312" panose="02010609030101010101" pitchFamily="49" charset="-122"/>
              </a:rPr>
              <a:t>5</a:t>
            </a:r>
            <a:r>
              <a:rPr lang="zh-CN" altLang="en-US" sz="2800" b="1" dirty="0" smtClean="0">
                <a:latin typeface="楷体_GB2312" panose="02010609030101010101" pitchFamily="49" charset="-122"/>
                <a:ea typeface="楷体_GB2312" panose="02010609030101010101" pitchFamily="49" charset="-122"/>
              </a:rPr>
              <a:t>）在转让环节缴纳的税金。</a:t>
            </a:r>
            <a:endParaRPr lang="zh-CN" altLang="en-US" sz="2800" dirty="0" smtClean="0">
              <a:latin typeface="楷体_GB2312" panose="02010609030101010101" pitchFamily="49" charset="-122"/>
              <a:ea typeface="楷体_GB2312" panose="02010609030101010101" pitchFamily="49" charset="-122"/>
            </a:endParaRPr>
          </a:p>
          <a:p>
            <a:pPr eaLnBrk="1" hangingPunct="1">
              <a:lnSpc>
                <a:spcPct val="90000"/>
              </a:lnSpc>
            </a:pPr>
            <a:endParaRPr lang="en-US" altLang="zh-CN" sz="2800" dirty="0"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23557"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865188"/>
            <a:ext cx="7778750" cy="3518912"/>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eaLnBrk="1" hangingPunct="1">
              <a:lnSpc>
                <a:spcPct val="150000"/>
              </a:lnSpc>
              <a:defRPr/>
            </a:pP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一、销售额</a:t>
            </a:r>
            <a:endParaRPr kumimoji="0" lang="en-US" altLang="zh-CN" sz="20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ts val="80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lang="zh-CN" altLang="en-US" sz="1800" b="1" strike="noStrike" noProof="1">
                <a:solidFill>
                  <a:srgbClr val="094160"/>
                </a:solidFill>
                <a:latin typeface="微软雅黑" panose="020B0503020204020204" pitchFamily="34" charset="-122"/>
                <a:ea typeface="微软雅黑" panose="020B0503020204020204" pitchFamily="34" charset="-122"/>
                <a:cs typeface="+mn-cs"/>
                <a:sym typeface="+mn-ea"/>
              </a:rPr>
              <a:t>  </a:t>
            </a:r>
            <a:r>
              <a:rPr lang="zh-CN" altLang="en-US" sz="1800" strike="noStrike" noProof="1">
                <a:solidFill>
                  <a:srgbClr val="094160"/>
                </a:solidFill>
                <a:latin typeface="微软雅黑" panose="020B0503020204020204" pitchFamily="34" charset="-122"/>
                <a:ea typeface="微软雅黑" panose="020B0503020204020204" pitchFamily="34" charset="-122"/>
                <a:cs typeface="+mn-cs"/>
                <a:sym typeface="+mn-ea"/>
              </a:rPr>
              <a:t>一般纳税人销售自行开发的房地产老项目， 可以选择适用简易计税方法按照</a:t>
            </a:r>
            <a:r>
              <a:rPr lang="en-US" altLang="zh-CN" sz="1800" strike="noStrike" noProof="1">
                <a:solidFill>
                  <a:srgbClr val="094160"/>
                </a:solidFill>
                <a:latin typeface="微软雅黑" panose="020B0503020204020204" pitchFamily="34" charset="-122"/>
                <a:ea typeface="微软雅黑" panose="020B0503020204020204" pitchFamily="34" charset="-122"/>
                <a:cs typeface="+mn-cs"/>
                <a:sym typeface="+mn-ea"/>
              </a:rPr>
              <a:t>5</a:t>
            </a:r>
            <a:r>
              <a:rPr lang="zh-CN" altLang="en-US" sz="1800" strike="noStrike" noProof="1">
                <a:solidFill>
                  <a:srgbClr val="094160"/>
                </a:solidFill>
                <a:latin typeface="微软雅黑" panose="020B0503020204020204" pitchFamily="34" charset="-122"/>
                <a:ea typeface="微软雅黑" panose="020B0503020204020204" pitchFamily="34" charset="-122"/>
                <a:cs typeface="+mn-cs"/>
                <a:sym typeface="+mn-ea"/>
              </a:rPr>
              <a:t>％的征收率计税（不得扣除土地价款）。一经选择简易计税方法计税的，</a:t>
            </a:r>
            <a:r>
              <a:rPr lang="en-US" altLang="zh-CN" sz="1800" strike="noStrike" noProof="1">
                <a:solidFill>
                  <a:srgbClr val="094160"/>
                </a:solidFill>
                <a:latin typeface="微软雅黑" panose="020B0503020204020204" pitchFamily="34" charset="-122"/>
                <a:ea typeface="微软雅黑" panose="020B0503020204020204" pitchFamily="34" charset="-122"/>
                <a:cs typeface="+mn-cs"/>
                <a:sym typeface="+mn-ea"/>
              </a:rPr>
              <a:t>36</a:t>
            </a:r>
            <a:r>
              <a:rPr lang="zh-CN" altLang="en-US" sz="1800" strike="noStrike" noProof="1">
                <a:solidFill>
                  <a:srgbClr val="094160"/>
                </a:solidFill>
                <a:latin typeface="微软雅黑" panose="020B0503020204020204" pitchFamily="34" charset="-122"/>
                <a:ea typeface="微软雅黑" panose="020B0503020204020204" pitchFamily="34" charset="-122"/>
                <a:cs typeface="+mn-cs"/>
                <a:sym typeface="+mn-ea"/>
              </a:rPr>
              <a:t>个月内不得变更为一般计税方法计税。</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endPar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简易计税方法：</a:t>
            </a:r>
            <a:endPar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销售额</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全部价款和价外费用</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1+</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5%</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23559"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l" eaLnBrk="1" hangingPunct="1"/>
            <a:r>
              <a:rPr lang="zh-CN" altLang="en-US" sz="3200" b="1" smtClean="0">
                <a:solidFill>
                  <a:srgbClr val="3333CC"/>
                </a:solidFill>
                <a:latin typeface="黑体" panose="02010609060101010101" pitchFamily="49" charset="-122"/>
                <a:ea typeface="黑体" panose="02010609060101010101" pitchFamily="49" charset="-122"/>
              </a:rPr>
              <a:t>（三）转让</a:t>
            </a:r>
            <a:r>
              <a:rPr lang="zh-CN" altLang="en-US" sz="3200" b="1" smtClean="0">
                <a:solidFill>
                  <a:srgbClr val="FF0000"/>
                </a:solidFill>
                <a:latin typeface="黑体" panose="02010609060101010101" pitchFamily="49" charset="-122"/>
                <a:ea typeface="黑体" panose="02010609060101010101" pitchFamily="49" charset="-122"/>
              </a:rPr>
              <a:t>旧房及建筑物</a:t>
            </a:r>
            <a:r>
              <a:rPr lang="zh-CN" altLang="en-US" sz="3200" b="1" smtClean="0">
                <a:solidFill>
                  <a:srgbClr val="3333CC"/>
                </a:solidFill>
                <a:latin typeface="黑体" panose="02010609060101010101" pitchFamily="49" charset="-122"/>
                <a:ea typeface="黑体" panose="02010609060101010101" pitchFamily="49" charset="-122"/>
              </a:rPr>
              <a:t>的扣除项目</a:t>
            </a:r>
            <a:r>
              <a:rPr lang="zh-CN" altLang="en-US" sz="3200" b="1" smtClean="0">
                <a:solidFill>
                  <a:srgbClr val="FF0000"/>
                </a:solidFill>
                <a:latin typeface="楷体_GB2312" panose="02010609030101010101" pitchFamily="49" charset="-122"/>
                <a:ea typeface="楷体_GB2312" panose="02010609030101010101" pitchFamily="49" charset="-122"/>
              </a:rPr>
              <a:t> </a:t>
            </a:r>
            <a:r>
              <a:rPr lang="zh-CN" altLang="en-US" sz="3200" smtClean="0">
                <a:solidFill>
                  <a:srgbClr val="FF0000"/>
                </a:solidFill>
                <a:latin typeface="楷体_GB2312" panose="02010609030101010101" pitchFamily="49" charset="-122"/>
                <a:ea typeface="楷体_GB2312" panose="02010609030101010101" pitchFamily="49" charset="-122"/>
              </a:rPr>
              <a:t> </a:t>
            </a:r>
            <a:endParaRPr lang="zh-CN" altLang="en-US" sz="3200" smtClean="0">
              <a:solidFill>
                <a:srgbClr val="FF0000"/>
              </a:solidFill>
              <a:latin typeface="楷体_GB2312" panose="02010609030101010101" pitchFamily="49" charset="-122"/>
              <a:ea typeface="楷体_GB2312" panose="02010609030101010101" pitchFamily="49" charset="-122"/>
            </a:endParaRPr>
          </a:p>
        </p:txBody>
      </p:sp>
      <p:sp>
        <p:nvSpPr>
          <p:cNvPr id="679939" name="Rectangle 3"/>
          <p:cNvSpPr>
            <a:spLocks noGrp="1" noChangeArrowheads="1"/>
          </p:cNvSpPr>
          <p:nvPr>
            <p:ph idx="1"/>
          </p:nvPr>
        </p:nvSpPr>
        <p:spPr/>
        <p:txBody>
          <a:bodyPr/>
          <a:lstStyle/>
          <a:p>
            <a:pPr eaLnBrk="1" hangingPunct="1">
              <a:defRPr/>
            </a:pPr>
            <a:r>
              <a:rPr lang="zh-CN" altLang="en-US" b="1" smtClean="0">
                <a:solidFill>
                  <a:srgbClr val="0066CC"/>
                </a:solidFill>
                <a:latin typeface="黑体" panose="02010609060101010101" pitchFamily="49" charset="-122"/>
                <a:ea typeface="黑体" panose="02010609060101010101" pitchFamily="49" charset="-122"/>
              </a:rPr>
              <a:t>（</a:t>
            </a:r>
            <a:r>
              <a:rPr lang="en-US" altLang="zh-CN" b="1" smtClean="0">
                <a:solidFill>
                  <a:srgbClr val="0066CC"/>
                </a:solidFill>
                <a:latin typeface="黑体" panose="02010609060101010101" pitchFamily="49" charset="-122"/>
                <a:ea typeface="黑体" panose="02010609060101010101" pitchFamily="49" charset="-122"/>
              </a:rPr>
              <a:t>1</a:t>
            </a:r>
            <a:r>
              <a:rPr lang="zh-CN" altLang="en-US" b="1" smtClean="0">
                <a:solidFill>
                  <a:srgbClr val="0066CC"/>
                </a:solidFill>
                <a:latin typeface="黑体" panose="02010609060101010101" pitchFamily="49" charset="-122"/>
                <a:ea typeface="黑体" panose="02010609060101010101" pitchFamily="49" charset="-122"/>
              </a:rPr>
              <a:t>）新建房与旧房的界定问题</a:t>
            </a:r>
            <a:r>
              <a:rPr lang="zh-CN" altLang="en-US" b="1" smtClean="0">
                <a:solidFill>
                  <a:srgbClr val="0066CC"/>
                </a:solidFill>
                <a:latin typeface="楷体_GB2312" panose="02010609030101010101" pitchFamily="49" charset="-122"/>
                <a:ea typeface="楷体_GB2312" panose="02010609030101010101" pitchFamily="49" charset="-122"/>
              </a:rPr>
              <a:t>：</a:t>
            </a:r>
            <a:endParaRPr lang="zh-CN" altLang="en-US" b="1" smtClean="0">
              <a:solidFill>
                <a:srgbClr val="0066CC"/>
              </a:solidFill>
              <a:latin typeface="楷体_GB2312" panose="02010609030101010101" pitchFamily="49" charset="-122"/>
              <a:ea typeface="楷体_GB2312" panose="02010609030101010101" pitchFamily="49" charset="-122"/>
            </a:endParaRPr>
          </a:p>
          <a:p>
            <a:pPr eaLnBrk="1" hangingPunct="1">
              <a:defRPr/>
            </a:pPr>
            <a:r>
              <a:rPr lang="zh-CN" altLang="en-US" b="1" smtClean="0">
                <a:latin typeface="楷体_GB2312" panose="02010609030101010101" pitchFamily="49" charset="-122"/>
                <a:ea typeface="楷体_GB2312" panose="02010609030101010101" pitchFamily="49" charset="-122"/>
              </a:rPr>
              <a:t>财税字</a:t>
            </a:r>
            <a:r>
              <a:rPr lang="en-US" altLang="zh-CN" b="1" smtClean="0">
                <a:latin typeface="楷体_GB2312" panose="02010609030101010101" pitchFamily="49" charset="-122"/>
                <a:ea typeface="楷体_GB2312" panose="02010609030101010101" pitchFamily="49" charset="-122"/>
              </a:rPr>
              <a:t>[1995]</a:t>
            </a:r>
            <a:r>
              <a:rPr lang="zh-CN" altLang="en-US" b="1" smtClean="0">
                <a:latin typeface="楷体_GB2312" panose="02010609030101010101" pitchFamily="49" charset="-122"/>
                <a:ea typeface="楷体_GB2312" panose="02010609030101010101" pitchFamily="49" charset="-122"/>
              </a:rPr>
              <a:t>第</a:t>
            </a:r>
            <a:r>
              <a:rPr lang="en-US" altLang="zh-CN" b="1" smtClean="0">
                <a:latin typeface="楷体_GB2312" panose="02010609030101010101" pitchFamily="49" charset="-122"/>
                <a:ea typeface="楷体_GB2312" panose="02010609030101010101" pitchFamily="49" charset="-122"/>
              </a:rPr>
              <a:t>48</a:t>
            </a:r>
            <a:r>
              <a:rPr lang="zh-CN" altLang="en-US" b="1" smtClean="0">
                <a:latin typeface="楷体_GB2312" panose="02010609030101010101" pitchFamily="49" charset="-122"/>
                <a:ea typeface="楷体_GB2312" panose="02010609030101010101" pitchFamily="49" charset="-122"/>
              </a:rPr>
              <a:t>号</a:t>
            </a:r>
            <a:r>
              <a:rPr lang="zh-CN" altLang="en-US" smtClean="0">
                <a:latin typeface="楷体_GB2312" panose="02010609030101010101" pitchFamily="49" charset="-122"/>
                <a:ea typeface="楷体_GB2312" panose="02010609030101010101" pitchFamily="49" charset="-122"/>
              </a:rPr>
              <a:t> ：</a:t>
            </a:r>
            <a:endParaRPr lang="zh-CN" altLang="en-US" smtClean="0">
              <a:latin typeface="楷体_GB2312" panose="02010609030101010101" pitchFamily="49" charset="-122"/>
              <a:ea typeface="楷体_GB2312" panose="02010609030101010101" pitchFamily="49" charset="-122"/>
            </a:endParaRPr>
          </a:p>
          <a:p>
            <a:pPr eaLnBrk="1" hangingPunct="1">
              <a:defRPr/>
            </a:pPr>
            <a:r>
              <a:rPr lang="zh-CN" altLang="en-US" b="1" smtClean="0">
                <a:latin typeface="楷体_GB2312" panose="02010609030101010101" pitchFamily="49" charset="-122"/>
                <a:ea typeface="楷体_GB2312" panose="02010609030101010101" pitchFamily="49" charset="-122"/>
              </a:rPr>
              <a:t> 新建房是指建成后未使用的房产。凡是已使用</a:t>
            </a:r>
            <a:r>
              <a:rPr lang="zh-CN" altLang="en-US" b="1" smtClean="0">
                <a:solidFill>
                  <a:srgbClr val="9E0297"/>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一定时间</a:t>
            </a:r>
            <a:r>
              <a:rPr lang="zh-CN" altLang="en-US" b="1" smtClean="0">
                <a:latin typeface="楷体_GB2312" panose="02010609030101010101" pitchFamily="49" charset="-122"/>
                <a:ea typeface="楷体_GB2312" panose="02010609030101010101" pitchFamily="49" charset="-122"/>
              </a:rPr>
              <a:t>或</a:t>
            </a:r>
            <a:r>
              <a:rPr lang="zh-CN" altLang="en-US" b="1" smtClean="0">
                <a:solidFill>
                  <a:srgbClr val="9E0297"/>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达到一定磨损程度</a:t>
            </a:r>
            <a:r>
              <a:rPr lang="zh-CN" altLang="en-US" b="1" smtClean="0">
                <a:latin typeface="楷体_GB2312" panose="02010609030101010101" pitchFamily="49" charset="-122"/>
                <a:ea typeface="楷体_GB2312" panose="02010609030101010101" pitchFamily="49" charset="-122"/>
              </a:rPr>
              <a:t>的房产均属旧房。</a:t>
            </a:r>
            <a:endParaRPr lang="zh-CN" altLang="en-US" b="1" smtClean="0">
              <a:latin typeface="楷体_GB2312" panose="02010609030101010101" pitchFamily="49" charset="-122"/>
              <a:ea typeface="楷体_GB2312" panose="02010609030101010101" pitchFamily="49" charset="-122"/>
            </a:endParaRPr>
          </a:p>
          <a:p>
            <a:pPr eaLnBrk="1" hangingPunct="1">
              <a:defRPr/>
            </a:pPr>
            <a:r>
              <a:rPr lang="zh-CN" altLang="en-US" b="1" smtClean="0">
                <a:solidFill>
                  <a:srgbClr val="FF0000"/>
                </a:solidFill>
                <a:latin typeface="楷体_GB2312" panose="02010609030101010101" pitchFamily="49" charset="-122"/>
                <a:ea typeface="楷体_GB2312" panose="02010609030101010101" pitchFamily="49" charset="-122"/>
              </a:rPr>
              <a:t>鄂地税发</a:t>
            </a:r>
            <a:r>
              <a:rPr lang="en-US" altLang="zh-CN" b="1" smtClean="0">
                <a:solidFill>
                  <a:srgbClr val="FF0000"/>
                </a:solidFill>
                <a:latin typeface="楷体_GB2312" panose="02010609030101010101" pitchFamily="49" charset="-122"/>
                <a:ea typeface="楷体_GB2312" panose="02010609030101010101" pitchFamily="49" charset="-122"/>
              </a:rPr>
              <a:t>[2008]207</a:t>
            </a:r>
            <a:r>
              <a:rPr lang="zh-CN" altLang="en-US" b="1" smtClean="0">
                <a:solidFill>
                  <a:srgbClr val="FF0000"/>
                </a:solidFill>
                <a:latin typeface="楷体_GB2312" panose="02010609030101010101" pitchFamily="49" charset="-122"/>
                <a:ea typeface="楷体_GB2312" panose="02010609030101010101" pitchFamily="49" charset="-122"/>
              </a:rPr>
              <a:t>号</a:t>
            </a:r>
            <a:r>
              <a:rPr lang="zh-CN" altLang="en-US" smtClean="0">
                <a:latin typeface="楷体_GB2312" panose="02010609030101010101" pitchFamily="49" charset="-122"/>
                <a:ea typeface="楷体_GB2312" panose="02010609030101010101" pitchFamily="49" charset="-122"/>
              </a:rPr>
              <a:t> ：</a:t>
            </a:r>
            <a:endParaRPr lang="zh-CN" altLang="en-US" smtClean="0">
              <a:latin typeface="楷体_GB2312" panose="02010609030101010101" pitchFamily="49" charset="-122"/>
              <a:ea typeface="楷体_GB2312" panose="02010609030101010101" pitchFamily="49" charset="-122"/>
            </a:endParaRPr>
          </a:p>
          <a:p>
            <a:pPr eaLnBrk="1" hangingPunct="1">
              <a:defRPr/>
            </a:pPr>
            <a:r>
              <a:rPr lang="zh-CN" altLang="en-US" b="1" smtClean="0">
                <a:latin typeface="楷体_GB2312" panose="02010609030101010101" pitchFamily="49" charset="-122"/>
                <a:ea typeface="楷体_GB2312" panose="02010609030101010101" pitchFamily="49" charset="-122"/>
              </a:rPr>
              <a:t>对房地产开发企业转让</a:t>
            </a:r>
            <a:r>
              <a:rPr lang="zh-CN" altLang="en-US" b="1" smtClean="0">
                <a:solidFill>
                  <a:srgbClr val="9E0297"/>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已自用</a:t>
            </a:r>
            <a:r>
              <a:rPr lang="zh-CN" altLang="en-US" b="1" smtClean="0">
                <a:latin typeface="楷体_GB2312" panose="02010609030101010101" pitchFamily="49" charset="-122"/>
                <a:ea typeface="楷体_GB2312" panose="02010609030101010101" pitchFamily="49" charset="-122"/>
              </a:rPr>
              <a:t>（包括出租使用）年限在</a:t>
            </a:r>
            <a:r>
              <a:rPr lang="zh-CN" altLang="en-US" b="1" smtClean="0">
                <a:solidFill>
                  <a:srgbClr val="9E0297"/>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一年以上</a:t>
            </a:r>
            <a:r>
              <a:rPr lang="zh-CN" altLang="en-US" b="1" smtClean="0">
                <a:latin typeface="楷体_GB2312" panose="02010609030101010101" pitchFamily="49" charset="-122"/>
                <a:ea typeface="楷体_GB2312" panose="02010609030101010101" pitchFamily="49" charset="-122"/>
              </a:rPr>
              <a:t>再出售的房地产项目，应按照转让旧房及建筑物的有关规定缴纳土地增值税。</a:t>
            </a:r>
            <a:r>
              <a:rPr lang="zh-CN" altLang="en-US" smtClean="0">
                <a:latin typeface="楷体_GB2312" panose="02010609030101010101" pitchFamily="49" charset="-122"/>
                <a:ea typeface="楷体_GB2312" panose="02010609030101010101" pitchFamily="49" charset="-122"/>
              </a:rPr>
              <a:t>  </a:t>
            </a:r>
            <a:endParaRPr lang="zh-CN" altLang="en-US" smtClean="0">
              <a:latin typeface="楷体_GB2312" panose="02010609030101010101" pitchFamily="49" charset="-122"/>
              <a:ea typeface="楷体_GB2312" panose="02010609030101010101" pitchFamily="49" charset="-122"/>
            </a:endParaRPr>
          </a:p>
          <a:p>
            <a:pPr eaLnBrk="1" hangingPunct="1">
              <a:defRPr/>
            </a:pPr>
            <a:endParaRPr lang="en-US" altLang="zh-CN" b="1"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195263"/>
            <a:ext cx="8686800" cy="594122"/>
          </a:xfrm>
        </p:spPr>
        <p:txBody>
          <a:bodyPr/>
          <a:lstStyle/>
          <a:p>
            <a:pPr algn="l" eaLnBrk="1" hangingPunct="1">
              <a:defRPr/>
            </a:pPr>
            <a:r>
              <a:rPr lang="zh-CN" altLang="en-US" sz="2800" b="1" dirty="0" smtClean="0">
                <a:solidFill>
                  <a:srgbClr val="0066CC"/>
                </a:solidFill>
                <a:latin typeface="黑体" panose="02010609060101010101" pitchFamily="49" charset="-122"/>
                <a:ea typeface="黑体" panose="02010609060101010101" pitchFamily="49" charset="-122"/>
                <a:cs typeface="+mn-cs"/>
              </a:rPr>
              <a:t> （</a:t>
            </a:r>
            <a:r>
              <a:rPr lang="en-US" altLang="zh-CN" sz="2800" b="1" dirty="0" smtClean="0">
                <a:solidFill>
                  <a:srgbClr val="0066CC"/>
                </a:solidFill>
                <a:latin typeface="黑体" panose="02010609060101010101" pitchFamily="49" charset="-122"/>
                <a:ea typeface="黑体" panose="02010609060101010101" pitchFamily="49" charset="-122"/>
                <a:cs typeface="+mn-cs"/>
              </a:rPr>
              <a:t>2</a:t>
            </a:r>
            <a:r>
              <a:rPr lang="zh-CN" altLang="en-US" sz="2800" b="1" dirty="0" smtClean="0">
                <a:solidFill>
                  <a:srgbClr val="0066CC"/>
                </a:solidFill>
                <a:latin typeface="黑体" panose="02010609060101010101" pitchFamily="49" charset="-122"/>
                <a:ea typeface="黑体" panose="02010609060101010101" pitchFamily="49" charset="-122"/>
                <a:cs typeface="+mn-cs"/>
              </a:rPr>
              <a:t>）转让旧房确定扣除项目金额的问题 </a:t>
            </a:r>
            <a:endParaRPr lang="zh-CN" altLang="en-US" sz="2800" b="1" dirty="0" smtClean="0">
              <a:solidFill>
                <a:srgbClr val="0066CC"/>
              </a:solidFill>
              <a:latin typeface="黑体" panose="02010609060101010101" pitchFamily="49" charset="-122"/>
              <a:ea typeface="黑体" panose="02010609060101010101" pitchFamily="49" charset="-122"/>
              <a:cs typeface="+mn-cs"/>
            </a:endParaRPr>
          </a:p>
        </p:txBody>
      </p:sp>
      <p:sp>
        <p:nvSpPr>
          <p:cNvPr id="21507" name="Rectangle 3"/>
          <p:cNvSpPr>
            <a:spLocks noGrp="1" noChangeArrowheads="1"/>
          </p:cNvSpPr>
          <p:nvPr>
            <p:ph idx="1"/>
          </p:nvPr>
        </p:nvSpPr>
        <p:spPr>
          <a:xfrm>
            <a:off x="250825" y="951310"/>
            <a:ext cx="7850188" cy="3942159"/>
          </a:xfrm>
        </p:spPr>
        <p:txBody>
          <a:bodyPr/>
          <a:lstStyle/>
          <a:p>
            <a:pPr eaLnBrk="1" hangingPunct="1">
              <a:lnSpc>
                <a:spcPct val="80000"/>
              </a:lnSpc>
              <a:buFontTx/>
              <a:buNone/>
            </a:pPr>
            <a:endParaRPr lang="en-US" altLang="zh-CN" sz="2800" b="1" smtClean="0">
              <a:latin typeface="楷体_GB2312" panose="02010609030101010101" pitchFamily="49" charset="-122"/>
              <a:ea typeface="楷体_GB2312" panose="02010609030101010101" pitchFamily="49" charset="-122"/>
            </a:endParaRPr>
          </a:p>
          <a:p>
            <a:pPr eaLnBrk="1" hangingPunct="1">
              <a:lnSpc>
                <a:spcPct val="80000"/>
              </a:lnSpc>
              <a:buFontTx/>
              <a:buNone/>
            </a:pPr>
            <a:r>
              <a:rPr lang="zh-CN" altLang="en-US" sz="2800" b="1" smtClean="0">
                <a:latin typeface="楷体_GB2312" panose="02010609030101010101" pitchFamily="49" charset="-122"/>
                <a:ea typeface="楷体_GB2312" panose="02010609030101010101" pitchFamily="49" charset="-122"/>
              </a:rPr>
              <a:t>国税函发</a:t>
            </a:r>
            <a:r>
              <a:rPr lang="en-US" altLang="zh-CN" sz="2800" b="1" smtClean="0">
                <a:latin typeface="楷体_GB2312" panose="02010609030101010101" pitchFamily="49" charset="-122"/>
                <a:ea typeface="楷体_GB2312" panose="02010609030101010101" pitchFamily="49" charset="-122"/>
              </a:rPr>
              <a:t>[1995]110</a:t>
            </a:r>
            <a:r>
              <a:rPr lang="zh-CN" altLang="en-US" sz="2800" b="1" smtClean="0">
                <a:latin typeface="楷体_GB2312" panose="02010609030101010101" pitchFamily="49" charset="-122"/>
                <a:ea typeface="楷体_GB2312" panose="02010609030101010101" pitchFamily="49" charset="-122"/>
              </a:rPr>
              <a:t>号：</a:t>
            </a:r>
            <a:endParaRPr lang="zh-CN" altLang="en-US" sz="2800" smtClean="0">
              <a:latin typeface="楷体_GB2312" panose="02010609030101010101" pitchFamily="49" charset="-122"/>
              <a:ea typeface="楷体_GB2312" panose="02010609030101010101" pitchFamily="49" charset="-122"/>
            </a:endParaRPr>
          </a:p>
          <a:p>
            <a:pPr eaLnBrk="1" hangingPunct="1">
              <a:lnSpc>
                <a:spcPct val="80000"/>
              </a:lnSpc>
              <a:buFontTx/>
              <a:buNone/>
            </a:pPr>
            <a:r>
              <a:rPr lang="en-US" altLang="zh-CN" sz="2800" b="1" smtClean="0">
                <a:latin typeface="楷体_GB2312" panose="02010609030101010101" pitchFamily="49" charset="-122"/>
                <a:ea typeface="楷体_GB2312" panose="02010609030101010101" pitchFamily="49" charset="-122"/>
              </a:rPr>
              <a:t>A:</a:t>
            </a:r>
            <a:r>
              <a:rPr lang="zh-CN" altLang="en-US" sz="2800" b="1" smtClean="0">
                <a:latin typeface="楷体_GB2312" panose="02010609030101010101" pitchFamily="49" charset="-122"/>
                <a:ea typeface="楷体_GB2312" panose="02010609030101010101" pitchFamily="49" charset="-122"/>
              </a:rPr>
              <a:t>房屋及建筑物的评估价格</a:t>
            </a:r>
            <a:endParaRPr lang="zh-CN" altLang="en-US" sz="2800" b="1" smtClean="0">
              <a:latin typeface="楷体_GB2312" panose="02010609030101010101" pitchFamily="49" charset="-122"/>
              <a:ea typeface="楷体_GB2312" panose="02010609030101010101" pitchFamily="49" charset="-122"/>
            </a:endParaRPr>
          </a:p>
          <a:p>
            <a:pPr eaLnBrk="1" hangingPunct="1">
              <a:lnSpc>
                <a:spcPct val="80000"/>
              </a:lnSpc>
              <a:buFontTx/>
              <a:buNone/>
            </a:pPr>
            <a:r>
              <a:rPr lang="zh-CN" altLang="en-US" sz="2000" b="1" smtClean="0">
                <a:solidFill>
                  <a:srgbClr val="0066CC"/>
                </a:solidFill>
                <a:latin typeface="楷体_GB2312" panose="02010609030101010101" pitchFamily="49" charset="-122"/>
                <a:ea typeface="楷体_GB2312" panose="02010609030101010101" pitchFamily="49" charset="-122"/>
              </a:rPr>
              <a:t>  </a:t>
            </a:r>
            <a:r>
              <a:rPr lang="zh-CN" altLang="en-US" sz="2400" b="1" smtClean="0">
                <a:solidFill>
                  <a:srgbClr val="0066CC"/>
                </a:solidFill>
                <a:latin typeface="楷体_GB2312" panose="02010609030101010101" pitchFamily="49" charset="-122"/>
                <a:ea typeface="楷体_GB2312" panose="02010609030101010101" pitchFamily="49" charset="-122"/>
              </a:rPr>
              <a:t>评估价格＝重置成本价格</a:t>
            </a:r>
            <a:r>
              <a:rPr lang="en-US" altLang="zh-CN" sz="2400" b="1" smtClean="0">
                <a:solidFill>
                  <a:srgbClr val="0066CC"/>
                </a:solidFill>
                <a:latin typeface="楷体_GB2312" panose="02010609030101010101" pitchFamily="49" charset="-122"/>
                <a:ea typeface="楷体_GB2312" panose="02010609030101010101" pitchFamily="49" charset="-122"/>
              </a:rPr>
              <a:t>×</a:t>
            </a:r>
            <a:r>
              <a:rPr lang="zh-CN" altLang="en-US" sz="2400" b="1" smtClean="0">
                <a:solidFill>
                  <a:srgbClr val="0066CC"/>
                </a:solidFill>
                <a:latin typeface="楷体_GB2312" panose="02010609030101010101" pitchFamily="49" charset="-122"/>
                <a:ea typeface="楷体_GB2312" panose="02010609030101010101" pitchFamily="49" charset="-122"/>
              </a:rPr>
              <a:t>成新度折扣率</a:t>
            </a:r>
            <a:endParaRPr lang="en-US" altLang="zh-CN" sz="2400" b="1" smtClean="0">
              <a:solidFill>
                <a:srgbClr val="0066CC"/>
              </a:solidFill>
              <a:latin typeface="楷体_GB2312" panose="02010609030101010101" pitchFamily="49" charset="-122"/>
              <a:ea typeface="楷体_GB2312" panose="02010609030101010101" pitchFamily="49" charset="-122"/>
            </a:endParaRPr>
          </a:p>
          <a:p>
            <a:pPr eaLnBrk="1" hangingPunct="1">
              <a:lnSpc>
                <a:spcPct val="80000"/>
              </a:lnSpc>
              <a:buFontTx/>
              <a:buNone/>
            </a:pPr>
            <a:r>
              <a:rPr lang="zh-CN" altLang="en-US" sz="2400" b="1" smtClean="0">
                <a:solidFill>
                  <a:srgbClr val="0066CC"/>
                </a:solidFill>
                <a:latin typeface="楷体_GB2312" panose="02010609030101010101" pitchFamily="49" charset="-122"/>
                <a:ea typeface="楷体_GB2312" panose="02010609030101010101" pitchFamily="49" charset="-122"/>
              </a:rPr>
              <a:t> </a:t>
            </a:r>
            <a:r>
              <a:rPr lang="zh-CN" altLang="zh-CN" sz="2400" b="1" smtClean="0">
                <a:solidFill>
                  <a:srgbClr val="0066CC"/>
                </a:solidFill>
                <a:latin typeface="楷体_GB2312" panose="02010609030101010101" pitchFamily="49" charset="-122"/>
                <a:ea typeface="楷体_GB2312" panose="02010609030101010101" pitchFamily="49" charset="-122"/>
              </a:rPr>
              <a:t>（成新度不等同于会计的折旧）</a:t>
            </a:r>
            <a:r>
              <a:rPr lang="en-US" altLang="zh-CN" sz="2400" b="1" smtClean="0">
                <a:solidFill>
                  <a:srgbClr val="FF0000"/>
                </a:solidFill>
                <a:latin typeface="黑体" panose="02010609060101010101" pitchFamily="49" charset="-122"/>
                <a:ea typeface="黑体" panose="02010609060101010101" pitchFamily="49" charset="-122"/>
              </a:rPr>
              <a:t>--</a:t>
            </a:r>
            <a:endParaRPr lang="en-US" altLang="zh-CN" sz="2000" b="1" smtClean="0">
              <a:solidFill>
                <a:srgbClr val="FF0000"/>
              </a:solidFill>
              <a:latin typeface="楷体_GB2312" panose="02010609030101010101" pitchFamily="49" charset="-122"/>
              <a:ea typeface="楷体_GB2312" panose="02010609030101010101" pitchFamily="49" charset="-122"/>
            </a:endParaRPr>
          </a:p>
          <a:p>
            <a:pPr eaLnBrk="1" hangingPunct="1">
              <a:lnSpc>
                <a:spcPct val="80000"/>
              </a:lnSpc>
              <a:buFontTx/>
              <a:buNone/>
            </a:pPr>
            <a:r>
              <a:rPr lang="en-US" altLang="zh-CN" sz="2800" b="1" smtClean="0">
                <a:latin typeface="楷体_GB2312" panose="02010609030101010101" pitchFamily="49" charset="-122"/>
                <a:ea typeface="楷体_GB2312" panose="02010609030101010101" pitchFamily="49" charset="-122"/>
              </a:rPr>
              <a:t>B:</a:t>
            </a:r>
            <a:r>
              <a:rPr lang="zh-CN" altLang="en-US" sz="2800" b="1" smtClean="0">
                <a:latin typeface="楷体_GB2312" panose="02010609030101010101" pitchFamily="49" charset="-122"/>
                <a:ea typeface="楷体_GB2312" panose="02010609030101010101" pitchFamily="49" charset="-122"/>
              </a:rPr>
              <a:t>转让旧房不能提供评估价格但能提供购房发票的</a:t>
            </a:r>
            <a:endParaRPr lang="en-US" altLang="zh-CN" sz="2800" b="1" smtClean="0">
              <a:latin typeface="楷体_GB2312" panose="02010609030101010101" pitchFamily="49" charset="-122"/>
              <a:ea typeface="楷体_GB2312" panose="02010609030101010101" pitchFamily="49" charset="-122"/>
            </a:endParaRPr>
          </a:p>
          <a:p>
            <a:pPr eaLnBrk="1" hangingPunct="1">
              <a:lnSpc>
                <a:spcPts val="3200"/>
              </a:lnSpc>
              <a:buFontTx/>
              <a:buNone/>
            </a:pPr>
            <a:r>
              <a:rPr lang="en-US" altLang="zh-CN" sz="2000" b="1" smtClean="0">
                <a:solidFill>
                  <a:srgbClr val="0066CC"/>
                </a:solidFill>
                <a:latin typeface="楷体_GB2312" panose="02010609030101010101" pitchFamily="49" charset="-122"/>
                <a:ea typeface="楷体_GB2312" panose="02010609030101010101" pitchFamily="49" charset="-122"/>
              </a:rPr>
              <a:t>      </a:t>
            </a:r>
            <a:r>
              <a:rPr lang="zh-CN" altLang="zh-CN" sz="2400" b="1" smtClean="0">
                <a:solidFill>
                  <a:srgbClr val="0066CC"/>
                </a:solidFill>
                <a:latin typeface="楷体_GB2312" panose="02010609030101010101" pitchFamily="49" charset="-122"/>
                <a:ea typeface="楷体_GB2312" panose="02010609030101010101" pitchFamily="49" charset="-122"/>
              </a:rPr>
              <a:t>纳税人转让旧房及建筑物，凡不能取得评估价格，但能提供购房发票的，经当地税务部门确认，</a:t>
            </a:r>
            <a:r>
              <a:rPr lang="zh-CN" altLang="zh-CN" sz="2400" b="1" smtClean="0">
                <a:solidFill>
                  <a:srgbClr val="FF0000"/>
                </a:solidFill>
                <a:latin typeface="楷体_GB2312" panose="02010609030101010101" pitchFamily="49" charset="-122"/>
                <a:ea typeface="楷体_GB2312" panose="02010609030101010101" pitchFamily="49" charset="-122"/>
              </a:rPr>
              <a:t>可按发票所载金额并从购买年度起至转让年度止每年加计</a:t>
            </a:r>
            <a:r>
              <a:rPr lang="en-US" altLang="zh-CN" sz="2400" b="1" smtClean="0">
                <a:solidFill>
                  <a:srgbClr val="FF0000"/>
                </a:solidFill>
                <a:latin typeface="楷体_GB2312" panose="02010609030101010101" pitchFamily="49" charset="-122"/>
                <a:ea typeface="楷体_GB2312" panose="02010609030101010101" pitchFamily="49" charset="-122"/>
              </a:rPr>
              <a:t>5%</a:t>
            </a:r>
            <a:r>
              <a:rPr lang="zh-CN" altLang="zh-CN" sz="2400" b="1" smtClean="0">
                <a:solidFill>
                  <a:srgbClr val="FF0000"/>
                </a:solidFill>
                <a:latin typeface="楷体_GB2312" panose="02010609030101010101" pitchFamily="49" charset="-122"/>
                <a:ea typeface="楷体_GB2312" panose="02010609030101010101" pitchFamily="49" charset="-122"/>
              </a:rPr>
              <a:t>计算扣除。</a:t>
            </a:r>
            <a:r>
              <a:rPr lang="zh-CN" altLang="zh-CN" sz="2400" b="1" smtClean="0">
                <a:solidFill>
                  <a:srgbClr val="0066CC"/>
                </a:solidFill>
                <a:latin typeface="楷体_GB2312" panose="02010609030101010101" pitchFamily="49" charset="-122"/>
                <a:ea typeface="楷体_GB2312" panose="02010609030101010101" pitchFamily="49" charset="-122"/>
              </a:rPr>
              <a:t>计算扣除项目时</a:t>
            </a:r>
            <a:r>
              <a:rPr lang="en-US" altLang="zh-CN" sz="2400" b="1" smtClean="0">
                <a:solidFill>
                  <a:srgbClr val="0066CC"/>
                </a:solidFill>
                <a:latin typeface="楷体_GB2312" panose="02010609030101010101" pitchFamily="49" charset="-122"/>
                <a:ea typeface="楷体_GB2312" panose="02010609030101010101" pitchFamily="49" charset="-122"/>
              </a:rPr>
              <a:t>“</a:t>
            </a:r>
            <a:r>
              <a:rPr lang="zh-CN" altLang="zh-CN" sz="2400" b="1" smtClean="0">
                <a:solidFill>
                  <a:srgbClr val="0066CC"/>
                </a:solidFill>
                <a:latin typeface="楷体_GB2312" panose="02010609030101010101" pitchFamily="49" charset="-122"/>
                <a:ea typeface="楷体_GB2312" panose="02010609030101010101" pitchFamily="49" charset="-122"/>
              </a:rPr>
              <a:t>每年</a:t>
            </a:r>
            <a:r>
              <a:rPr lang="en-US" altLang="zh-CN" sz="2400" b="1" smtClean="0">
                <a:solidFill>
                  <a:srgbClr val="0066CC"/>
                </a:solidFill>
                <a:latin typeface="楷体_GB2312" panose="02010609030101010101" pitchFamily="49" charset="-122"/>
                <a:ea typeface="楷体_GB2312" panose="02010609030101010101" pitchFamily="49" charset="-122"/>
              </a:rPr>
              <a:t>”</a:t>
            </a:r>
            <a:r>
              <a:rPr lang="zh-CN" altLang="zh-CN" sz="2400" b="1" smtClean="0">
                <a:solidFill>
                  <a:srgbClr val="0066CC"/>
                </a:solidFill>
                <a:latin typeface="楷体_GB2312" panose="02010609030101010101" pitchFamily="49" charset="-122"/>
                <a:ea typeface="楷体_GB2312" panose="02010609030101010101" pitchFamily="49" charset="-122"/>
              </a:rPr>
              <a:t>按购房发票所载日期起至售房发票开具之日止，每满</a:t>
            </a:r>
            <a:r>
              <a:rPr lang="en-US" altLang="zh-CN" sz="2400" b="1" smtClean="0">
                <a:solidFill>
                  <a:srgbClr val="0066CC"/>
                </a:solidFill>
                <a:latin typeface="楷体_GB2312" panose="02010609030101010101" pitchFamily="49" charset="-122"/>
                <a:ea typeface="楷体_GB2312" panose="02010609030101010101" pitchFamily="49" charset="-122"/>
              </a:rPr>
              <a:t>12</a:t>
            </a:r>
            <a:r>
              <a:rPr lang="zh-CN" altLang="zh-CN" sz="2400" b="1" smtClean="0">
                <a:solidFill>
                  <a:srgbClr val="0066CC"/>
                </a:solidFill>
                <a:latin typeface="楷体_GB2312" panose="02010609030101010101" pitchFamily="49" charset="-122"/>
                <a:ea typeface="楷体_GB2312" panose="02010609030101010101" pitchFamily="49" charset="-122"/>
              </a:rPr>
              <a:t>个月计一年；超过一年，未满</a:t>
            </a:r>
            <a:r>
              <a:rPr lang="en-US" altLang="zh-CN" sz="2400" b="1" smtClean="0">
                <a:solidFill>
                  <a:srgbClr val="0066CC"/>
                </a:solidFill>
                <a:latin typeface="楷体_GB2312" panose="02010609030101010101" pitchFamily="49" charset="-122"/>
                <a:ea typeface="楷体_GB2312" panose="02010609030101010101" pitchFamily="49" charset="-122"/>
              </a:rPr>
              <a:t>12</a:t>
            </a:r>
            <a:r>
              <a:rPr lang="zh-CN" altLang="zh-CN" sz="2400" b="1" smtClean="0">
                <a:solidFill>
                  <a:srgbClr val="0066CC"/>
                </a:solidFill>
                <a:latin typeface="楷体_GB2312" panose="02010609030101010101" pitchFamily="49" charset="-122"/>
                <a:ea typeface="楷体_GB2312" panose="02010609030101010101" pitchFamily="49" charset="-122"/>
              </a:rPr>
              <a:t>个月但超过</a:t>
            </a:r>
            <a:r>
              <a:rPr lang="en-US" altLang="zh-CN" sz="2400" b="1" smtClean="0">
                <a:solidFill>
                  <a:srgbClr val="0066CC"/>
                </a:solidFill>
                <a:latin typeface="楷体_GB2312" panose="02010609030101010101" pitchFamily="49" charset="-122"/>
                <a:ea typeface="楷体_GB2312" panose="02010609030101010101" pitchFamily="49" charset="-122"/>
              </a:rPr>
              <a:t>6</a:t>
            </a:r>
            <a:r>
              <a:rPr lang="zh-CN" altLang="zh-CN" sz="2400" b="1" smtClean="0">
                <a:solidFill>
                  <a:srgbClr val="0066CC"/>
                </a:solidFill>
                <a:latin typeface="楷体_GB2312" panose="02010609030101010101" pitchFamily="49" charset="-122"/>
                <a:ea typeface="楷体_GB2312" panose="02010609030101010101" pitchFamily="49" charset="-122"/>
              </a:rPr>
              <a:t>个月的，可以视同为一年。</a:t>
            </a:r>
            <a:endParaRPr lang="zh-CN" altLang="en-US" sz="2400" b="1" smtClean="0">
              <a:solidFill>
                <a:srgbClr val="0066CC"/>
              </a:solidFill>
              <a:latin typeface="楷体_GB2312" panose="02010609030101010101" pitchFamily="49" charset="-122"/>
              <a:ea typeface="楷体_GB2312" panose="02010609030101010101" pitchFamily="49" charset="-122"/>
            </a:endParaRPr>
          </a:p>
          <a:p>
            <a:pPr eaLnBrk="1" hangingPunct="1">
              <a:lnSpc>
                <a:spcPts val="3200"/>
              </a:lnSpc>
              <a:buFontTx/>
              <a:buNone/>
            </a:pPr>
            <a:r>
              <a:rPr lang="zh-CN" altLang="en-US" sz="2400" b="1" smtClean="0">
                <a:solidFill>
                  <a:srgbClr val="0066CC"/>
                </a:solidFill>
                <a:latin typeface="楷体_GB2312" panose="02010609030101010101" pitchFamily="49" charset="-122"/>
                <a:ea typeface="楷体_GB2312" panose="02010609030101010101" pitchFamily="49" charset="-122"/>
              </a:rPr>
              <a:t> </a:t>
            </a:r>
            <a:endParaRPr lang="en-US" altLang="zh-CN" sz="2400" b="1" smtClean="0">
              <a:solidFill>
                <a:srgbClr val="0066CC"/>
              </a:solidFill>
              <a:latin typeface="楷体_GB2312" panose="02010609030101010101" pitchFamily="49" charset="-122"/>
              <a:ea typeface="楷体_GB2312" panose="02010609030101010101" pitchFamily="49" charset="-122"/>
            </a:endParaRPr>
          </a:p>
        </p:txBody>
      </p:sp>
      <p:sp>
        <p:nvSpPr>
          <p:cNvPr id="21508" name="Rectangle 2"/>
          <p:cNvSpPr txBox="1">
            <a:spLocks noChangeArrowheads="1"/>
          </p:cNvSpPr>
          <p:nvPr/>
        </p:nvSpPr>
        <p:spPr bwMode="auto">
          <a:xfrm>
            <a:off x="250826" y="627460"/>
            <a:ext cx="8759825" cy="647700"/>
          </a:xfrm>
          <a:prstGeom prst="rect">
            <a:avLst/>
          </a:prstGeom>
          <a:noFill/>
          <a:ln w="9525">
            <a:noFill/>
            <a:miter lim="800000"/>
          </a:ln>
        </p:spPr>
        <p:txBody>
          <a:bodyPr anchor="ctr"/>
          <a:lstStyle/>
          <a:p>
            <a:pPr>
              <a:spcBef>
                <a:spcPct val="0"/>
              </a:spcBef>
              <a:buFontTx/>
              <a:buNone/>
            </a:pPr>
            <a:r>
              <a:rPr lang="en-US" altLang="zh-CN" sz="2800">
                <a:solidFill>
                  <a:schemeClr val="tx1"/>
                </a:solidFill>
                <a:latin typeface="仿宋_GB2312" panose="02010609030101010101" pitchFamily="49" charset="-122"/>
                <a:ea typeface="仿宋_GB2312" panose="02010609030101010101" pitchFamily="49" charset="-122"/>
              </a:rPr>
              <a:t>1</a:t>
            </a:r>
            <a:r>
              <a:rPr lang="zh-CN" altLang="en-US" sz="2800">
                <a:solidFill>
                  <a:schemeClr val="tx1"/>
                </a:solidFill>
                <a:latin typeface="仿宋_GB2312" panose="02010609030101010101" pitchFamily="49" charset="-122"/>
                <a:ea typeface="仿宋_GB2312" panose="02010609030101010101" pitchFamily="49" charset="-122"/>
              </a:rPr>
              <a:t>）旧房价格</a:t>
            </a:r>
            <a:endParaRPr lang="zh-CN" altLang="en-US" sz="2800">
              <a:solidFill>
                <a:schemeClr val="tx1"/>
              </a:solidFill>
              <a:latin typeface="仿宋_GB2312" panose="02010609030101010101" pitchFamily="49" charset="-122"/>
              <a:ea typeface="仿宋_GB2312" panose="02010609030101010101" pitchFamily="49" charset="-122"/>
            </a:endParaRPr>
          </a:p>
        </p:txBody>
      </p:sp>
    </p:spTree>
  </p:cSld>
  <p:clrMapOvr>
    <a:masterClrMapping/>
  </p:clrMapOvr>
  <p:transition spd="slow">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内容占位符 2"/>
          <p:cNvSpPr>
            <a:spLocks noGrp="1" noChangeArrowheads="1"/>
          </p:cNvSpPr>
          <p:nvPr>
            <p:ph idx="1"/>
          </p:nvPr>
        </p:nvSpPr>
        <p:spPr/>
        <p:txBody>
          <a:bodyPr/>
          <a:lstStyle/>
          <a:p>
            <a:pPr eaLnBrk="1" hangingPunct="1">
              <a:buFontTx/>
              <a:buNone/>
            </a:pPr>
            <a:r>
              <a:rPr lang="en-US" altLang="zh-CN" b="1" smtClean="0">
                <a:latin typeface="楷体_GB2312" panose="02010609030101010101" pitchFamily="49" charset="-122"/>
                <a:ea typeface="楷体_GB2312" panose="02010609030101010101" pitchFamily="49" charset="-122"/>
              </a:rPr>
              <a:t>2</a:t>
            </a:r>
            <a:r>
              <a:rPr lang="zh-CN" altLang="en-US" b="1" smtClean="0">
                <a:latin typeface="楷体_GB2312" panose="02010609030101010101" pitchFamily="49" charset="-122"/>
                <a:ea typeface="楷体_GB2312" panose="02010609030101010101" pitchFamily="49" charset="-122"/>
              </a:rPr>
              <a:t>）取得土地使用权所支付的</a:t>
            </a:r>
            <a:r>
              <a:rPr lang="zh-CN" altLang="en-US" b="1" smtClean="0">
                <a:solidFill>
                  <a:srgbClr val="0000FF"/>
                </a:solidFill>
                <a:latin typeface="楷体_GB2312" panose="02010609030101010101" pitchFamily="49" charset="-122"/>
                <a:ea typeface="楷体_GB2312" panose="02010609030101010101" pitchFamily="49" charset="-122"/>
              </a:rPr>
              <a:t>地价款</a:t>
            </a:r>
            <a:r>
              <a:rPr lang="zh-CN" altLang="en-US" b="1" smtClean="0">
                <a:latin typeface="楷体_GB2312" panose="02010609030101010101" pitchFamily="49" charset="-122"/>
                <a:ea typeface="楷体_GB2312" panose="02010609030101010101" pitchFamily="49" charset="-122"/>
              </a:rPr>
              <a:t>和按国家统一规定缴纳的</a:t>
            </a:r>
            <a:r>
              <a:rPr lang="zh-CN" altLang="en-US" b="1" smtClean="0">
                <a:solidFill>
                  <a:srgbClr val="0000FF"/>
                </a:solidFill>
                <a:latin typeface="楷体_GB2312" panose="02010609030101010101" pitchFamily="49" charset="-122"/>
                <a:ea typeface="楷体_GB2312" panose="02010609030101010101" pitchFamily="49" charset="-122"/>
              </a:rPr>
              <a:t>有关费用。</a:t>
            </a:r>
            <a:r>
              <a:rPr lang="zh-CN" altLang="zh-CN" b="1" smtClean="0">
                <a:latin typeface="楷体_GB2312" panose="02010609030101010101" pitchFamily="49" charset="-122"/>
                <a:ea typeface="楷体_GB2312" panose="02010609030101010101" pitchFamily="49" charset="-122"/>
              </a:rPr>
              <a:t>（评估费可以扣除）</a:t>
            </a:r>
            <a:endParaRPr lang="en-US" altLang="zh-CN" b="1" smtClean="0">
              <a:latin typeface="楷体_GB2312" panose="02010609030101010101" pitchFamily="49" charset="-122"/>
              <a:ea typeface="楷体_GB2312" panose="02010609030101010101" pitchFamily="49" charset="-122"/>
            </a:endParaRPr>
          </a:p>
          <a:p>
            <a:pPr eaLnBrk="1" hangingPunct="1">
              <a:buFontTx/>
              <a:buNone/>
            </a:pPr>
            <a:r>
              <a:rPr lang="en-US" altLang="zh-CN" b="1" smtClean="0">
                <a:solidFill>
                  <a:srgbClr val="FF0000"/>
                </a:solidFill>
                <a:latin typeface="楷体_GB2312" panose="02010609030101010101" pitchFamily="49" charset="-122"/>
                <a:ea typeface="楷体_GB2312" panose="02010609030101010101" pitchFamily="49" charset="-122"/>
              </a:rPr>
              <a:t>--</a:t>
            </a:r>
            <a:endParaRPr lang="en-US" altLang="zh-CN" b="1" smtClean="0">
              <a:solidFill>
                <a:srgbClr val="FF0000"/>
              </a:solidFill>
              <a:latin typeface="楷体_GB2312" panose="02010609030101010101" pitchFamily="49" charset="-122"/>
              <a:ea typeface="楷体_GB2312" panose="02010609030101010101" pitchFamily="49" charset="-122"/>
            </a:endParaRPr>
          </a:p>
          <a:p>
            <a:pPr eaLnBrk="1" hangingPunct="1">
              <a:buFontTx/>
              <a:buNone/>
            </a:pPr>
            <a:endParaRPr lang="zh-CN" altLang="en-US" b="1" smtClean="0">
              <a:latin typeface="楷体_GB2312" panose="02010609030101010101" pitchFamily="49" charset="-122"/>
              <a:ea typeface="楷体_GB2312" panose="02010609030101010101" pitchFamily="49" charset="-122"/>
            </a:endParaRPr>
          </a:p>
          <a:p>
            <a:pPr eaLnBrk="1" hangingPunct="1">
              <a:buFontTx/>
              <a:buNone/>
            </a:pPr>
            <a:r>
              <a:rPr lang="zh-CN" altLang="en-US" b="1" smtClean="0">
                <a:latin typeface="楷体_GB2312" panose="02010609030101010101" pitchFamily="49" charset="-122"/>
                <a:ea typeface="楷体_GB2312" panose="02010609030101010101" pitchFamily="49" charset="-122"/>
              </a:rPr>
              <a:t> </a:t>
            </a:r>
            <a:r>
              <a:rPr lang="en-US" altLang="zh-CN" b="1" smtClean="0">
                <a:latin typeface="楷体_GB2312" panose="02010609030101010101" pitchFamily="49" charset="-122"/>
                <a:ea typeface="楷体_GB2312" panose="02010609030101010101" pitchFamily="49" charset="-122"/>
              </a:rPr>
              <a:t>3</a:t>
            </a:r>
            <a:r>
              <a:rPr lang="zh-CN" altLang="en-US" b="1" smtClean="0">
                <a:latin typeface="楷体_GB2312" panose="02010609030101010101" pitchFamily="49" charset="-122"/>
                <a:ea typeface="楷体_GB2312" panose="02010609030101010101" pitchFamily="49" charset="-122"/>
              </a:rPr>
              <a:t>）转让环节缴纳的</a:t>
            </a:r>
            <a:r>
              <a:rPr lang="zh-CN" altLang="en-US" b="1" smtClean="0">
                <a:solidFill>
                  <a:srgbClr val="0000FF"/>
                </a:solidFill>
                <a:latin typeface="楷体_GB2312" panose="02010609030101010101" pitchFamily="49" charset="-122"/>
                <a:ea typeface="楷体_GB2312" panose="02010609030101010101" pitchFamily="49" charset="-122"/>
              </a:rPr>
              <a:t>税金</a:t>
            </a:r>
            <a:r>
              <a:rPr lang="zh-CN" altLang="en-US" b="1" smtClean="0">
                <a:latin typeface="楷体_GB2312" panose="02010609030101010101" pitchFamily="49" charset="-122"/>
                <a:ea typeface="楷体_GB2312" panose="02010609030101010101" pitchFamily="49" charset="-122"/>
              </a:rPr>
              <a:t> </a:t>
            </a:r>
            <a:endParaRPr lang="zh-CN" altLang="en-US" b="1" smtClean="0">
              <a:latin typeface="楷体_GB2312" panose="02010609030101010101" pitchFamily="49" charset="-122"/>
              <a:ea typeface="楷体_GB2312" panose="02010609030101010101" pitchFamily="49" charset="-122"/>
            </a:endParaRPr>
          </a:p>
          <a:p>
            <a:endParaRPr lang="zh-CN" altLang="en-US" b="1"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86916"/>
            <a:ext cx="8686800" cy="594122"/>
          </a:xfrm>
        </p:spPr>
        <p:txBody>
          <a:bodyPr/>
          <a:lstStyle/>
          <a:p>
            <a:pPr eaLnBrk="1" hangingPunct="1"/>
            <a:r>
              <a:rPr lang="zh-CN" altLang="en-US" sz="3600" b="1" smtClean="0">
                <a:solidFill>
                  <a:schemeClr val="tx1"/>
                </a:solidFill>
                <a:latin typeface="黑体" panose="02010609060101010101" pitchFamily="49" charset="-122"/>
                <a:ea typeface="黑体" panose="02010609060101010101" pitchFamily="49" charset="-122"/>
              </a:rPr>
              <a:t>六、土地增值税四级超率累进税率表</a:t>
            </a:r>
            <a:r>
              <a:rPr lang="zh-CN" altLang="en-US" sz="4800" smtClean="0">
                <a:solidFill>
                  <a:schemeClr val="tx1"/>
                </a:solidFill>
                <a:latin typeface="黑体" panose="02010609060101010101" pitchFamily="49" charset="-122"/>
                <a:ea typeface="黑体" panose="02010609060101010101" pitchFamily="49" charset="-122"/>
              </a:rPr>
              <a:t> </a:t>
            </a:r>
            <a:endParaRPr lang="zh-CN" altLang="en-US" sz="4800" smtClean="0">
              <a:solidFill>
                <a:schemeClr val="tx1"/>
              </a:solidFill>
              <a:latin typeface="黑体" panose="02010609060101010101" pitchFamily="49" charset="-122"/>
              <a:ea typeface="黑体" panose="02010609060101010101" pitchFamily="49" charset="-122"/>
            </a:endParaRPr>
          </a:p>
        </p:txBody>
      </p:sp>
      <p:sp>
        <p:nvSpPr>
          <p:cNvPr id="23555" name="Rectangle 3"/>
          <p:cNvSpPr>
            <a:spLocks noChangeArrowheads="1"/>
          </p:cNvSpPr>
          <p:nvPr/>
        </p:nvSpPr>
        <p:spPr bwMode="auto">
          <a:xfrm>
            <a:off x="1" y="2114550"/>
            <a:ext cx="271228" cy="230832"/>
          </a:xfrm>
          <a:prstGeom prst="rect">
            <a:avLst/>
          </a:prstGeom>
          <a:noFill/>
          <a:ln w="9525">
            <a:noFill/>
            <a:miter lim="800000"/>
          </a:ln>
        </p:spPr>
        <p:txBody>
          <a:bodyPr wrap="none" anchor="ctr">
            <a:spAutoFit/>
          </a:bodyPr>
          <a:lstStyle/>
          <a:p>
            <a:pPr>
              <a:spcBef>
                <a:spcPct val="0"/>
              </a:spcBef>
              <a:buFontTx/>
              <a:buNone/>
            </a:pPr>
            <a:r>
              <a:rPr lang="en-US" altLang="zh-CN" sz="900" b="0">
                <a:solidFill>
                  <a:schemeClr val="tx1"/>
                </a:solidFill>
                <a:latin typeface="Times New Roman" panose="02020603050405020304" pitchFamily="18" charset="0"/>
                <a:ea typeface="黑体" panose="02010609060101010101" pitchFamily="49" charset="-122"/>
              </a:rPr>
              <a:t>   </a:t>
            </a:r>
            <a:endParaRPr lang="en-US" altLang="zh-CN" sz="1800" b="0">
              <a:solidFill>
                <a:schemeClr val="tx1"/>
              </a:solidFill>
              <a:ea typeface="黑体" panose="02010609060101010101" pitchFamily="49" charset="-122"/>
            </a:endParaRPr>
          </a:p>
        </p:txBody>
      </p:sp>
      <p:graphicFrame>
        <p:nvGraphicFramePr>
          <p:cNvPr id="24580" name="表格 24579"/>
          <p:cNvGraphicFramePr>
            <a:graphicFrameLocks noGrp="1"/>
          </p:cNvGraphicFramePr>
          <p:nvPr/>
        </p:nvGraphicFramePr>
        <p:xfrm>
          <a:off x="381000" y="1314450"/>
          <a:ext cx="8229600" cy="3250409"/>
        </p:xfrm>
        <a:graphic>
          <a:graphicData uri="http://schemas.openxmlformats.org/drawingml/2006/table">
            <a:tbl>
              <a:tblPr/>
              <a:tblGrid>
                <a:gridCol w="838200"/>
                <a:gridCol w="4921250"/>
                <a:gridCol w="1512888"/>
                <a:gridCol w="957262"/>
              </a:tblGrid>
              <a:tr h="900113">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级数</a:t>
                      </a:r>
                      <a:endPar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增值额与扣除项目金额的比率</a:t>
                      </a:r>
                      <a:endPar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税率</a:t>
                      </a:r>
                      <a:endPar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a:t>
                      </a:r>
                      <a:r>
                        <a:rPr kumimoji="0" lang="en-US" altLang="zh-CN"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a:t>
                      </a:r>
                      <a:r>
                        <a:rPr kumimoji="0" lang="zh-CN" altLang="en-US"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a:t>
                      </a:r>
                      <a:endParaRPr kumimoji="0" lang="zh-CN" altLang="en-US"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速算扣除系数（</a:t>
                      </a:r>
                      <a:r>
                        <a:rPr kumimoji="0" lang="en-US" altLang="zh-CN"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a:t>
                      </a:r>
                      <a:r>
                        <a:rPr kumimoji="0" lang="zh-CN" altLang="en-US"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a:t>
                      </a:r>
                      <a:endParaRPr kumimoji="0" lang="zh-CN" altLang="en-US" sz="15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936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1</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不超过</a:t>
                      </a: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50%</a:t>
                      </a: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的部分</a:t>
                      </a:r>
                      <a:endPar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30</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0</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936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2</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超过</a:t>
                      </a: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50%-100%</a:t>
                      </a: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的部分</a:t>
                      </a:r>
                      <a:endPar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40</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5</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2216">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3</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超过</a:t>
                      </a: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100%-200%</a:t>
                      </a: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的部分</a:t>
                      </a:r>
                      <a:endPar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50</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15</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936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4</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超过</a:t>
                      </a: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200%</a:t>
                      </a:r>
                      <a:r>
                        <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的部分</a:t>
                      </a:r>
                      <a:endParaRPr kumimoji="0" lang="zh-CN" altLang="en-US"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60</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rPr>
                        <a:t>35</a:t>
                      </a:r>
                      <a:endParaRPr kumimoji="0" lang="en-US" altLang="zh-CN" sz="1800" b="1" i="0" u="none" strike="noStrike" cap="none" normalizeH="0" baseline="0" smtClean="0">
                        <a:ln>
                          <a:noFill/>
                        </a:ln>
                        <a:solidFill>
                          <a:schemeClr val="tx1"/>
                        </a:solidFill>
                        <a:effectLst/>
                        <a:latin typeface="楷体_GB2312" panose="02010609030101010101" pitchFamily="49" charset="-122"/>
                        <a:ea typeface="楷体_GB2312" panose="02010609030101010101" pitchFamily="49" charset="-122"/>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r>
              <a:rPr lang="zh-CN" altLang="en-US" b="1" smtClean="0">
                <a:latin typeface="黑体" panose="02010609060101010101" pitchFamily="49" charset="-122"/>
                <a:ea typeface="黑体" panose="02010609060101010101" pitchFamily="49" charset="-122"/>
              </a:rPr>
              <a:t>七、应纳税额的计算</a:t>
            </a:r>
            <a:endParaRPr lang="zh-CN" altLang="en-US" b="1" smtClean="0">
              <a:latin typeface="黑体" panose="02010609060101010101" pitchFamily="49" charset="-122"/>
              <a:ea typeface="黑体" panose="02010609060101010101" pitchFamily="49" charset="-122"/>
            </a:endParaRPr>
          </a:p>
        </p:txBody>
      </p:sp>
      <p:sp>
        <p:nvSpPr>
          <p:cNvPr id="24579" name="Rectangle 3"/>
          <p:cNvSpPr>
            <a:spLocks noGrp="1" noChangeArrowheads="1"/>
          </p:cNvSpPr>
          <p:nvPr>
            <p:ph idx="1"/>
          </p:nvPr>
        </p:nvSpPr>
        <p:spPr>
          <a:xfrm>
            <a:off x="0" y="1000114"/>
            <a:ext cx="9144000" cy="4267200"/>
          </a:xfrm>
        </p:spPr>
        <p:txBody>
          <a:bodyPr/>
          <a:lstStyle/>
          <a:p>
            <a:pPr eaLnBrk="1" hangingPunct="1"/>
            <a:r>
              <a:rPr lang="zh-CN" altLang="en-US" b="1" dirty="0" smtClean="0">
                <a:solidFill>
                  <a:srgbClr val="FF0000"/>
                </a:solidFill>
                <a:latin typeface="楷体_GB2312" panose="02010609030101010101" pitchFamily="49" charset="-122"/>
                <a:ea typeface="楷体_GB2312" panose="02010609030101010101" pitchFamily="49" charset="-122"/>
              </a:rPr>
              <a:t>（一）出售新建房及配套设施应纳税额的计算方法 </a:t>
            </a:r>
            <a:endParaRPr lang="zh-CN" altLang="en-US" b="1" dirty="0" smtClean="0">
              <a:solidFill>
                <a:srgbClr val="FF0000"/>
              </a:solidFill>
              <a:latin typeface="楷体_GB2312" panose="02010609030101010101" pitchFamily="49" charset="-122"/>
              <a:ea typeface="楷体_GB2312" panose="02010609030101010101" pitchFamily="49" charset="-122"/>
            </a:endParaRPr>
          </a:p>
          <a:p>
            <a:pPr eaLnBrk="1" hangingPunct="1"/>
            <a:r>
              <a:rPr lang="en-US" altLang="zh-CN" b="1" dirty="0" smtClean="0">
                <a:latin typeface="楷体_GB2312" panose="02010609030101010101" pitchFamily="49" charset="-122"/>
                <a:ea typeface="楷体_GB2312" panose="02010609030101010101" pitchFamily="49" charset="-122"/>
              </a:rPr>
              <a:t>1</a:t>
            </a:r>
            <a:r>
              <a:rPr lang="zh-CN" altLang="en-US" b="1" dirty="0" smtClean="0">
                <a:latin typeface="楷体_GB2312" panose="02010609030101010101" pitchFamily="49" charset="-122"/>
                <a:ea typeface="楷体_GB2312" panose="02010609030101010101" pitchFamily="49" charset="-122"/>
              </a:rPr>
              <a:t>、确定收入总额</a:t>
            </a:r>
            <a:endParaRPr lang="zh-CN" altLang="en-US" b="1" dirty="0" smtClean="0">
              <a:latin typeface="楷体_GB2312" panose="02010609030101010101" pitchFamily="49" charset="-122"/>
              <a:ea typeface="楷体_GB2312" panose="02010609030101010101" pitchFamily="49" charset="-122"/>
            </a:endParaRPr>
          </a:p>
          <a:p>
            <a:pPr eaLnBrk="1" hangingPunct="1"/>
            <a:r>
              <a:rPr lang="en-US" altLang="zh-CN" b="1" dirty="0" smtClean="0">
                <a:latin typeface="楷体_GB2312" panose="02010609030101010101" pitchFamily="49" charset="-122"/>
                <a:ea typeface="楷体_GB2312" panose="02010609030101010101" pitchFamily="49" charset="-122"/>
              </a:rPr>
              <a:t>2</a:t>
            </a:r>
            <a:r>
              <a:rPr lang="zh-CN" altLang="en-US" b="1" dirty="0" smtClean="0">
                <a:latin typeface="楷体_GB2312" panose="02010609030101010101" pitchFamily="49" charset="-122"/>
                <a:ea typeface="楷体_GB2312" panose="02010609030101010101" pitchFamily="49" charset="-122"/>
              </a:rPr>
              <a:t>、确定扣除项目：扣五项 </a:t>
            </a:r>
            <a:endParaRPr lang="zh-CN" altLang="en-US" b="1" dirty="0" smtClean="0">
              <a:latin typeface="楷体_GB2312" panose="02010609030101010101" pitchFamily="49" charset="-122"/>
              <a:ea typeface="楷体_GB2312" panose="02010609030101010101" pitchFamily="49" charset="-122"/>
            </a:endParaRPr>
          </a:p>
          <a:p>
            <a:pPr eaLnBrk="1" hangingPunct="1"/>
            <a:r>
              <a:rPr lang="en-US" altLang="zh-CN" b="1" dirty="0" smtClean="0">
                <a:latin typeface="楷体_GB2312" panose="02010609030101010101" pitchFamily="49" charset="-122"/>
                <a:ea typeface="楷体_GB2312" panose="02010609030101010101" pitchFamily="49" charset="-122"/>
              </a:rPr>
              <a:t>3</a:t>
            </a:r>
            <a:r>
              <a:rPr lang="zh-CN" altLang="en-US" b="1" dirty="0" smtClean="0">
                <a:latin typeface="楷体_GB2312" panose="02010609030101010101" pitchFamily="49" charset="-122"/>
                <a:ea typeface="楷体_GB2312" panose="02010609030101010101" pitchFamily="49" charset="-122"/>
              </a:rPr>
              <a:t>、计算增值额：收入额－扣除项目金额</a:t>
            </a:r>
            <a:endParaRPr lang="zh-CN" altLang="en-US" b="1" dirty="0" smtClean="0">
              <a:latin typeface="楷体_GB2312" panose="02010609030101010101" pitchFamily="49" charset="-122"/>
              <a:ea typeface="楷体_GB2312" panose="02010609030101010101" pitchFamily="49" charset="-122"/>
            </a:endParaRPr>
          </a:p>
          <a:p>
            <a:pPr eaLnBrk="1" hangingPunct="1"/>
            <a:r>
              <a:rPr lang="en-US" altLang="zh-CN" b="1" dirty="0" smtClean="0">
                <a:latin typeface="楷体_GB2312" panose="02010609030101010101" pitchFamily="49" charset="-122"/>
                <a:ea typeface="楷体_GB2312" panose="02010609030101010101" pitchFamily="49" charset="-122"/>
              </a:rPr>
              <a:t>4</a:t>
            </a:r>
            <a:r>
              <a:rPr lang="zh-CN" altLang="en-US" b="1" dirty="0" smtClean="0">
                <a:latin typeface="楷体_GB2312" panose="02010609030101010101" pitchFamily="49" charset="-122"/>
                <a:ea typeface="楷体_GB2312" panose="02010609030101010101" pitchFamily="49" charset="-122"/>
              </a:rPr>
              <a:t>、计算增值率：增值额</a:t>
            </a: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扣除项目金额</a:t>
            </a:r>
            <a:r>
              <a:rPr lang="en-US" altLang="zh-CN" b="1" dirty="0" smtClean="0">
                <a:latin typeface="楷体_GB2312" panose="02010609030101010101" pitchFamily="49" charset="-122"/>
                <a:ea typeface="楷体_GB2312" panose="02010609030101010101" pitchFamily="49" charset="-122"/>
              </a:rPr>
              <a:t>×100% </a:t>
            </a:r>
            <a:endParaRPr lang="en-US" altLang="zh-CN" b="1" dirty="0" smtClean="0">
              <a:latin typeface="楷体_GB2312" panose="02010609030101010101" pitchFamily="49" charset="-122"/>
              <a:ea typeface="楷体_GB2312" panose="02010609030101010101" pitchFamily="49" charset="-122"/>
            </a:endParaRPr>
          </a:p>
          <a:p>
            <a:pPr eaLnBrk="1" hangingPunct="1"/>
            <a:r>
              <a:rPr lang="en-US" altLang="zh-CN" b="1" dirty="0" smtClean="0">
                <a:latin typeface="楷体_GB2312" panose="02010609030101010101" pitchFamily="49" charset="-122"/>
                <a:ea typeface="楷体_GB2312" panose="02010609030101010101" pitchFamily="49" charset="-122"/>
              </a:rPr>
              <a:t>5</a:t>
            </a:r>
            <a:r>
              <a:rPr lang="zh-CN" altLang="en-US" b="1" dirty="0" smtClean="0">
                <a:latin typeface="楷体_GB2312" panose="02010609030101010101" pitchFamily="49" charset="-122"/>
                <a:ea typeface="楷体_GB2312" panose="02010609030101010101" pitchFamily="49" charset="-122"/>
              </a:rPr>
              <a:t>、确定适用税率 </a:t>
            </a:r>
            <a:endParaRPr lang="zh-CN" altLang="en-US" b="1" dirty="0" smtClean="0">
              <a:latin typeface="楷体_GB2312" panose="02010609030101010101" pitchFamily="49" charset="-122"/>
              <a:ea typeface="楷体_GB2312" panose="02010609030101010101" pitchFamily="49" charset="-122"/>
            </a:endParaRPr>
          </a:p>
          <a:p>
            <a:pPr eaLnBrk="1" hangingPunct="1"/>
            <a:r>
              <a:rPr lang="en-US" altLang="zh-CN" b="1" dirty="0" smtClean="0">
                <a:latin typeface="楷体_GB2312" panose="02010609030101010101" pitchFamily="49" charset="-122"/>
                <a:ea typeface="楷体_GB2312" panose="02010609030101010101" pitchFamily="49" charset="-122"/>
              </a:rPr>
              <a:t>6</a:t>
            </a:r>
            <a:r>
              <a:rPr lang="zh-CN" altLang="en-US" b="1" dirty="0" smtClean="0">
                <a:latin typeface="楷体_GB2312" panose="02010609030101010101" pitchFamily="49" charset="-122"/>
                <a:ea typeface="楷体_GB2312" panose="02010609030101010101" pitchFamily="49" charset="-122"/>
              </a:rPr>
              <a:t>、计算应纳税额 </a:t>
            </a:r>
            <a:endParaRPr lang="zh-CN" altLang="en-US" b="1" dirty="0" smtClean="0">
              <a:latin typeface="楷体_GB2312" panose="02010609030101010101" pitchFamily="49" charset="-122"/>
              <a:ea typeface="楷体_GB2312" panose="02010609030101010101" pitchFamily="49" charset="-122"/>
            </a:endParaRPr>
          </a:p>
          <a:p>
            <a:pPr eaLnBrk="1" hangingPunct="1">
              <a:buFontTx/>
              <a:buNone/>
            </a:pPr>
            <a:r>
              <a:rPr lang="zh-CN" altLang="en-US" b="1" dirty="0" smtClean="0">
                <a:latin typeface="楷体_GB2312" panose="02010609030101010101" pitchFamily="49" charset="-122"/>
                <a:ea typeface="楷体_GB2312" panose="02010609030101010101" pitchFamily="49" charset="-122"/>
              </a:rPr>
              <a:t>    应纳税额＝增值额</a:t>
            </a: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适用税率－扣除项目金额</a:t>
            </a: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速算扣除系数 </a:t>
            </a:r>
            <a:endParaRPr lang="zh-CN" altLang="en-US" b="1" dirty="0" smtClean="0">
              <a:latin typeface="楷体_GB2312" panose="02010609030101010101" pitchFamily="49" charset="-122"/>
              <a:ea typeface="楷体_GB2312" panose="02010609030101010101" pitchFamily="49" charset="-122"/>
            </a:endParaRPr>
          </a:p>
          <a:p>
            <a:pPr eaLnBrk="1" hangingPunct="1"/>
            <a:endParaRPr lang="en-US" altLang="zh-CN" b="1" dirty="0"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9388" y="789385"/>
            <a:ext cx="8229600" cy="594122"/>
          </a:xfrm>
        </p:spPr>
        <p:txBody>
          <a:bodyPr/>
          <a:lstStyle/>
          <a:p>
            <a:pPr algn="l" eaLnBrk="1" hangingPunct="1">
              <a:defRPr/>
            </a:pPr>
            <a:r>
              <a:rPr lang="zh-CN" altLang="en-US" sz="3200" b="1" dirty="0" smtClean="0">
                <a:solidFill>
                  <a:srgbClr val="FF0000"/>
                </a:solidFill>
                <a:latin typeface="楷体_GB2312" panose="02010609030101010101" pitchFamily="49" charset="-122"/>
                <a:ea typeface="楷体_GB2312" panose="02010609030101010101" pitchFamily="49" charset="-122"/>
                <a:cs typeface="+mn-cs"/>
              </a:rPr>
              <a:t>（二）出售旧房应纳税额的计算方法</a:t>
            </a:r>
            <a:endParaRPr lang="zh-CN" altLang="en-US" sz="3200" b="1" dirty="0" smtClean="0">
              <a:solidFill>
                <a:srgbClr val="FF0000"/>
              </a:solidFill>
              <a:latin typeface="楷体_GB2312" panose="02010609030101010101" pitchFamily="49" charset="-122"/>
              <a:ea typeface="楷体_GB2312" panose="02010609030101010101" pitchFamily="49" charset="-122"/>
              <a:cs typeface="+mn-cs"/>
            </a:endParaRPr>
          </a:p>
        </p:txBody>
      </p:sp>
      <p:sp>
        <p:nvSpPr>
          <p:cNvPr id="25603" name="Rectangle 3"/>
          <p:cNvSpPr>
            <a:spLocks noGrp="1" noChangeArrowheads="1"/>
          </p:cNvSpPr>
          <p:nvPr>
            <p:ph idx="1"/>
          </p:nvPr>
        </p:nvSpPr>
        <p:spPr>
          <a:xfrm>
            <a:off x="323850" y="1383507"/>
            <a:ext cx="8362950" cy="3564731"/>
          </a:xfrm>
        </p:spPr>
        <p:txBody>
          <a:bodyPr/>
          <a:lstStyle/>
          <a:p>
            <a:pPr eaLnBrk="1" hangingPunct="1"/>
            <a:r>
              <a:rPr lang="zh-CN" altLang="en-US" b="1" smtClean="0">
                <a:latin typeface="楷体_GB2312" panose="02010609030101010101" pitchFamily="49" charset="-122"/>
                <a:ea typeface="楷体_GB2312" panose="02010609030101010101" pitchFamily="49" charset="-122"/>
              </a:rPr>
              <a:t>计算步骤：同新建项目转让</a:t>
            </a:r>
            <a:br>
              <a:rPr lang="zh-CN" altLang="en-US" b="1"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关键：评估价格</a:t>
            </a:r>
            <a:br>
              <a:rPr lang="zh-CN" altLang="en-US" b="1"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应纳税额＝增值额</a:t>
            </a:r>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适用税率－扣除项目金额</a:t>
            </a:r>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速算扣除系数 </a:t>
            </a:r>
            <a:endParaRPr lang="en-US" altLang="zh-CN" b="1" smtClean="0">
              <a:latin typeface="楷体_GB2312" panose="02010609030101010101" pitchFamily="49" charset="-122"/>
              <a:ea typeface="楷体_GB2312" panose="02010609030101010101" pitchFamily="49" charset="-122"/>
            </a:endParaRPr>
          </a:p>
          <a:p>
            <a:pPr eaLnBrk="1" hangingPunct="1"/>
            <a:endParaRPr lang="en-US" altLang="zh-CN" b="1" smtClean="0">
              <a:latin typeface="楷体_GB2312" panose="02010609030101010101" pitchFamily="49" charset="-122"/>
              <a:ea typeface="楷体_GB2312" panose="02010609030101010101" pitchFamily="49" charset="-122"/>
            </a:endParaRPr>
          </a:p>
          <a:p>
            <a:pPr eaLnBrk="1" hangingPunct="1">
              <a:buFontTx/>
              <a:buNone/>
            </a:pPr>
            <a:endParaRPr lang="en-US" altLang="zh-CN" b="1" smtClean="0">
              <a:latin typeface="楷体_GB2312" panose="02010609030101010101" pitchFamily="49" charset="-122"/>
              <a:ea typeface="楷体_GB2312" panose="02010609030101010101" pitchFamily="49" charset="-122"/>
            </a:endParaRPr>
          </a:p>
          <a:p>
            <a:pPr eaLnBrk="1" hangingPunct="1"/>
            <a:endParaRPr lang="en-US" altLang="zh-CN" b="1" smtClean="0">
              <a:latin typeface="楷体_GB2312" panose="02010609030101010101" pitchFamily="49" charset="-122"/>
              <a:ea typeface="楷体_GB2312" panose="02010609030101010101" pitchFamily="49" charset="-122"/>
            </a:endParaRPr>
          </a:p>
          <a:p>
            <a:pPr eaLnBrk="1" hangingPunct="1"/>
            <a:endParaRPr lang="en-US" altLang="zh-CN" smtClean="0">
              <a:latin typeface="黑体" panose="02010609060101010101" pitchFamily="49" charset="-122"/>
              <a:ea typeface="黑体" panose="02010609060101010101" pitchFamily="49" charset="-122"/>
            </a:endParaRPr>
          </a:p>
          <a:p>
            <a:pPr eaLnBrk="1" hangingPunct="1"/>
            <a:endParaRPr lang="en-US" altLang="zh-CN" smtClean="0">
              <a:latin typeface="黑体" panose="02010609060101010101" pitchFamily="49" charset="-122"/>
              <a:ea typeface="黑体" panose="02010609060101010101" pitchFamily="49" charset="-122"/>
            </a:endParaRPr>
          </a:p>
          <a:p>
            <a:pPr eaLnBrk="1" hangingPunct="1"/>
            <a:endParaRPr lang="zh-CN" altLang="en-US" smtClean="0">
              <a:latin typeface="黑体" panose="02010609060101010101" pitchFamily="49" charset="-122"/>
              <a:ea typeface="黑体" panose="02010609060101010101" pitchFamily="49" charset="-122"/>
            </a:endParaRPr>
          </a:p>
          <a:p>
            <a:pPr eaLnBrk="1" hangingPunct="1"/>
            <a:endParaRPr lang="en-US" altLang="zh-CN" smtClean="0"/>
          </a:p>
        </p:txBody>
      </p:sp>
    </p:spTree>
  </p:cSld>
  <p:clrMapOvr>
    <a:masterClrMapping/>
  </p:clrMapOvr>
  <p:transition spd="slow">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eaLnBrk="1" hangingPunct="1"/>
            <a:r>
              <a:rPr lang="zh-CN" altLang="en-US" sz="4000" b="1" smtClean="0">
                <a:latin typeface="黑体" panose="02010609060101010101" pitchFamily="49" charset="-122"/>
                <a:ea typeface="黑体" panose="02010609060101010101" pitchFamily="49" charset="-122"/>
              </a:rPr>
              <a:t>八、免税规定</a:t>
            </a:r>
            <a:endParaRPr lang="zh-CN" altLang="en-US" sz="4000" b="1" smtClean="0">
              <a:latin typeface="黑体" panose="02010609060101010101" pitchFamily="49" charset="-122"/>
              <a:ea typeface="黑体" panose="02010609060101010101" pitchFamily="49" charset="-122"/>
            </a:endParaRPr>
          </a:p>
        </p:txBody>
      </p:sp>
      <p:sp>
        <p:nvSpPr>
          <p:cNvPr id="26627" name="Rectangle 3"/>
          <p:cNvSpPr>
            <a:spLocks noGrp="1" noChangeArrowheads="1"/>
          </p:cNvSpPr>
          <p:nvPr>
            <p:ph idx="1"/>
          </p:nvPr>
        </p:nvSpPr>
        <p:spPr/>
        <p:txBody>
          <a:bodyPr/>
          <a:lstStyle/>
          <a:p>
            <a:pPr eaLnBrk="1" hangingPunct="1"/>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条例</a:t>
            </a:r>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第八条　有下列情形之一的，免征土地增值税： </a:t>
            </a:r>
            <a:endParaRPr lang="en-US" altLang="zh-CN" b="1" smtClean="0">
              <a:latin typeface="楷体_GB2312" panose="02010609030101010101" pitchFamily="49" charset="-122"/>
              <a:ea typeface="楷体_GB2312" panose="02010609030101010101" pitchFamily="49" charset="-122"/>
            </a:endParaRPr>
          </a:p>
          <a:p>
            <a:pPr eaLnBrk="1" hangingPunct="1"/>
            <a:br>
              <a:rPr lang="zh-CN" altLang="en-US" b="1"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　（一）纳税人建造</a:t>
            </a:r>
            <a:r>
              <a:rPr lang="zh-CN" altLang="en-US" b="1" smtClean="0">
                <a:solidFill>
                  <a:srgbClr val="0066CC"/>
                </a:solidFill>
                <a:latin typeface="楷体_GB2312" panose="02010609030101010101" pitchFamily="49" charset="-122"/>
                <a:ea typeface="楷体_GB2312" panose="02010609030101010101" pitchFamily="49" charset="-122"/>
              </a:rPr>
              <a:t>普通标准住宅</a:t>
            </a:r>
            <a:r>
              <a:rPr lang="zh-CN" altLang="en-US" b="1" smtClean="0">
                <a:latin typeface="楷体_GB2312" panose="02010609030101010101" pitchFamily="49" charset="-122"/>
                <a:ea typeface="楷体_GB2312" panose="02010609030101010101" pitchFamily="49" charset="-122"/>
              </a:rPr>
              <a:t>出售，增值额未超过扣除项目金额</a:t>
            </a:r>
            <a:r>
              <a:rPr lang="en-US" altLang="zh-CN" b="1" smtClean="0">
                <a:latin typeface="楷体_GB2312" panose="02010609030101010101" pitchFamily="49" charset="-122"/>
                <a:ea typeface="楷体_GB2312" panose="02010609030101010101" pitchFamily="49" charset="-122"/>
              </a:rPr>
              <a:t>20%</a:t>
            </a:r>
            <a:r>
              <a:rPr lang="zh-CN" altLang="en-US" b="1" smtClean="0">
                <a:latin typeface="楷体_GB2312" panose="02010609030101010101" pitchFamily="49" charset="-122"/>
                <a:ea typeface="楷体_GB2312" panose="02010609030101010101" pitchFamily="49" charset="-122"/>
              </a:rPr>
              <a:t>的；</a:t>
            </a:r>
            <a:endParaRPr lang="en-US" altLang="zh-CN" b="1" smtClean="0">
              <a:latin typeface="楷体_GB2312" panose="02010609030101010101" pitchFamily="49" charset="-122"/>
              <a:ea typeface="楷体_GB2312" panose="02010609030101010101" pitchFamily="49" charset="-122"/>
            </a:endParaRPr>
          </a:p>
          <a:p>
            <a:pPr eaLnBrk="1" hangingPunct="1"/>
            <a:r>
              <a:rPr lang="zh-CN" altLang="en-US" b="1" smtClean="0">
                <a:latin typeface="楷体_GB2312" panose="02010609030101010101" pitchFamily="49" charset="-122"/>
                <a:ea typeface="楷体_GB2312" panose="02010609030101010101" pitchFamily="49" charset="-122"/>
              </a:rPr>
              <a:t>  </a:t>
            </a:r>
            <a:br>
              <a:rPr lang="zh-CN" altLang="en-US" b="1" smtClean="0">
                <a:latin typeface="楷体_GB2312" panose="02010609030101010101" pitchFamily="49" charset="-122"/>
                <a:ea typeface="楷体_GB2312" panose="02010609030101010101" pitchFamily="49" charset="-122"/>
              </a:rPr>
            </a:br>
            <a:r>
              <a:rPr lang="zh-CN" altLang="en-US" b="1" smtClean="0">
                <a:latin typeface="楷体_GB2312" panose="02010609030101010101" pitchFamily="49" charset="-122"/>
                <a:ea typeface="楷体_GB2312" panose="02010609030101010101" pitchFamily="49" charset="-122"/>
              </a:rPr>
              <a:t>　（二）因</a:t>
            </a:r>
            <a:r>
              <a:rPr lang="zh-CN" altLang="en-US" b="1" smtClean="0">
                <a:solidFill>
                  <a:srgbClr val="0066CC"/>
                </a:solidFill>
                <a:latin typeface="楷体_GB2312" panose="02010609030101010101" pitchFamily="49" charset="-122"/>
                <a:ea typeface="楷体_GB2312" panose="02010609030101010101" pitchFamily="49" charset="-122"/>
              </a:rPr>
              <a:t>国家建设需要</a:t>
            </a:r>
            <a:r>
              <a:rPr lang="zh-CN" altLang="en-US" b="1" smtClean="0">
                <a:latin typeface="楷体_GB2312" panose="02010609030101010101" pitchFamily="49" charset="-122"/>
                <a:ea typeface="楷体_GB2312" panose="02010609030101010101" pitchFamily="49" charset="-122"/>
              </a:rPr>
              <a:t>依法征用、收回的房地产。</a:t>
            </a:r>
            <a:endParaRPr lang="en-US" altLang="zh-CN" b="1" smtClean="0">
              <a:latin typeface="楷体_GB2312" panose="02010609030101010101" pitchFamily="49" charset="-122"/>
              <a:ea typeface="楷体_GB2312" panose="02010609030101010101" pitchFamily="49" charset="-122"/>
            </a:endParaRPr>
          </a:p>
          <a:p>
            <a:pPr eaLnBrk="1" hangingPunct="1"/>
            <a:r>
              <a:rPr lang="en-US" altLang="zh-CN" b="1" smtClean="0">
                <a:solidFill>
                  <a:srgbClr val="FF0000"/>
                </a:solidFill>
                <a:latin typeface="楷体_GB2312" panose="02010609030101010101" pitchFamily="49" charset="-122"/>
                <a:ea typeface="楷体_GB2312" panose="02010609030101010101" pitchFamily="49" charset="-122"/>
              </a:rPr>
              <a:t>--</a:t>
            </a:r>
            <a:endParaRPr lang="zh-CN" altLang="en-US" b="1" smtClean="0">
              <a:solidFill>
                <a:srgbClr val="FF0000"/>
              </a:solidFill>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3" name="Rectangle 3"/>
          <p:cNvSpPr>
            <a:spLocks noGrp="1" noChangeArrowheads="1"/>
          </p:cNvSpPr>
          <p:nvPr>
            <p:ph idx="1"/>
          </p:nvPr>
        </p:nvSpPr>
        <p:spPr/>
        <p:txBody>
          <a:bodyPr/>
          <a:lstStyle/>
          <a:p>
            <a:pPr eaLnBrk="1" hangingPunct="1">
              <a:defRPr/>
            </a:pPr>
            <a:r>
              <a:rPr lang="zh-CN" altLang="en-US" b="1" smtClean="0">
                <a:latin typeface="楷体_GB2312" panose="02010609030101010101" pitchFamily="49" charset="-122"/>
                <a:ea typeface="楷体_GB2312" panose="02010609030101010101" pitchFamily="49" charset="-122"/>
              </a:rPr>
              <a:t>（三）企事业单位、社会团体以及其他组织向</a:t>
            </a:r>
            <a:r>
              <a:rPr lang="zh-CN" altLang="en-US" b="1" smtClean="0">
                <a:solidFill>
                  <a:srgbClr val="0066CC"/>
                </a:solidFill>
                <a:latin typeface="楷体_GB2312" panose="02010609030101010101" pitchFamily="49" charset="-122"/>
                <a:ea typeface="楷体_GB2312" panose="02010609030101010101" pitchFamily="49" charset="-122"/>
              </a:rPr>
              <a:t>专门从事廉租住房、经济适用房</a:t>
            </a:r>
            <a:r>
              <a:rPr lang="zh-CN" altLang="en-US" b="1" smtClean="0">
                <a:latin typeface="楷体_GB2312" panose="02010609030101010101" pitchFamily="49" charset="-122"/>
                <a:ea typeface="楷体_GB2312" panose="02010609030101010101" pitchFamily="49" charset="-122"/>
              </a:rPr>
              <a:t>管理的部门转让旧房作为廉租住房、经济适用住房房源，且</a:t>
            </a:r>
            <a:r>
              <a:rPr lang="zh-CN" altLang="en-US" b="1" smtClean="0">
                <a:solidFill>
                  <a:srgbClr val="066C10"/>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增值率</a:t>
            </a:r>
            <a:r>
              <a:rPr lang="zh-CN" altLang="en-US" b="1" smtClean="0">
                <a:solidFill>
                  <a:srgbClr val="066C10"/>
                </a:solidFill>
                <a:latin typeface="楷体_GB2312" panose="02010609030101010101" pitchFamily="49" charset="-122"/>
                <a:ea typeface="楷体_GB2312" panose="02010609030101010101" pitchFamily="49" charset="-122"/>
              </a:rPr>
              <a:t>未超过</a:t>
            </a:r>
            <a:r>
              <a:rPr lang="en-US" altLang="zh-CN" b="1" smtClean="0">
                <a:solidFill>
                  <a:srgbClr val="066C10"/>
                </a:solidFill>
                <a:latin typeface="楷体_GB2312" panose="02010609030101010101" pitchFamily="49" charset="-122"/>
                <a:ea typeface="楷体_GB2312" panose="02010609030101010101" pitchFamily="49" charset="-122"/>
              </a:rPr>
              <a:t>20%</a:t>
            </a:r>
            <a:r>
              <a:rPr lang="zh-CN" altLang="en-US" b="1" smtClean="0">
                <a:solidFill>
                  <a:srgbClr val="066C10"/>
                </a:solidFill>
                <a:latin typeface="楷体_GB2312" panose="02010609030101010101" pitchFamily="49" charset="-122"/>
                <a:ea typeface="楷体_GB2312" panose="02010609030101010101" pitchFamily="49" charset="-122"/>
              </a:rPr>
              <a:t>的</a:t>
            </a:r>
            <a:r>
              <a:rPr lang="zh-CN" altLang="en-US" b="1" smtClean="0">
                <a:latin typeface="楷体_GB2312" panose="02010609030101010101" pitchFamily="49" charset="-122"/>
                <a:ea typeface="楷体_GB2312" panose="02010609030101010101" pitchFamily="49" charset="-122"/>
              </a:rPr>
              <a:t>，免征土地增值税</a:t>
            </a:r>
            <a:r>
              <a:rPr lang="zh-CN" altLang="en-US" smtClean="0">
                <a:latin typeface="楷体_GB2312" panose="02010609030101010101" pitchFamily="49" charset="-122"/>
                <a:ea typeface="楷体_GB2312" panose="02010609030101010101" pitchFamily="49" charset="-122"/>
              </a:rPr>
              <a:t>。（</a:t>
            </a:r>
            <a:r>
              <a:rPr lang="zh-CN" altLang="en-US" smtClean="0">
                <a:solidFill>
                  <a:srgbClr val="FF0000"/>
                </a:solidFill>
                <a:latin typeface="楷体_GB2312" panose="02010609030101010101" pitchFamily="49" charset="-122"/>
                <a:ea typeface="楷体_GB2312" panose="02010609030101010101" pitchFamily="49" charset="-122"/>
              </a:rPr>
              <a:t>财税</a:t>
            </a:r>
            <a:r>
              <a:rPr lang="en-US" altLang="zh-CN" smtClean="0">
                <a:solidFill>
                  <a:srgbClr val="FF0000"/>
                </a:solidFill>
                <a:latin typeface="楷体_GB2312" panose="02010609030101010101" pitchFamily="49" charset="-122"/>
                <a:ea typeface="楷体_GB2312" panose="02010609030101010101" pitchFamily="49" charset="-122"/>
              </a:rPr>
              <a:t>[2008]24</a:t>
            </a:r>
            <a:r>
              <a:rPr lang="zh-CN" altLang="en-US" smtClean="0">
                <a:solidFill>
                  <a:srgbClr val="FF0000"/>
                </a:solidFill>
                <a:latin typeface="楷体_GB2312" panose="02010609030101010101" pitchFamily="49" charset="-122"/>
                <a:ea typeface="楷体_GB2312" panose="02010609030101010101" pitchFamily="49" charset="-122"/>
              </a:rPr>
              <a:t>号</a:t>
            </a:r>
            <a:r>
              <a:rPr lang="zh-CN" altLang="en-US" smtClean="0">
                <a:latin typeface="楷体_GB2312" panose="02010609030101010101" pitchFamily="49" charset="-122"/>
                <a:ea typeface="楷体_GB2312" panose="02010609030101010101" pitchFamily="49" charset="-122"/>
              </a:rPr>
              <a:t>）</a:t>
            </a:r>
            <a:endParaRPr lang="en-US" altLang="zh-CN" smtClean="0">
              <a:latin typeface="楷体_GB2312" panose="02010609030101010101" pitchFamily="49" charset="-122"/>
              <a:ea typeface="楷体_GB2312" panose="02010609030101010101" pitchFamily="49" charset="-122"/>
            </a:endParaRPr>
          </a:p>
          <a:p>
            <a:pPr eaLnBrk="1" hangingPunct="1">
              <a:defRPr/>
            </a:pPr>
            <a:r>
              <a:rPr lang="zh-CN"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四</a:t>
            </a:r>
            <a:r>
              <a:rPr lang="zh-CN" altLang="zh-CN" b="1" smtClean="0">
                <a:latin typeface="楷体_GB2312" panose="02010609030101010101" pitchFamily="49" charset="-122"/>
                <a:ea typeface="楷体_GB2312" panose="02010609030101010101" pitchFamily="49" charset="-122"/>
              </a:rPr>
              <a:t>）从</a:t>
            </a:r>
            <a:r>
              <a:rPr lang="en-US" altLang="zh-CN" b="1" smtClean="0">
                <a:latin typeface="楷体_GB2312" panose="02010609030101010101" pitchFamily="49" charset="-122"/>
                <a:ea typeface="楷体_GB2312" panose="02010609030101010101" pitchFamily="49" charset="-122"/>
              </a:rPr>
              <a:t>2008</a:t>
            </a:r>
            <a:r>
              <a:rPr lang="zh-CN" altLang="zh-CN" b="1" smtClean="0">
                <a:latin typeface="楷体_GB2312" panose="02010609030101010101" pitchFamily="49" charset="-122"/>
                <a:ea typeface="楷体_GB2312" panose="02010609030101010101" pitchFamily="49" charset="-122"/>
              </a:rPr>
              <a:t>年</a:t>
            </a:r>
            <a:r>
              <a:rPr lang="en-US" altLang="zh-CN" b="1" smtClean="0">
                <a:latin typeface="楷体_GB2312" panose="02010609030101010101" pitchFamily="49" charset="-122"/>
                <a:ea typeface="楷体_GB2312" panose="02010609030101010101" pitchFamily="49" charset="-122"/>
              </a:rPr>
              <a:t>11</a:t>
            </a:r>
            <a:r>
              <a:rPr lang="zh-CN" altLang="zh-CN" b="1" smtClean="0">
                <a:latin typeface="楷体_GB2312" panose="02010609030101010101" pitchFamily="49" charset="-122"/>
                <a:ea typeface="楷体_GB2312" panose="02010609030101010101" pitchFamily="49" charset="-122"/>
              </a:rPr>
              <a:t>月</a:t>
            </a:r>
            <a:r>
              <a:rPr lang="en-US" altLang="zh-CN" b="1" smtClean="0">
                <a:latin typeface="楷体_GB2312" panose="02010609030101010101" pitchFamily="49" charset="-122"/>
                <a:ea typeface="楷体_GB2312" panose="02010609030101010101" pitchFamily="49" charset="-122"/>
              </a:rPr>
              <a:t>1</a:t>
            </a:r>
            <a:r>
              <a:rPr lang="zh-CN" altLang="zh-CN" b="1" smtClean="0">
                <a:latin typeface="楷体_GB2312" panose="02010609030101010101" pitchFamily="49" charset="-122"/>
                <a:ea typeface="楷体_GB2312" panose="02010609030101010101" pitchFamily="49" charset="-122"/>
              </a:rPr>
              <a:t>日起，</a:t>
            </a:r>
            <a:r>
              <a:rPr lang="zh-CN" altLang="zh-CN" b="1" smtClean="0">
                <a:solidFill>
                  <a:srgbClr val="0066CC"/>
                </a:solidFill>
                <a:latin typeface="楷体_GB2312" panose="02010609030101010101" pitchFamily="49" charset="-122"/>
                <a:ea typeface="楷体_GB2312" panose="02010609030101010101" pitchFamily="49" charset="-122"/>
              </a:rPr>
              <a:t>居民个人</a:t>
            </a:r>
            <a:r>
              <a:rPr lang="zh-CN" altLang="zh-CN" b="1" smtClean="0">
                <a:latin typeface="楷体_GB2312" panose="02010609030101010101" pitchFamily="49" charset="-122"/>
                <a:ea typeface="楷体_GB2312" panose="02010609030101010101" pitchFamily="49" charset="-122"/>
              </a:rPr>
              <a:t>转让住房免征土地增值税。</a:t>
            </a:r>
            <a:r>
              <a:rPr lang="zh-CN" altLang="en-US" b="1" smtClean="0">
                <a:latin typeface="楷体_GB2312" panose="02010609030101010101" pitchFamily="49" charset="-122"/>
                <a:ea typeface="楷体_GB2312" panose="02010609030101010101" pitchFamily="49" charset="-122"/>
              </a:rPr>
              <a:t> </a:t>
            </a:r>
            <a:endParaRPr lang="zh-CN" altLang="en-US" b="1" smtClean="0">
              <a:latin typeface="楷体_GB2312" panose="02010609030101010101" pitchFamily="49" charset="-122"/>
              <a:ea typeface="楷体_GB2312" panose="02010609030101010101" pitchFamily="49" charset="-122"/>
            </a:endParaRPr>
          </a:p>
          <a:p>
            <a:pPr eaLnBrk="1" hangingPunct="1">
              <a:defRPr/>
            </a:pPr>
            <a:endParaRPr lang="en-US" altLang="zh-CN"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矩形 3"/>
          <p:cNvSpPr>
            <a:spLocks noChangeArrowheads="1"/>
          </p:cNvSpPr>
          <p:nvPr/>
        </p:nvSpPr>
        <p:spPr bwMode="auto">
          <a:xfrm>
            <a:off x="539750" y="1653779"/>
            <a:ext cx="7920038" cy="1938992"/>
          </a:xfrm>
          <a:prstGeom prst="rect">
            <a:avLst/>
          </a:prstGeom>
          <a:noFill/>
          <a:ln w="9525">
            <a:noFill/>
            <a:miter lim="800000"/>
          </a:ln>
        </p:spPr>
        <p:txBody>
          <a:bodyPr>
            <a:spAutoFit/>
          </a:bodyPr>
          <a:lstStyle/>
          <a:p>
            <a:pPr algn="ctr">
              <a:buFontTx/>
              <a:buNone/>
            </a:pPr>
            <a:r>
              <a:rPr lang="zh-CN" altLang="en-US" sz="6000">
                <a:ea typeface="黑体" panose="02010609060101010101" pitchFamily="49" charset="-122"/>
              </a:rPr>
              <a:t>第二部分</a:t>
            </a:r>
            <a:endParaRPr lang="en-US" altLang="zh-CN" sz="2800"/>
          </a:p>
          <a:p>
            <a:pPr algn="ctr">
              <a:buFontTx/>
              <a:buNone/>
            </a:pPr>
            <a:r>
              <a:rPr lang="zh-CN" altLang="en-US" sz="6000">
                <a:ea typeface="黑体" panose="02010609060101010101" pitchFamily="49" charset="-122"/>
              </a:rPr>
              <a:t>土地增值税的预征</a:t>
            </a:r>
            <a:endParaRPr lang="zh-CN" altLang="en-US" sz="6000"/>
          </a:p>
        </p:txBody>
      </p:sp>
    </p:spTree>
  </p:cSld>
  <p:clrMapOvr>
    <a:masterClrMapping/>
  </p:clrMapOvr>
  <p:transition spd="slow">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subTitle" idx="4294967295"/>
          </p:nvPr>
        </p:nvSpPr>
        <p:spPr>
          <a:xfrm>
            <a:off x="990600" y="3943350"/>
            <a:ext cx="7467600" cy="801291"/>
          </a:xfrm>
        </p:spPr>
        <p:txBody>
          <a:bodyPr/>
          <a:lstStyle/>
          <a:p>
            <a:pPr marL="0" indent="0">
              <a:lnSpc>
                <a:spcPct val="80000"/>
              </a:lnSpc>
              <a:buFontTx/>
              <a:buNone/>
            </a:pPr>
            <a:endParaRPr lang="en-US" altLang="zh-CN" sz="2400" b="1" smtClean="0">
              <a:latin typeface="楷体_GB2312" panose="02010609030101010101" pitchFamily="49" charset="-122"/>
              <a:ea typeface="楷体_GB2312" panose="02010609030101010101" pitchFamily="49" charset="-122"/>
            </a:endParaRPr>
          </a:p>
          <a:p>
            <a:pPr marL="0" indent="0">
              <a:lnSpc>
                <a:spcPct val="80000"/>
              </a:lnSpc>
              <a:buFontTx/>
              <a:buNone/>
            </a:pPr>
            <a:endParaRPr lang="en-US" altLang="zh-CN" sz="2400" smtClean="0">
              <a:latin typeface="楷体_GB2312" panose="02010609030101010101" pitchFamily="49" charset="-122"/>
              <a:ea typeface="楷体_GB2312" panose="02010609030101010101" pitchFamily="49" charset="-122"/>
            </a:endParaRPr>
          </a:p>
          <a:p>
            <a:pPr marL="0" indent="0">
              <a:lnSpc>
                <a:spcPct val="80000"/>
              </a:lnSpc>
              <a:buFontTx/>
              <a:buNone/>
            </a:pPr>
            <a:endParaRPr lang="en-US" altLang="zh-CN" sz="2000" smtClean="0">
              <a:latin typeface="楷体_GB2312" panose="02010609030101010101" pitchFamily="49" charset="-122"/>
              <a:ea typeface="楷体_GB2312" panose="02010609030101010101" pitchFamily="49" charset="-122"/>
            </a:endParaRPr>
          </a:p>
        </p:txBody>
      </p:sp>
      <p:sp>
        <p:nvSpPr>
          <p:cNvPr id="29699" name="Rectangle 4"/>
          <p:cNvSpPr>
            <a:spLocks noGrp="1" noChangeArrowheads="1"/>
          </p:cNvSpPr>
          <p:nvPr>
            <p:ph type="ctrTitle" idx="4294967295"/>
          </p:nvPr>
        </p:nvSpPr>
        <p:spPr>
          <a:xfrm>
            <a:off x="685800" y="398860"/>
            <a:ext cx="7772400" cy="458390"/>
          </a:xfrm>
        </p:spPr>
        <p:txBody>
          <a:bodyPr/>
          <a:lstStyle/>
          <a:p>
            <a:r>
              <a:rPr lang="zh-CN" altLang="en-US" sz="4000" b="1" smtClean="0">
                <a:solidFill>
                  <a:srgbClr val="FF0000"/>
                </a:solidFill>
                <a:latin typeface="黑体" panose="02010609060101010101" pitchFamily="49" charset="-122"/>
                <a:ea typeface="黑体" panose="02010609060101010101" pitchFamily="49" charset="-122"/>
              </a:rPr>
              <a:t>预售收入税款预征</a:t>
            </a:r>
            <a:endParaRPr lang="zh-CN" altLang="en-US" sz="4000" b="1" smtClean="0">
              <a:solidFill>
                <a:srgbClr val="FF0000"/>
              </a:solidFill>
              <a:latin typeface="黑体" panose="02010609060101010101" pitchFamily="49" charset="-122"/>
              <a:ea typeface="黑体" panose="02010609060101010101" pitchFamily="49" charset="-122"/>
            </a:endParaRPr>
          </a:p>
        </p:txBody>
      </p:sp>
      <p:sp>
        <p:nvSpPr>
          <p:cNvPr id="29700" name="AutoShape 11">
            <a:hlinkClick r:id="rId1" action="ppaction://hlinkfile"/>
          </p:cNvPr>
          <p:cNvSpPr>
            <a:spLocks noChangeArrowheads="1"/>
          </p:cNvSpPr>
          <p:nvPr/>
        </p:nvSpPr>
        <p:spPr bwMode="auto">
          <a:xfrm>
            <a:off x="2057400" y="4171950"/>
            <a:ext cx="5105400" cy="342900"/>
          </a:xfrm>
          <a:prstGeom prst="flowChartProcess">
            <a:avLst/>
          </a:prstGeom>
          <a:solidFill>
            <a:schemeClr val="accent1">
              <a:alpha val="25882"/>
            </a:schemeClr>
          </a:solidFill>
          <a:ln w="9525">
            <a:noFill/>
            <a:miter lim="800000"/>
          </a:ln>
        </p:spPr>
        <p:txBody>
          <a:bodyPr wrap="none" anchor="ctr"/>
          <a:lstStyle/>
          <a:p>
            <a:pPr algn="ctr"/>
            <a:endParaRPr lang="zh-CN" altLang="zh-CN" sz="2800">
              <a:latin typeface="楷体_GB2312" panose="02010609030101010101" pitchFamily="49" charset="-122"/>
              <a:ea typeface="楷体_GB2312" panose="02010609030101010101" pitchFamily="49" charset="-122"/>
            </a:endParaRPr>
          </a:p>
        </p:txBody>
      </p:sp>
      <p:sp>
        <p:nvSpPr>
          <p:cNvPr id="29701" name="AutoShape 8">
            <a:hlinkClick r:id="" action="ppaction://noaction"/>
          </p:cNvPr>
          <p:cNvSpPr>
            <a:spLocks noChangeArrowheads="1"/>
          </p:cNvSpPr>
          <p:nvPr/>
        </p:nvSpPr>
        <p:spPr bwMode="auto">
          <a:xfrm>
            <a:off x="468314" y="1029891"/>
            <a:ext cx="8275637" cy="923330"/>
          </a:xfrm>
          <a:prstGeom prst="flowChartProcess">
            <a:avLst/>
          </a:prstGeom>
          <a:solidFill>
            <a:schemeClr val="accent1">
              <a:alpha val="21960"/>
            </a:schemeClr>
          </a:solidFill>
          <a:ln w="9525">
            <a:noFill/>
            <a:miter lim="800000"/>
          </a:ln>
        </p:spPr>
        <p:txBody>
          <a:bodyPr anchor="ctr">
            <a:spAutoFit/>
          </a:bodyPr>
          <a:lstStyle/>
          <a:p>
            <a:r>
              <a:rPr lang="en-US" altLang="zh-CN" dirty="0">
                <a:latin typeface="楷体_GB2312" panose="02010609030101010101" pitchFamily="49" charset="-122"/>
                <a:ea typeface="楷体_GB2312" panose="02010609030101010101" pitchFamily="49" charset="-122"/>
              </a:rPr>
              <a:t>①</a:t>
            </a:r>
            <a:r>
              <a:rPr lang="zh-CN" altLang="en-US" dirty="0">
                <a:latin typeface="楷体_GB2312" panose="02010609030101010101" pitchFamily="49" charset="-122"/>
                <a:ea typeface="楷体_GB2312" panose="02010609030101010101" pitchFamily="49" charset="-122"/>
              </a:rPr>
              <a:t>预征制度</a:t>
            </a:r>
            <a:r>
              <a:rPr lang="en-US" altLang="zh-CN" dirty="0">
                <a:latin typeface="楷体_GB2312" panose="02010609030101010101" pitchFamily="49" charset="-122"/>
                <a:ea typeface="楷体_GB2312" panose="02010609030101010101" pitchFamily="49" charset="-122"/>
              </a:rPr>
              <a:t>--《</a:t>
            </a:r>
            <a:r>
              <a:rPr lang="zh-CN" altLang="en-US" dirty="0">
                <a:latin typeface="楷体_GB2312" panose="02010609030101010101" pitchFamily="49" charset="-122"/>
                <a:ea typeface="楷体_GB2312" panose="02010609030101010101" pitchFamily="49" charset="-122"/>
              </a:rPr>
              <a:t>中华人民共和国土地增值税暂行条例实施细则</a:t>
            </a:r>
            <a:r>
              <a:rPr lang="en-US" altLang="zh-CN" dirty="0">
                <a:latin typeface="楷体_GB2312" panose="02010609030101010101" pitchFamily="49" charset="-122"/>
                <a:ea typeface="楷体_GB2312" panose="02010609030101010101" pitchFamily="49" charset="-122"/>
              </a:rPr>
              <a:t>》</a:t>
            </a:r>
            <a:r>
              <a:rPr lang="zh-CN" altLang="en-US" dirty="0">
                <a:latin typeface="楷体_GB2312" panose="02010609030101010101" pitchFamily="49" charset="-122"/>
                <a:ea typeface="楷体_GB2312" panose="02010609030101010101" pitchFamily="49" charset="-122"/>
              </a:rPr>
              <a:t>第十六</a:t>
            </a:r>
            <a:r>
              <a:rPr lang="zh-CN" altLang="en-US" dirty="0" smtClean="0">
                <a:latin typeface="楷体_GB2312" panose="02010609030101010101" pitchFamily="49" charset="-122"/>
                <a:ea typeface="楷体_GB2312" panose="02010609030101010101" pitchFamily="49" charset="-122"/>
              </a:rPr>
              <a:t>条</a:t>
            </a:r>
            <a:r>
              <a:rPr lang="en-US" altLang="zh-CN" dirty="0" smtClean="0">
                <a:latin typeface="楷体_GB2312" panose="02010609030101010101" pitchFamily="49" charset="-122"/>
                <a:ea typeface="楷体_GB2312" panose="02010609030101010101" pitchFamily="49" charset="-122"/>
                <a:hlinkClick r:id="rId2" action="ppaction://hlinkfile"/>
              </a:rPr>
              <a:t>..\</a:t>
            </a:r>
            <a:r>
              <a:rPr lang="zh-CN" altLang="en-US" dirty="0" smtClean="0">
                <a:latin typeface="楷体_GB2312" panose="02010609030101010101" pitchFamily="49" charset="-122"/>
                <a:ea typeface="楷体_GB2312" panose="02010609030101010101" pitchFamily="49" charset="-122"/>
                <a:hlinkClick r:id="rId2" action="ppaction://hlinkfile"/>
              </a:rPr>
              <a:t>业务专用</a:t>
            </a:r>
            <a:r>
              <a:rPr lang="en-US" altLang="zh-CN" dirty="0" smtClean="0">
                <a:latin typeface="楷体_GB2312" panose="02010609030101010101" pitchFamily="49" charset="-122"/>
                <a:ea typeface="楷体_GB2312" panose="02010609030101010101" pitchFamily="49" charset="-122"/>
                <a:hlinkClick r:id="rId2" action="ppaction://hlinkfile"/>
              </a:rPr>
              <a:t>\</a:t>
            </a:r>
            <a:r>
              <a:rPr lang="zh-CN" altLang="en-US" dirty="0" smtClean="0">
                <a:latin typeface="楷体_GB2312" panose="02010609030101010101" pitchFamily="49" charset="-122"/>
                <a:ea typeface="楷体_GB2312" panose="02010609030101010101" pitchFamily="49" charset="-122"/>
                <a:hlinkClick r:id="rId2" action="ppaction://hlinkfile"/>
              </a:rPr>
              <a:t>土地增值税</a:t>
            </a:r>
            <a:r>
              <a:rPr lang="en-US" altLang="zh-CN" dirty="0" smtClean="0">
                <a:latin typeface="楷体_GB2312" panose="02010609030101010101" pitchFamily="49" charset="-122"/>
                <a:ea typeface="楷体_GB2312" panose="02010609030101010101" pitchFamily="49" charset="-122"/>
                <a:hlinkClick r:id="rId2" action="ppaction://hlinkfile"/>
              </a:rPr>
              <a:t>\</a:t>
            </a:r>
            <a:r>
              <a:rPr lang="zh-CN" altLang="en-US" dirty="0" smtClean="0">
                <a:latin typeface="楷体_GB2312" panose="02010609030101010101" pitchFamily="49" charset="-122"/>
                <a:ea typeface="楷体_GB2312" panose="02010609030101010101" pitchFamily="49" charset="-122"/>
                <a:hlinkClick r:id="rId2" action="ppaction://hlinkfile"/>
              </a:rPr>
              <a:t>土地增值税文件汇集</a:t>
            </a:r>
            <a:r>
              <a:rPr lang="en-US" altLang="zh-CN" dirty="0" smtClean="0">
                <a:latin typeface="楷体_GB2312" panose="02010609030101010101" pitchFamily="49" charset="-122"/>
                <a:ea typeface="楷体_GB2312" panose="02010609030101010101" pitchFamily="49" charset="-122"/>
                <a:hlinkClick r:id="rId2" action="ppaction://hlinkfile"/>
              </a:rPr>
              <a:t>\</a:t>
            </a:r>
            <a:r>
              <a:rPr lang="zh-CN" altLang="en-US" dirty="0" smtClean="0">
                <a:latin typeface="楷体_GB2312" panose="02010609030101010101" pitchFamily="49" charset="-122"/>
                <a:ea typeface="楷体_GB2312" panose="02010609030101010101" pitchFamily="49" charset="-122"/>
                <a:hlinkClick r:id="rId2" action="ppaction://hlinkfile"/>
              </a:rPr>
              <a:t>中华人民共和国土地增值税暂行条例及实施细则</a:t>
            </a:r>
            <a:r>
              <a:rPr lang="en-US" altLang="zh-CN" dirty="0" smtClean="0">
                <a:latin typeface="楷体_GB2312" panose="02010609030101010101" pitchFamily="49" charset="-122"/>
                <a:ea typeface="楷体_GB2312" panose="02010609030101010101" pitchFamily="49" charset="-122"/>
                <a:hlinkClick r:id="rId2" action="ppaction://hlinkfile"/>
              </a:rPr>
              <a:t>.</a:t>
            </a:r>
            <a:r>
              <a:rPr lang="en-US" altLang="zh-CN" dirty="0" err="1" smtClean="0">
                <a:latin typeface="楷体_GB2312" panose="02010609030101010101" pitchFamily="49" charset="-122"/>
                <a:ea typeface="楷体_GB2312" panose="02010609030101010101" pitchFamily="49" charset="-122"/>
                <a:hlinkClick r:id="rId2" action="ppaction://hlinkfile"/>
              </a:rPr>
              <a:t>docx</a:t>
            </a:r>
            <a:endParaRPr lang="zh-CN" altLang="en-US" dirty="0">
              <a:latin typeface="楷体_GB2312" panose="02010609030101010101" pitchFamily="49" charset="-122"/>
              <a:ea typeface="楷体_GB2312" panose="02010609030101010101" pitchFamily="49" charset="-122"/>
            </a:endParaRPr>
          </a:p>
        </p:txBody>
      </p:sp>
      <p:sp>
        <p:nvSpPr>
          <p:cNvPr id="29702" name="AutoShape 8">
            <a:hlinkClick r:id="" action="ppaction://noaction"/>
          </p:cNvPr>
          <p:cNvSpPr>
            <a:spLocks noChangeArrowheads="1"/>
          </p:cNvSpPr>
          <p:nvPr/>
        </p:nvSpPr>
        <p:spPr bwMode="auto">
          <a:xfrm>
            <a:off x="468314" y="1984773"/>
            <a:ext cx="8675687" cy="646331"/>
          </a:xfrm>
          <a:prstGeom prst="flowChartProcess">
            <a:avLst/>
          </a:prstGeom>
          <a:solidFill>
            <a:schemeClr val="accent1">
              <a:alpha val="21960"/>
            </a:schemeClr>
          </a:solidFill>
          <a:ln w="9525">
            <a:noFill/>
            <a:miter lim="800000"/>
          </a:ln>
        </p:spPr>
        <p:txBody>
          <a:bodyPr anchor="ctr">
            <a:spAutoFit/>
          </a:bodyPr>
          <a:lstStyle/>
          <a:p>
            <a:pPr>
              <a:spcBef>
                <a:spcPct val="0"/>
              </a:spcBef>
            </a:pPr>
            <a:r>
              <a:rPr lang="en-US" altLang="zh-CN">
                <a:latin typeface="楷体_GB2312" panose="02010609030101010101" pitchFamily="49" charset="-122"/>
                <a:ea typeface="楷体_GB2312" panose="02010609030101010101" pitchFamily="49" charset="-122"/>
              </a:rPr>
              <a:t>②</a:t>
            </a:r>
            <a:r>
              <a:rPr lang="zh-CN" altLang="en-US">
                <a:latin typeface="楷体_GB2312" panose="02010609030101010101" pitchFamily="49" charset="-122"/>
                <a:ea typeface="楷体_GB2312" panose="02010609030101010101" pitchFamily="49" charset="-122"/>
              </a:rPr>
              <a:t>分类预征</a:t>
            </a:r>
            <a:r>
              <a:rPr lang="en-US" altLang="zh-CN">
                <a:latin typeface="楷体_GB2312" panose="02010609030101010101" pitchFamily="49" charset="-122"/>
                <a:ea typeface="楷体_GB2312" panose="02010609030101010101" pitchFamily="49" charset="-122"/>
              </a:rPr>
              <a:t>--</a:t>
            </a:r>
            <a:r>
              <a:rPr lang="zh-CN" altLang="en-US">
                <a:latin typeface="楷体_GB2312" panose="02010609030101010101" pitchFamily="49" charset="-122"/>
                <a:ea typeface="楷体_GB2312" panose="02010609030101010101" pitchFamily="49" charset="-122"/>
              </a:rPr>
              <a:t>财政部</a:t>
            </a:r>
            <a:r>
              <a:rPr lang="en-US" altLang="zh-CN">
                <a:latin typeface="楷体_GB2312" panose="02010609030101010101" pitchFamily="49" charset="-122"/>
                <a:ea typeface="楷体_GB2312" panose="02010609030101010101" pitchFamily="49" charset="-122"/>
              </a:rPr>
              <a:t> </a:t>
            </a:r>
            <a:r>
              <a:rPr lang="zh-CN" altLang="en-US">
                <a:latin typeface="楷体_GB2312" panose="02010609030101010101" pitchFamily="49" charset="-122"/>
                <a:ea typeface="楷体_GB2312" panose="02010609030101010101" pitchFamily="49" charset="-122"/>
              </a:rPr>
              <a:t>国家税务总局关于土地增值税若干问题的通知（财税</a:t>
            </a:r>
            <a:r>
              <a:rPr lang="en-US" altLang="zh-CN">
                <a:latin typeface="楷体_GB2312" panose="02010609030101010101" pitchFamily="49" charset="-122"/>
                <a:ea typeface="楷体_GB2312" panose="02010609030101010101" pitchFamily="49" charset="-122"/>
              </a:rPr>
              <a:t>[2006]21</a:t>
            </a:r>
            <a:r>
              <a:rPr lang="zh-CN" altLang="en-US">
                <a:latin typeface="楷体_GB2312" panose="02010609030101010101" pitchFamily="49" charset="-122"/>
                <a:ea typeface="楷体_GB2312" panose="02010609030101010101" pitchFamily="49" charset="-122"/>
              </a:rPr>
              <a:t>号）</a:t>
            </a:r>
            <a:endParaRPr lang="zh-CN" altLang="en-US">
              <a:latin typeface="楷体_GB2312" panose="02010609030101010101" pitchFamily="49" charset="-122"/>
              <a:ea typeface="楷体_GB2312" panose="02010609030101010101" pitchFamily="49" charset="-122"/>
            </a:endParaRPr>
          </a:p>
        </p:txBody>
      </p:sp>
      <p:sp>
        <p:nvSpPr>
          <p:cNvPr id="29703" name="AutoShape 8">
            <a:hlinkClick r:id="" action="ppaction://noaction"/>
          </p:cNvPr>
          <p:cNvSpPr>
            <a:spLocks noChangeArrowheads="1"/>
          </p:cNvSpPr>
          <p:nvPr/>
        </p:nvSpPr>
        <p:spPr bwMode="auto">
          <a:xfrm>
            <a:off x="468314" y="2971800"/>
            <a:ext cx="8275637" cy="646331"/>
          </a:xfrm>
          <a:prstGeom prst="flowChartProcess">
            <a:avLst/>
          </a:prstGeom>
          <a:solidFill>
            <a:schemeClr val="accent1">
              <a:alpha val="21960"/>
            </a:schemeClr>
          </a:solidFill>
          <a:ln w="9525">
            <a:noFill/>
            <a:miter lim="800000"/>
          </a:ln>
        </p:spPr>
        <p:txBody>
          <a:bodyPr anchor="ctr">
            <a:spAutoFit/>
          </a:bodyPr>
          <a:lstStyle/>
          <a:p>
            <a:pPr>
              <a:spcBef>
                <a:spcPct val="0"/>
              </a:spcBef>
            </a:pPr>
            <a:r>
              <a:rPr lang="en-US" altLang="zh-CN" dirty="0">
                <a:latin typeface="楷体_GB2312" panose="02010609030101010101" pitchFamily="49" charset="-122"/>
                <a:ea typeface="楷体_GB2312" panose="02010609030101010101" pitchFamily="49" charset="-122"/>
              </a:rPr>
              <a:t>③</a:t>
            </a:r>
            <a:r>
              <a:rPr lang="zh-CN" altLang="en-US" dirty="0">
                <a:latin typeface="楷体_GB2312" panose="02010609030101010101" pitchFamily="49" charset="-122"/>
                <a:ea typeface="楷体_GB2312" panose="02010609030101010101" pitchFamily="49" charset="-122"/>
              </a:rPr>
              <a:t>最低预征率</a:t>
            </a:r>
            <a:r>
              <a:rPr lang="en-US" altLang="zh-CN" dirty="0">
                <a:latin typeface="楷体_GB2312" panose="02010609030101010101" pitchFamily="49" charset="-122"/>
                <a:ea typeface="楷体_GB2312" panose="02010609030101010101" pitchFamily="49" charset="-122"/>
              </a:rPr>
              <a:t>--</a:t>
            </a:r>
            <a:r>
              <a:rPr lang="zh-CN" altLang="en-US" dirty="0">
                <a:latin typeface="楷体_GB2312" panose="02010609030101010101" pitchFamily="49" charset="-122"/>
                <a:ea typeface="楷体_GB2312" panose="02010609030101010101" pitchFamily="49" charset="-122"/>
              </a:rPr>
              <a:t>国家税务总局关于加强土地增值税征管工作的通知（国税发</a:t>
            </a:r>
            <a:r>
              <a:rPr lang="en-US" altLang="zh-CN" dirty="0">
                <a:latin typeface="楷体_GB2312" panose="02010609030101010101" pitchFamily="49" charset="-122"/>
                <a:ea typeface="楷体_GB2312" panose="02010609030101010101" pitchFamily="49" charset="-122"/>
              </a:rPr>
              <a:t>[2010]53</a:t>
            </a:r>
            <a:r>
              <a:rPr lang="zh-CN" altLang="en-US" dirty="0">
                <a:latin typeface="楷体_GB2312" panose="02010609030101010101" pitchFamily="49" charset="-122"/>
                <a:ea typeface="楷体_GB2312" panose="02010609030101010101" pitchFamily="49" charset="-122"/>
              </a:rPr>
              <a:t>号）</a:t>
            </a:r>
            <a:endParaRPr lang="zh-CN" altLang="en-US" dirty="0">
              <a:latin typeface="楷体_GB2312" panose="02010609030101010101" pitchFamily="49" charset="-122"/>
              <a:ea typeface="楷体_GB2312" panose="02010609030101010101" pitchFamily="49" charset="-122"/>
            </a:endParaRPr>
          </a:p>
        </p:txBody>
      </p:sp>
      <p:sp>
        <p:nvSpPr>
          <p:cNvPr id="29704" name="PubHalfFrame">
            <a:hlinkClick r:id="rId3" action="ppaction://hlinksldjump"/>
          </p:cNvPr>
          <p:cNvSpPr>
            <a:spLocks noEditPoints="1" noChangeArrowheads="1"/>
          </p:cNvSpPr>
          <p:nvPr/>
        </p:nvSpPr>
        <p:spPr bwMode="auto">
          <a:xfrm>
            <a:off x="8763000" y="4744641"/>
            <a:ext cx="228600" cy="284559"/>
          </a:xfrm>
          <a:custGeom>
            <a:avLst/>
            <a:gdLst>
              <a:gd name="T0" fmla="*/ 0 w 21600"/>
              <a:gd name="T1" fmla="*/ 0 h 21600"/>
              <a:gd name="T2" fmla="*/ 0 w 21600"/>
              <a:gd name="T3" fmla="*/ 21600 h 21600"/>
              <a:gd name="T4" fmla="*/ 7200 w 21600"/>
              <a:gd name="T5" fmla="*/ 14400 h 21600"/>
              <a:gd name="T6" fmla="*/ 7200 w 21600"/>
              <a:gd name="T7" fmla="*/ 7200 h 21600"/>
              <a:gd name="T8" fmla="*/ 14400 w 21600"/>
              <a:gd name="T9" fmla="*/ 7200 h 21600"/>
              <a:gd name="T10" fmla="*/ 2160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lnTo>
                  <a:pt x="0" y="21600"/>
                </a:lnTo>
                <a:lnTo>
                  <a:pt x="7200" y="14400"/>
                </a:lnTo>
                <a:lnTo>
                  <a:pt x="7200" y="7200"/>
                </a:lnTo>
                <a:lnTo>
                  <a:pt x="14400" y="7200"/>
                </a:lnTo>
                <a:lnTo>
                  <a:pt x="21600" y="0"/>
                </a:lnTo>
                <a:lnTo>
                  <a:pt x="0" y="0"/>
                </a:lnTo>
                <a:close/>
              </a:path>
            </a:pathLst>
          </a:custGeom>
          <a:solidFill>
            <a:schemeClr val="accent1">
              <a:alpha val="50195"/>
            </a:schemeClr>
          </a:solidFill>
          <a:ln w="9525">
            <a:noFill/>
            <a:round/>
          </a:ln>
          <a:effectLst>
            <a:outerShdw dist="107763" dir="2700000" algn="ctr" rotWithShape="0">
              <a:srgbClr val="808080"/>
            </a:outerShdw>
          </a:effectLst>
        </p:spPr>
        <p:txBody>
          <a:bodyPr/>
          <a:lstStyle/>
          <a:p>
            <a:endParaRPr lang="zh-CN" altLang="en-US"/>
          </a:p>
        </p:txBody>
      </p:sp>
      <p:sp>
        <p:nvSpPr>
          <p:cNvPr id="29705" name="AutoShape 8">
            <a:hlinkClick r:id="" action="ppaction://noaction"/>
          </p:cNvPr>
          <p:cNvSpPr>
            <a:spLocks noChangeArrowheads="1"/>
          </p:cNvSpPr>
          <p:nvPr/>
        </p:nvSpPr>
        <p:spPr bwMode="auto">
          <a:xfrm>
            <a:off x="468314" y="4000500"/>
            <a:ext cx="8370887" cy="369332"/>
          </a:xfrm>
          <a:prstGeom prst="flowChartProcess">
            <a:avLst/>
          </a:prstGeom>
          <a:solidFill>
            <a:schemeClr val="accent1">
              <a:alpha val="21960"/>
            </a:schemeClr>
          </a:solidFill>
          <a:ln w="9525">
            <a:noFill/>
            <a:miter lim="800000"/>
          </a:ln>
        </p:spPr>
        <p:txBody>
          <a:bodyPr wrap="square" anchor="ctr">
            <a:spAutoFit/>
          </a:bodyPr>
          <a:lstStyle/>
          <a:p>
            <a:pPr>
              <a:spcBef>
                <a:spcPct val="0"/>
              </a:spcBef>
            </a:pPr>
            <a:r>
              <a:rPr lang="en-US" altLang="zh-CN" dirty="0">
                <a:latin typeface="楷体_GB2312" panose="02010609030101010101" pitchFamily="49" charset="-122"/>
                <a:ea typeface="楷体_GB2312" panose="02010609030101010101" pitchFamily="49" charset="-122"/>
              </a:rPr>
              <a:t>④</a:t>
            </a:r>
            <a:r>
              <a:rPr lang="zh-CN" altLang="en-US" dirty="0">
                <a:latin typeface="楷体_GB2312" panose="02010609030101010101" pitchFamily="49" charset="-122"/>
                <a:ea typeface="楷体_GB2312" panose="02010609030101010101" pitchFamily="49" charset="-122"/>
              </a:rPr>
              <a:t>营改增后土地增值税的预征规定</a:t>
            </a:r>
            <a:endParaRPr lang="zh-CN" altLang="en-US" dirty="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25605"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714362"/>
            <a:ext cx="7778750" cy="3877985"/>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一、销售额</a:t>
            </a:r>
            <a:r>
              <a:rPr lang="zh-CN" altLang="en-US"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endPar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buFont typeface="Arial" panose="020B0604020202020204" pitchFamily="34" charset="0"/>
            </a:pPr>
            <a:r>
              <a:rPr lang="zh-CN" altLang="en-US"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b="1" dirty="0">
                <a:solidFill>
                  <a:srgbClr val="094160"/>
                </a:solidFill>
                <a:latin typeface="微软雅黑" panose="020B0503020204020204" pitchFamily="34" charset="-122"/>
                <a:ea typeface="微软雅黑" panose="020B0503020204020204" pitchFamily="34" charset="-122"/>
                <a:sym typeface="宋体" panose="02010600030101010101" pitchFamily="2" charset="-122"/>
              </a:rPr>
              <a:t>一）房地产老项目</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dirty="0">
                <a:solidFill>
                  <a:srgbClr val="094160"/>
                </a:solidFill>
                <a:latin typeface="微软雅黑" panose="020B0503020204020204" pitchFamily="34" charset="-122"/>
                <a:ea typeface="微软雅黑" panose="020B0503020204020204" pitchFamily="34" charset="-122"/>
              </a:rPr>
              <a:t>       </a:t>
            </a:r>
            <a:r>
              <a:rPr lang="zh-CN" altLang="en-US" dirty="0">
                <a:solidFill>
                  <a:srgbClr val="094160"/>
                </a:solidFill>
                <a:latin typeface="微软雅黑" panose="020B0503020204020204" pitchFamily="34" charset="-122"/>
                <a:ea typeface="微软雅黑" panose="020B0503020204020204" pitchFamily="34" charset="-122"/>
              </a:rPr>
              <a:t>房地产老项目是指：</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dirty="0">
                <a:solidFill>
                  <a:srgbClr val="094160"/>
                </a:solidFill>
                <a:latin typeface="微软雅黑" panose="020B0503020204020204" pitchFamily="34" charset="-122"/>
                <a:ea typeface="微软雅黑" panose="020B0503020204020204" pitchFamily="34" charset="-122"/>
              </a:rPr>
              <a:t>       1. 《</a:t>
            </a:r>
            <a:r>
              <a:rPr lang="zh-CN" altLang="en-US" dirty="0">
                <a:solidFill>
                  <a:srgbClr val="094160"/>
                </a:solidFill>
                <a:latin typeface="微软雅黑" panose="020B0503020204020204" pitchFamily="34" charset="-122"/>
                <a:ea typeface="微软雅黑" panose="020B0503020204020204" pitchFamily="34" charset="-122"/>
              </a:rPr>
              <a:t>建筑工程施工许可证</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注明的合同开工日期在</a:t>
            </a:r>
            <a:r>
              <a:rPr lang="en-US" altLang="zh-CN" b="1" dirty="0">
                <a:solidFill>
                  <a:srgbClr val="C00000"/>
                </a:solidFill>
                <a:latin typeface="微软雅黑" panose="020B0503020204020204" pitchFamily="34" charset="-122"/>
                <a:ea typeface="微软雅黑" panose="020B0503020204020204" pitchFamily="34" charset="-122"/>
              </a:rPr>
              <a:t>2016</a:t>
            </a:r>
            <a:r>
              <a:rPr lang="zh-CN" altLang="en-US" b="1" dirty="0">
                <a:solidFill>
                  <a:srgbClr val="C00000"/>
                </a:solidFill>
                <a:latin typeface="微软雅黑" panose="020B0503020204020204" pitchFamily="34" charset="-122"/>
                <a:ea typeface="微软雅黑" panose="020B0503020204020204" pitchFamily="34" charset="-122"/>
              </a:rPr>
              <a:t>年</a:t>
            </a:r>
            <a:r>
              <a:rPr lang="en-US" altLang="zh-CN" b="1" dirty="0">
                <a:solidFill>
                  <a:srgbClr val="C00000"/>
                </a:solidFill>
                <a:latin typeface="微软雅黑" panose="020B0503020204020204" pitchFamily="34" charset="-122"/>
                <a:ea typeface="微软雅黑" panose="020B0503020204020204" pitchFamily="34" charset="-122"/>
              </a:rPr>
              <a:t>4</a:t>
            </a:r>
            <a:r>
              <a:rPr lang="zh-CN" altLang="en-US" b="1" dirty="0">
                <a:solidFill>
                  <a:srgbClr val="C00000"/>
                </a:solidFill>
                <a:latin typeface="微软雅黑" panose="020B0503020204020204" pitchFamily="34" charset="-122"/>
                <a:ea typeface="微软雅黑" panose="020B0503020204020204" pitchFamily="34" charset="-122"/>
              </a:rPr>
              <a:t>月</a:t>
            </a:r>
            <a:r>
              <a:rPr lang="en-US" altLang="zh-CN" b="1" dirty="0">
                <a:solidFill>
                  <a:srgbClr val="C00000"/>
                </a:solidFill>
                <a:latin typeface="微软雅黑" panose="020B0503020204020204" pitchFamily="34" charset="-122"/>
                <a:ea typeface="微软雅黑" panose="020B0503020204020204" pitchFamily="34" charset="-122"/>
              </a:rPr>
              <a:t>30</a:t>
            </a:r>
            <a:r>
              <a:rPr lang="zh-CN" altLang="en-US" b="1" dirty="0">
                <a:solidFill>
                  <a:srgbClr val="C00000"/>
                </a:solidFill>
                <a:latin typeface="微软雅黑" panose="020B0503020204020204" pitchFamily="34" charset="-122"/>
                <a:ea typeface="微软雅黑" panose="020B0503020204020204" pitchFamily="34" charset="-122"/>
              </a:rPr>
              <a:t>日前</a:t>
            </a:r>
            <a:r>
              <a:rPr lang="zh-CN" altLang="en-US" dirty="0">
                <a:solidFill>
                  <a:srgbClr val="094160"/>
                </a:solidFill>
                <a:latin typeface="微软雅黑" panose="020B0503020204020204" pitchFamily="34" charset="-122"/>
                <a:ea typeface="微软雅黑" panose="020B0503020204020204" pitchFamily="34" charset="-122"/>
              </a:rPr>
              <a:t>的房地产项目；</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dirty="0">
                <a:solidFill>
                  <a:srgbClr val="094160"/>
                </a:solidFill>
                <a:latin typeface="微软雅黑" panose="020B0503020204020204" pitchFamily="34" charset="-122"/>
                <a:ea typeface="微软雅黑" panose="020B0503020204020204" pitchFamily="34" charset="-122"/>
              </a:rPr>
              <a:t>       2. 《</a:t>
            </a:r>
            <a:r>
              <a:rPr lang="zh-CN" altLang="en-US" dirty="0">
                <a:solidFill>
                  <a:srgbClr val="094160"/>
                </a:solidFill>
                <a:latin typeface="微软雅黑" panose="020B0503020204020204" pitchFamily="34" charset="-122"/>
                <a:ea typeface="微软雅黑" panose="020B0503020204020204" pitchFamily="34" charset="-122"/>
              </a:rPr>
              <a:t>建筑工程施工许可证</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未注明合同开工日期或者未取得</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建筑工程施工许可证</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但建筑工程承包合同注明的开工日期在</a:t>
            </a:r>
            <a:r>
              <a:rPr lang="en-US" altLang="zh-CN" dirty="0">
                <a:solidFill>
                  <a:srgbClr val="094160"/>
                </a:solidFill>
                <a:latin typeface="微软雅黑" panose="020B0503020204020204" pitchFamily="34" charset="-122"/>
                <a:ea typeface="微软雅黑" panose="020B0503020204020204" pitchFamily="34" charset="-122"/>
              </a:rPr>
              <a:t>2016</a:t>
            </a:r>
            <a:r>
              <a:rPr lang="zh-CN" altLang="en-US" dirty="0">
                <a:solidFill>
                  <a:srgbClr val="094160"/>
                </a:solidFill>
                <a:latin typeface="微软雅黑" panose="020B0503020204020204" pitchFamily="34" charset="-122"/>
                <a:ea typeface="微软雅黑" panose="020B0503020204020204" pitchFamily="34" charset="-122"/>
              </a:rPr>
              <a:t>年</a:t>
            </a:r>
            <a:r>
              <a:rPr lang="en-US" altLang="zh-CN" dirty="0">
                <a:solidFill>
                  <a:srgbClr val="094160"/>
                </a:solidFill>
                <a:latin typeface="微软雅黑" panose="020B0503020204020204" pitchFamily="34" charset="-122"/>
                <a:ea typeface="微软雅黑" panose="020B0503020204020204" pitchFamily="34" charset="-122"/>
              </a:rPr>
              <a:t>4</a:t>
            </a:r>
            <a:r>
              <a:rPr lang="zh-CN" altLang="en-US" dirty="0">
                <a:solidFill>
                  <a:srgbClr val="094160"/>
                </a:solidFill>
                <a:latin typeface="微软雅黑" panose="020B0503020204020204" pitchFamily="34" charset="-122"/>
                <a:ea typeface="微软雅黑" panose="020B0503020204020204" pitchFamily="34" charset="-122"/>
              </a:rPr>
              <a:t>月</a:t>
            </a:r>
            <a:r>
              <a:rPr lang="en-US" altLang="zh-CN" dirty="0">
                <a:solidFill>
                  <a:srgbClr val="094160"/>
                </a:solidFill>
                <a:latin typeface="微软雅黑" panose="020B0503020204020204" pitchFamily="34" charset="-122"/>
                <a:ea typeface="微软雅黑" panose="020B0503020204020204" pitchFamily="34" charset="-122"/>
              </a:rPr>
              <a:t>30</a:t>
            </a:r>
            <a:r>
              <a:rPr lang="zh-CN" altLang="en-US" dirty="0">
                <a:solidFill>
                  <a:srgbClr val="094160"/>
                </a:solidFill>
                <a:latin typeface="微软雅黑" panose="020B0503020204020204" pitchFamily="34" charset="-122"/>
                <a:ea typeface="微软雅黑" panose="020B0503020204020204" pitchFamily="34" charset="-122"/>
              </a:rPr>
              <a:t>日前的建筑工程项目。</a:t>
            </a:r>
            <a:endParaRPr lang="en-US" altLang="zh-CN" dirty="0">
              <a:solidFill>
                <a:srgbClr val="094160"/>
              </a:solidFill>
              <a:latin typeface="微软雅黑" panose="020B0503020204020204" pitchFamily="34" charset="-122"/>
              <a:ea typeface="微软雅黑" panose="020B0503020204020204" pitchFamily="34" charset="-122"/>
            </a:endParaRPr>
          </a:p>
          <a:p>
            <a:pPr>
              <a:lnSpc>
                <a:spcPct val="150000"/>
              </a:lnSpc>
              <a:buFontTx/>
            </a:pPr>
            <a:r>
              <a:rPr lang="zh-CN" altLang="en-US" dirty="0">
                <a:solidFill>
                  <a:srgbClr val="C00000"/>
                </a:solidFill>
                <a:latin typeface="微软雅黑" panose="020B0503020204020204" pitchFamily="34" charset="-122"/>
                <a:ea typeface="微软雅黑" panose="020B0503020204020204" pitchFamily="34" charset="-122"/>
              </a:rPr>
              <a:t>       </a:t>
            </a:r>
            <a:r>
              <a:rPr lang="zh-CN" altLang="en-US" b="1" dirty="0">
                <a:solidFill>
                  <a:srgbClr val="C00000"/>
                </a:solidFill>
                <a:latin typeface="微软雅黑" panose="020B0503020204020204" pitchFamily="34" charset="-122"/>
                <a:ea typeface="微软雅黑" panose="020B0503020204020204" pitchFamily="34" charset="-122"/>
              </a:rPr>
              <a:t>判断原则：实质重于形式</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2560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40">
                                            <p:txEl>
                                              <p:charRg st="186" end="186"/>
                                            </p:txEl>
                                          </p:spTgt>
                                        </p:tgtEl>
                                        <p:attrNameLst>
                                          <p:attrName>style.visibility</p:attrName>
                                        </p:attrNameLst>
                                      </p:cBhvr>
                                      <p:to>
                                        <p:strVal val="visible"/>
                                      </p:to>
                                    </p:set>
                                    <p:anim calcmode="lin" valueType="num">
                                      <p:cBhvr additive="base">
                                        <p:cTn id="12" dur="500" fill="hold"/>
                                        <p:tgtEl>
                                          <p:spTgt spid="14340">
                                            <p:txEl>
                                              <p:charRg st="186" end="18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340">
                                            <p:txEl>
                                              <p:charRg st="186" end="18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subTitle" idx="4294967295"/>
          </p:nvPr>
        </p:nvSpPr>
        <p:spPr>
          <a:xfrm>
            <a:off x="684213" y="1653779"/>
            <a:ext cx="7620000" cy="3714750"/>
          </a:xfrm>
        </p:spPr>
        <p:txBody>
          <a:bodyPr/>
          <a:lstStyle/>
          <a:p>
            <a:pPr marL="0" indent="0">
              <a:lnSpc>
                <a:spcPct val="110000"/>
              </a:lnSpc>
              <a:buFontTx/>
              <a:buNone/>
            </a:pPr>
            <a:r>
              <a:rPr lang="zh-CN" altLang="en-US" b="1" smtClean="0">
                <a:latin typeface="楷体_GB2312" panose="02010609030101010101" pitchFamily="49" charset="-122"/>
                <a:ea typeface="楷体_GB2312" panose="02010609030101010101" pitchFamily="49" charset="-122"/>
              </a:rPr>
              <a:t>第十六条：</a:t>
            </a:r>
            <a:endParaRPr lang="zh-CN" altLang="en-US" b="1" smtClean="0">
              <a:latin typeface="楷体_GB2312" panose="02010609030101010101" pitchFamily="49" charset="-122"/>
              <a:ea typeface="楷体_GB2312" panose="02010609030101010101" pitchFamily="49" charset="-122"/>
            </a:endParaRPr>
          </a:p>
          <a:p>
            <a:pPr marL="0" indent="0">
              <a:lnSpc>
                <a:spcPct val="110000"/>
              </a:lnSpc>
              <a:buFontTx/>
              <a:buNone/>
            </a:pPr>
            <a:r>
              <a:rPr lang="zh-CN" altLang="en-US" b="1" smtClean="0">
                <a:latin typeface="楷体_GB2312" panose="02010609030101010101" pitchFamily="49" charset="-122"/>
                <a:ea typeface="楷体_GB2312" panose="02010609030101010101" pitchFamily="49" charset="-122"/>
              </a:rPr>
              <a:t>    纳税人在项目全部竣工结算前转让房地产取得的收入，由于涉及成本确定或其他原因，而无法据以计算土地增值税的，可以</a:t>
            </a:r>
            <a:r>
              <a:rPr lang="zh-CN" altLang="en-US" b="1" smtClean="0">
                <a:solidFill>
                  <a:srgbClr val="FF0000"/>
                </a:solidFill>
                <a:latin typeface="楷体_GB2312" panose="02010609030101010101" pitchFamily="49" charset="-122"/>
                <a:ea typeface="楷体_GB2312" panose="02010609030101010101" pitchFamily="49" charset="-122"/>
              </a:rPr>
              <a:t>预征</a:t>
            </a:r>
            <a:r>
              <a:rPr lang="zh-CN" altLang="en-US" b="1" smtClean="0">
                <a:latin typeface="楷体_GB2312" panose="02010609030101010101" pitchFamily="49" charset="-122"/>
                <a:ea typeface="楷体_GB2312" panose="02010609030101010101" pitchFamily="49" charset="-122"/>
              </a:rPr>
              <a:t>土地增值税，待该项目全部竣工、办理结算后再进行清算，多退少补。具体办法由各省、自治区、直辖市地方税务局根据当地情况制定。 </a:t>
            </a:r>
            <a:endParaRPr lang="zh-CN" altLang="en-US" b="1" smtClean="0">
              <a:latin typeface="楷体_GB2312" panose="02010609030101010101" pitchFamily="49" charset="-122"/>
              <a:ea typeface="楷体_GB2312" panose="02010609030101010101" pitchFamily="49" charset="-122"/>
            </a:endParaRPr>
          </a:p>
        </p:txBody>
      </p:sp>
      <p:sp>
        <p:nvSpPr>
          <p:cNvPr id="30723" name="Rectangle 4"/>
          <p:cNvSpPr>
            <a:spLocks noGrp="1" noChangeArrowheads="1"/>
          </p:cNvSpPr>
          <p:nvPr>
            <p:ph type="ctrTitle" idx="4294967295"/>
          </p:nvPr>
        </p:nvSpPr>
        <p:spPr>
          <a:xfrm>
            <a:off x="755650" y="1059656"/>
            <a:ext cx="7772400" cy="458391"/>
          </a:xfrm>
        </p:spPr>
        <p:txBody>
          <a:bodyPr/>
          <a:lstStyle/>
          <a:p>
            <a:r>
              <a:rPr lang="en-US" altLang="zh-CN" sz="3600" b="1" smtClean="0">
                <a:latin typeface="楷体_GB2312" panose="02010609030101010101" pitchFamily="49" charset="-122"/>
                <a:ea typeface="楷体_GB2312" panose="02010609030101010101" pitchFamily="49" charset="-122"/>
              </a:rPr>
              <a:t>《</a:t>
            </a:r>
            <a:r>
              <a:rPr lang="zh-CN" altLang="en-US" sz="3600" b="1" smtClean="0">
                <a:latin typeface="楷体_GB2312" panose="02010609030101010101" pitchFamily="49" charset="-122"/>
                <a:ea typeface="楷体_GB2312" panose="02010609030101010101" pitchFamily="49" charset="-122"/>
              </a:rPr>
              <a:t>土地增值税暂行条例实施细则</a:t>
            </a:r>
            <a:r>
              <a:rPr lang="en-US" altLang="zh-CN" sz="3600" b="1" smtClean="0">
                <a:latin typeface="楷体_GB2312" panose="02010609030101010101" pitchFamily="49" charset="-122"/>
                <a:ea typeface="楷体_GB2312" panose="02010609030101010101" pitchFamily="49" charset="-122"/>
              </a:rPr>
              <a:t>》</a:t>
            </a:r>
            <a:r>
              <a:rPr lang="en-US" altLang="zh-CN" smtClean="0">
                <a:latin typeface="楷体_GB2312" panose="02010609030101010101" pitchFamily="49" charset="-122"/>
                <a:ea typeface="楷体_GB2312" panose="02010609030101010101" pitchFamily="49" charset="-122"/>
              </a:rPr>
              <a:t> </a:t>
            </a:r>
            <a:endParaRPr lang="en-US" altLang="zh-CN" smtClean="0">
              <a:latin typeface="楷体_GB2312" panose="02010609030101010101" pitchFamily="49" charset="-122"/>
              <a:ea typeface="楷体_GB2312" panose="02010609030101010101" pitchFamily="49" charset="-122"/>
            </a:endParaRPr>
          </a:p>
        </p:txBody>
      </p:sp>
      <p:sp>
        <p:nvSpPr>
          <p:cNvPr id="30724" name="PubHalfFrame">
            <a:hlinkClick r:id="" action="ppaction://noaction"/>
          </p:cNvPr>
          <p:cNvSpPr>
            <a:spLocks noEditPoints="1" noChangeArrowheads="1"/>
          </p:cNvSpPr>
          <p:nvPr/>
        </p:nvSpPr>
        <p:spPr bwMode="auto">
          <a:xfrm>
            <a:off x="8763000" y="4744641"/>
            <a:ext cx="228600" cy="284559"/>
          </a:xfrm>
          <a:custGeom>
            <a:avLst/>
            <a:gdLst>
              <a:gd name="T0" fmla="*/ 0 w 21600"/>
              <a:gd name="T1" fmla="*/ 0 h 21600"/>
              <a:gd name="T2" fmla="*/ 0 w 21600"/>
              <a:gd name="T3" fmla="*/ 21600 h 21600"/>
              <a:gd name="T4" fmla="*/ 7200 w 21600"/>
              <a:gd name="T5" fmla="*/ 14400 h 21600"/>
              <a:gd name="T6" fmla="*/ 7200 w 21600"/>
              <a:gd name="T7" fmla="*/ 7200 h 21600"/>
              <a:gd name="T8" fmla="*/ 14400 w 21600"/>
              <a:gd name="T9" fmla="*/ 7200 h 21600"/>
              <a:gd name="T10" fmla="*/ 2160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lnTo>
                  <a:pt x="0" y="21600"/>
                </a:lnTo>
                <a:lnTo>
                  <a:pt x="7200" y="14400"/>
                </a:lnTo>
                <a:lnTo>
                  <a:pt x="7200" y="7200"/>
                </a:lnTo>
                <a:lnTo>
                  <a:pt x="14400" y="7200"/>
                </a:lnTo>
                <a:lnTo>
                  <a:pt x="21600" y="0"/>
                </a:lnTo>
                <a:lnTo>
                  <a:pt x="0" y="0"/>
                </a:lnTo>
                <a:close/>
              </a:path>
            </a:pathLst>
          </a:custGeom>
          <a:solidFill>
            <a:schemeClr val="accent1">
              <a:alpha val="50195"/>
            </a:schemeClr>
          </a:solidFill>
          <a:ln w="9525">
            <a:noFill/>
            <a:round/>
          </a:ln>
          <a:effectLst>
            <a:outerShdw dist="107763" dir="2700000" algn="ctr" rotWithShape="0">
              <a:srgbClr val="808080"/>
            </a:outerShdw>
          </a:effectLst>
        </p:spPr>
        <p:txBody>
          <a:bodyPr/>
          <a:lstStyle/>
          <a:p>
            <a:endParaRPr lang="zh-CN" altLang="en-US"/>
          </a:p>
        </p:txBody>
      </p:sp>
      <p:sp>
        <p:nvSpPr>
          <p:cNvPr id="30725" name="矩形 5"/>
          <p:cNvSpPr>
            <a:spLocks noChangeArrowheads="1"/>
          </p:cNvSpPr>
          <p:nvPr/>
        </p:nvSpPr>
        <p:spPr bwMode="auto">
          <a:xfrm>
            <a:off x="0" y="519113"/>
            <a:ext cx="2492990" cy="646331"/>
          </a:xfrm>
          <a:prstGeom prst="rect">
            <a:avLst/>
          </a:prstGeom>
          <a:noFill/>
          <a:ln w="9525">
            <a:noFill/>
            <a:miter lim="800000"/>
          </a:ln>
        </p:spPr>
        <p:txBody>
          <a:bodyPr wrap="none">
            <a:spAutoFit/>
          </a:bodyPr>
          <a:lstStyle/>
          <a:p>
            <a:r>
              <a:rPr lang="en-US" altLang="zh-CN" sz="3600">
                <a:latin typeface="楷体_GB2312" panose="02010609030101010101" pitchFamily="49" charset="-122"/>
                <a:ea typeface="楷体_GB2312" panose="02010609030101010101" pitchFamily="49" charset="-122"/>
              </a:rPr>
              <a:t>①</a:t>
            </a:r>
            <a:r>
              <a:rPr lang="zh-CN" altLang="en-US" sz="3600">
                <a:latin typeface="楷体_GB2312" panose="02010609030101010101" pitchFamily="49" charset="-122"/>
                <a:ea typeface="楷体_GB2312" panose="02010609030101010101" pitchFamily="49" charset="-122"/>
              </a:rPr>
              <a:t>预征制度</a:t>
            </a:r>
            <a:endParaRPr lang="zh-CN" altLang="en-US" sz="360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subTitle" idx="4294967295"/>
          </p:nvPr>
        </p:nvSpPr>
        <p:spPr>
          <a:xfrm>
            <a:off x="684214" y="1643055"/>
            <a:ext cx="7775575" cy="3500445"/>
          </a:xfrm>
        </p:spPr>
        <p:txBody>
          <a:bodyPr/>
          <a:lstStyle/>
          <a:p>
            <a:pPr marL="0" indent="0">
              <a:lnSpc>
                <a:spcPct val="130000"/>
              </a:lnSpc>
              <a:buFontTx/>
              <a:buNone/>
            </a:pPr>
            <a:r>
              <a:rPr lang="en-US" altLang="zh-CN" sz="2800" b="1" dirty="0" smtClean="0">
                <a:latin typeface="楷体_GB2312" panose="02010609030101010101" pitchFamily="49" charset="-122"/>
                <a:ea typeface="楷体_GB2312" panose="02010609030101010101" pitchFamily="49" charset="-122"/>
              </a:rPr>
              <a:t>    </a:t>
            </a:r>
            <a:r>
              <a:rPr lang="zh-CN" altLang="en-US" sz="2800" b="1" dirty="0" smtClean="0">
                <a:latin typeface="楷体_GB2312" panose="02010609030101010101" pitchFamily="49" charset="-122"/>
                <a:ea typeface="楷体_GB2312" panose="02010609030101010101" pitchFamily="49" charset="-122"/>
              </a:rPr>
              <a:t>各地要进一步完善土地增值税预征办法，根据本地区房地产业增值水平和市场发展情况，区别普通住房、非普通住房和商用房等</a:t>
            </a:r>
            <a:r>
              <a:rPr lang="zh-CN" altLang="en-US" sz="2800" b="1" dirty="0" smtClean="0">
                <a:solidFill>
                  <a:srgbClr val="FF0000"/>
                </a:solidFill>
                <a:latin typeface="楷体_GB2312" panose="02010609030101010101" pitchFamily="49" charset="-122"/>
                <a:ea typeface="楷体_GB2312" panose="02010609030101010101" pitchFamily="49" charset="-122"/>
              </a:rPr>
              <a:t>不同类型</a:t>
            </a:r>
            <a:r>
              <a:rPr lang="zh-CN" altLang="en-US" sz="2800" b="1" dirty="0" smtClean="0">
                <a:latin typeface="楷体_GB2312" panose="02010609030101010101" pitchFamily="49" charset="-122"/>
                <a:ea typeface="楷体_GB2312" panose="02010609030101010101" pitchFamily="49" charset="-122"/>
              </a:rPr>
              <a:t>，科学合理地确定预征率，并适时调整。工程项目竣工结算后，应及时进行清算，多退少补。</a:t>
            </a:r>
            <a:endParaRPr lang="zh-CN" altLang="en-US" sz="2800" b="1" dirty="0" smtClean="0">
              <a:latin typeface="楷体_GB2312" panose="02010609030101010101" pitchFamily="49" charset="-122"/>
              <a:ea typeface="楷体_GB2312" panose="02010609030101010101" pitchFamily="49" charset="-122"/>
            </a:endParaRPr>
          </a:p>
          <a:p>
            <a:pPr marL="0" indent="0">
              <a:lnSpc>
                <a:spcPct val="130000"/>
              </a:lnSpc>
              <a:buFontTx/>
              <a:buNone/>
            </a:pPr>
            <a:r>
              <a:rPr lang="zh-CN" altLang="en-US" sz="2800" b="1" dirty="0" smtClean="0">
                <a:latin typeface="楷体_GB2312" panose="02010609030101010101" pitchFamily="49" charset="-122"/>
                <a:ea typeface="楷体_GB2312" panose="02010609030101010101" pitchFamily="49" charset="-122"/>
              </a:rPr>
              <a:t>     </a:t>
            </a:r>
            <a:endParaRPr lang="zh-CN" altLang="en-US" sz="2800" b="1" dirty="0" smtClean="0">
              <a:latin typeface="楷体_GB2312" panose="02010609030101010101" pitchFamily="49" charset="-122"/>
              <a:ea typeface="楷体_GB2312" panose="02010609030101010101" pitchFamily="49" charset="-122"/>
            </a:endParaRPr>
          </a:p>
        </p:txBody>
      </p:sp>
      <p:sp>
        <p:nvSpPr>
          <p:cNvPr id="31747" name="Rectangle 4"/>
          <p:cNvSpPr>
            <a:spLocks noGrp="1" noChangeArrowheads="1"/>
          </p:cNvSpPr>
          <p:nvPr>
            <p:ph type="ctrTitle" idx="4294967295"/>
          </p:nvPr>
        </p:nvSpPr>
        <p:spPr>
          <a:xfrm>
            <a:off x="539750" y="857238"/>
            <a:ext cx="8305800" cy="785818"/>
          </a:xfrm>
        </p:spPr>
        <p:txBody>
          <a:bodyPr/>
          <a:lstStyle/>
          <a:p>
            <a:r>
              <a:rPr lang="en-US" altLang="zh-CN" sz="3200" b="1" dirty="0" smtClean="0">
                <a:latin typeface="楷体_GB2312" panose="02010609030101010101" pitchFamily="49" charset="-122"/>
                <a:ea typeface="楷体_GB2312" panose="02010609030101010101" pitchFamily="49" charset="-122"/>
              </a:rPr>
              <a:t>《</a:t>
            </a:r>
            <a:r>
              <a:rPr lang="zh-CN" altLang="en-US" sz="3200" b="1" dirty="0" smtClean="0">
                <a:latin typeface="楷体_GB2312" panose="02010609030101010101" pitchFamily="49" charset="-122"/>
                <a:ea typeface="楷体_GB2312" panose="02010609030101010101" pitchFamily="49" charset="-122"/>
              </a:rPr>
              <a:t>关于土地增值税若干问题的通知</a:t>
            </a:r>
            <a:r>
              <a:rPr lang="en-US" altLang="zh-CN" sz="3200" b="1" dirty="0" smtClean="0">
                <a:latin typeface="楷体_GB2312" panose="02010609030101010101" pitchFamily="49" charset="-122"/>
                <a:ea typeface="楷体_GB2312" panose="02010609030101010101" pitchFamily="49" charset="-122"/>
              </a:rPr>
              <a:t>》</a:t>
            </a:r>
            <a:br>
              <a:rPr lang="en-US" altLang="zh-CN" sz="3200" b="1" dirty="0" smtClean="0">
                <a:latin typeface="楷体_GB2312" panose="02010609030101010101" pitchFamily="49" charset="-122"/>
                <a:ea typeface="楷体_GB2312" panose="02010609030101010101" pitchFamily="49" charset="-122"/>
              </a:rPr>
            </a:br>
            <a:r>
              <a:rPr lang="zh-CN" altLang="en-US" sz="3200" b="1" dirty="0" smtClean="0">
                <a:latin typeface="楷体_GB2312" panose="02010609030101010101" pitchFamily="49" charset="-122"/>
                <a:ea typeface="楷体_GB2312" panose="02010609030101010101" pitchFamily="49" charset="-122"/>
              </a:rPr>
              <a:t>财税</a:t>
            </a:r>
            <a:r>
              <a:rPr lang="en-US" altLang="zh-CN" sz="3200" b="1" dirty="0" smtClean="0">
                <a:latin typeface="楷体_GB2312" panose="02010609030101010101" pitchFamily="49" charset="-122"/>
                <a:ea typeface="楷体_GB2312" panose="02010609030101010101" pitchFamily="49" charset="-122"/>
              </a:rPr>
              <a:t>[2006]21</a:t>
            </a:r>
            <a:r>
              <a:rPr lang="zh-CN" altLang="en-US" sz="3200" b="1" dirty="0" smtClean="0">
                <a:latin typeface="楷体_GB2312" panose="02010609030101010101" pitchFamily="49" charset="-122"/>
                <a:ea typeface="楷体_GB2312" panose="02010609030101010101" pitchFamily="49" charset="-122"/>
              </a:rPr>
              <a:t>号</a:t>
            </a:r>
            <a:endParaRPr lang="zh-CN" altLang="en-US" sz="3200" b="1" dirty="0" smtClean="0">
              <a:latin typeface="楷体_GB2312" panose="02010609030101010101" pitchFamily="49" charset="-122"/>
              <a:ea typeface="楷体_GB2312" panose="02010609030101010101" pitchFamily="49" charset="-122"/>
            </a:endParaRPr>
          </a:p>
        </p:txBody>
      </p:sp>
      <p:sp>
        <p:nvSpPr>
          <p:cNvPr id="31748" name="PubHalfFrame">
            <a:hlinkClick r:id="" action="ppaction://noaction"/>
          </p:cNvPr>
          <p:cNvSpPr>
            <a:spLocks noEditPoints="1" noChangeArrowheads="1"/>
          </p:cNvSpPr>
          <p:nvPr/>
        </p:nvSpPr>
        <p:spPr bwMode="auto">
          <a:xfrm>
            <a:off x="8763000" y="4744641"/>
            <a:ext cx="228600" cy="284559"/>
          </a:xfrm>
          <a:custGeom>
            <a:avLst/>
            <a:gdLst>
              <a:gd name="T0" fmla="*/ 0 w 21600"/>
              <a:gd name="T1" fmla="*/ 0 h 21600"/>
              <a:gd name="T2" fmla="*/ 0 w 21600"/>
              <a:gd name="T3" fmla="*/ 21600 h 21600"/>
              <a:gd name="T4" fmla="*/ 7200 w 21600"/>
              <a:gd name="T5" fmla="*/ 14400 h 21600"/>
              <a:gd name="T6" fmla="*/ 7200 w 21600"/>
              <a:gd name="T7" fmla="*/ 7200 h 21600"/>
              <a:gd name="T8" fmla="*/ 14400 w 21600"/>
              <a:gd name="T9" fmla="*/ 7200 h 21600"/>
              <a:gd name="T10" fmla="*/ 2160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lnTo>
                  <a:pt x="0" y="21600"/>
                </a:lnTo>
                <a:lnTo>
                  <a:pt x="7200" y="14400"/>
                </a:lnTo>
                <a:lnTo>
                  <a:pt x="7200" y="7200"/>
                </a:lnTo>
                <a:lnTo>
                  <a:pt x="14400" y="7200"/>
                </a:lnTo>
                <a:lnTo>
                  <a:pt x="21600" y="0"/>
                </a:lnTo>
                <a:lnTo>
                  <a:pt x="0" y="0"/>
                </a:lnTo>
                <a:close/>
              </a:path>
            </a:pathLst>
          </a:custGeom>
          <a:solidFill>
            <a:schemeClr val="accent1">
              <a:alpha val="50195"/>
            </a:schemeClr>
          </a:solidFill>
          <a:ln w="9525">
            <a:noFill/>
            <a:round/>
          </a:ln>
          <a:effectLst>
            <a:outerShdw dist="107763" dir="2700000" algn="ctr" rotWithShape="0">
              <a:srgbClr val="808080"/>
            </a:outerShdw>
          </a:effectLst>
        </p:spPr>
        <p:txBody>
          <a:bodyPr/>
          <a:lstStyle/>
          <a:p>
            <a:endParaRPr lang="zh-CN" altLang="en-US"/>
          </a:p>
        </p:txBody>
      </p:sp>
      <p:sp>
        <p:nvSpPr>
          <p:cNvPr id="31749" name="矩形 5"/>
          <p:cNvSpPr>
            <a:spLocks noChangeArrowheads="1"/>
          </p:cNvSpPr>
          <p:nvPr/>
        </p:nvSpPr>
        <p:spPr bwMode="auto">
          <a:xfrm>
            <a:off x="0" y="195263"/>
            <a:ext cx="2492990" cy="646331"/>
          </a:xfrm>
          <a:prstGeom prst="rect">
            <a:avLst/>
          </a:prstGeom>
          <a:noFill/>
          <a:ln w="9525">
            <a:noFill/>
            <a:miter lim="800000"/>
          </a:ln>
        </p:spPr>
        <p:txBody>
          <a:bodyPr wrap="none">
            <a:spAutoFit/>
          </a:bodyPr>
          <a:lstStyle/>
          <a:p>
            <a:r>
              <a:rPr lang="en-US" altLang="zh-CN" sz="3600" dirty="0">
                <a:latin typeface="楷体_GB2312" panose="02010609030101010101" pitchFamily="49" charset="-122"/>
                <a:ea typeface="楷体_GB2312" panose="02010609030101010101" pitchFamily="49" charset="-122"/>
              </a:rPr>
              <a:t>②</a:t>
            </a:r>
            <a:r>
              <a:rPr lang="zh-CN" altLang="en-US" sz="3600" dirty="0">
                <a:latin typeface="楷体_GB2312" panose="02010609030101010101" pitchFamily="49" charset="-122"/>
                <a:ea typeface="楷体_GB2312" panose="02010609030101010101" pitchFamily="49" charset="-122"/>
              </a:rPr>
              <a:t>分类预征</a:t>
            </a:r>
            <a:endParaRPr lang="zh-CN" altLang="en-US" sz="3600" dirty="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subTitle" idx="4294967295"/>
          </p:nvPr>
        </p:nvSpPr>
        <p:spPr>
          <a:xfrm>
            <a:off x="533400" y="1857370"/>
            <a:ext cx="8077200" cy="2943230"/>
          </a:xfrm>
        </p:spPr>
        <p:txBody>
          <a:bodyPr/>
          <a:lstStyle/>
          <a:p>
            <a:pPr marL="0" indent="0">
              <a:lnSpc>
                <a:spcPct val="130000"/>
              </a:lnSpc>
              <a:buFontTx/>
              <a:buNone/>
            </a:pPr>
            <a:r>
              <a:rPr lang="en-US" altLang="zh-CN" sz="2800" b="1" dirty="0" smtClean="0">
                <a:latin typeface="楷体_GB2312" panose="02010609030101010101" pitchFamily="49" charset="-122"/>
                <a:ea typeface="楷体_GB2312" panose="02010609030101010101" pitchFamily="49" charset="-122"/>
              </a:rPr>
              <a:t>    </a:t>
            </a:r>
            <a:r>
              <a:rPr lang="zh-CN" altLang="en-US" sz="2400" b="1" dirty="0" smtClean="0">
                <a:latin typeface="楷体_GB2312" panose="02010609030101010101" pitchFamily="49" charset="-122"/>
                <a:ea typeface="楷体_GB2312" panose="02010609030101010101" pitchFamily="49" charset="-122"/>
              </a:rPr>
              <a:t>为了发挥土地增值税在预征阶段的调节作用，各地须对目前的预征率进行调整。除保障性住房外，</a:t>
            </a:r>
            <a:r>
              <a:rPr lang="zh-CN" altLang="en-US" sz="2400" b="1" dirty="0" smtClean="0">
                <a:solidFill>
                  <a:srgbClr val="FF0000"/>
                </a:solidFill>
                <a:latin typeface="楷体_GB2312" panose="02010609030101010101" pitchFamily="49" charset="-122"/>
                <a:ea typeface="楷体_GB2312" panose="02010609030101010101" pitchFamily="49" charset="-122"/>
              </a:rPr>
              <a:t>东部</a:t>
            </a:r>
            <a:r>
              <a:rPr lang="zh-CN" altLang="en-US" sz="2400" b="1" dirty="0" smtClean="0">
                <a:latin typeface="楷体_GB2312" panose="02010609030101010101" pitchFamily="49" charset="-122"/>
                <a:ea typeface="楷体_GB2312" panose="02010609030101010101" pitchFamily="49" charset="-122"/>
              </a:rPr>
              <a:t>地区省份预征率不得低于</a:t>
            </a:r>
            <a:r>
              <a:rPr lang="en-US" altLang="zh-CN" sz="2400" b="1" dirty="0" smtClean="0">
                <a:latin typeface="楷体_GB2312" panose="02010609030101010101" pitchFamily="49" charset="-122"/>
                <a:ea typeface="楷体_GB2312" panose="02010609030101010101" pitchFamily="49" charset="-122"/>
              </a:rPr>
              <a:t>2%</a:t>
            </a:r>
            <a:r>
              <a:rPr lang="zh-CN" altLang="en-US" sz="2400" b="1" dirty="0" smtClean="0">
                <a:latin typeface="楷体_GB2312" panose="02010609030101010101" pitchFamily="49" charset="-122"/>
                <a:ea typeface="楷体_GB2312" panose="02010609030101010101" pitchFamily="49" charset="-122"/>
              </a:rPr>
              <a:t>，</a:t>
            </a:r>
            <a:r>
              <a:rPr lang="zh-CN" altLang="en-US" sz="2400" b="1" dirty="0" smtClean="0">
                <a:solidFill>
                  <a:srgbClr val="FF0000"/>
                </a:solidFill>
                <a:latin typeface="楷体_GB2312" panose="02010609030101010101" pitchFamily="49" charset="-122"/>
                <a:ea typeface="楷体_GB2312" panose="02010609030101010101" pitchFamily="49" charset="-122"/>
              </a:rPr>
              <a:t>中部和东北</a:t>
            </a:r>
            <a:r>
              <a:rPr lang="zh-CN" altLang="en-US" sz="2400" b="1" dirty="0" smtClean="0">
                <a:latin typeface="楷体_GB2312" panose="02010609030101010101" pitchFamily="49" charset="-122"/>
                <a:ea typeface="楷体_GB2312" panose="02010609030101010101" pitchFamily="49" charset="-122"/>
              </a:rPr>
              <a:t>地区省份不得低于</a:t>
            </a:r>
            <a:r>
              <a:rPr lang="en-US" altLang="zh-CN" sz="2400" b="1" dirty="0" smtClean="0">
                <a:latin typeface="楷体_GB2312" panose="02010609030101010101" pitchFamily="49" charset="-122"/>
                <a:ea typeface="楷体_GB2312" panose="02010609030101010101" pitchFamily="49" charset="-122"/>
              </a:rPr>
              <a:t>1.5%</a:t>
            </a:r>
            <a:r>
              <a:rPr lang="zh-CN" altLang="en-US" sz="2400" b="1" dirty="0" smtClean="0">
                <a:latin typeface="楷体_GB2312" panose="02010609030101010101" pitchFamily="49" charset="-122"/>
                <a:ea typeface="楷体_GB2312" panose="02010609030101010101" pitchFamily="49" charset="-122"/>
              </a:rPr>
              <a:t>，</a:t>
            </a:r>
            <a:r>
              <a:rPr lang="zh-CN" altLang="en-US" sz="2400" b="1" dirty="0" smtClean="0">
                <a:solidFill>
                  <a:srgbClr val="FF0000"/>
                </a:solidFill>
                <a:latin typeface="楷体_GB2312" panose="02010609030101010101" pitchFamily="49" charset="-122"/>
                <a:ea typeface="楷体_GB2312" panose="02010609030101010101" pitchFamily="49" charset="-122"/>
              </a:rPr>
              <a:t>西部</a:t>
            </a:r>
            <a:r>
              <a:rPr lang="zh-CN" altLang="en-US" sz="2400" b="1" dirty="0" smtClean="0">
                <a:latin typeface="楷体_GB2312" panose="02010609030101010101" pitchFamily="49" charset="-122"/>
                <a:ea typeface="楷体_GB2312" panose="02010609030101010101" pitchFamily="49" charset="-122"/>
              </a:rPr>
              <a:t>地区省份不得低于</a:t>
            </a:r>
            <a:r>
              <a:rPr lang="en-US" altLang="zh-CN" sz="2400" b="1" dirty="0" smtClean="0">
                <a:latin typeface="楷体_GB2312" panose="02010609030101010101" pitchFamily="49" charset="-122"/>
                <a:ea typeface="楷体_GB2312" panose="02010609030101010101" pitchFamily="49" charset="-122"/>
              </a:rPr>
              <a:t>1%</a:t>
            </a:r>
            <a:r>
              <a:rPr lang="zh-CN" altLang="en-US" sz="2400" b="1" dirty="0" smtClean="0">
                <a:latin typeface="楷体_GB2312" panose="02010609030101010101" pitchFamily="49" charset="-122"/>
                <a:ea typeface="楷体_GB2312" panose="02010609030101010101" pitchFamily="49" charset="-122"/>
              </a:rPr>
              <a:t>，各地要根据不同类型房地产确定适当的预征率（地区的划分按照国务院有关文件的规定执行）</a:t>
            </a:r>
            <a:r>
              <a:rPr lang="zh-CN" altLang="en-US" sz="2400" b="1" dirty="0" smtClean="0">
                <a:latin typeface="楷体_GB2312" panose="02010609030101010101" pitchFamily="49" charset="-122"/>
                <a:ea typeface="楷体_GB2312" panose="02010609030101010101" pitchFamily="49" charset="-122"/>
              </a:rPr>
              <a:t>。</a:t>
            </a:r>
            <a:endParaRPr lang="zh-CN" altLang="en-US" sz="2400" dirty="0" smtClean="0">
              <a:latin typeface="楷体_GB2312" panose="02010609030101010101" pitchFamily="49" charset="-122"/>
              <a:ea typeface="楷体_GB2312" panose="02010609030101010101" pitchFamily="49" charset="-122"/>
            </a:endParaRPr>
          </a:p>
        </p:txBody>
      </p:sp>
      <p:sp>
        <p:nvSpPr>
          <p:cNvPr id="32771" name="Rectangle 4"/>
          <p:cNvSpPr>
            <a:spLocks noGrp="1" noChangeArrowheads="1"/>
          </p:cNvSpPr>
          <p:nvPr>
            <p:ph type="ctrTitle" idx="4294967295"/>
          </p:nvPr>
        </p:nvSpPr>
        <p:spPr>
          <a:xfrm>
            <a:off x="533400" y="857238"/>
            <a:ext cx="8305800" cy="857256"/>
          </a:xfrm>
        </p:spPr>
        <p:txBody>
          <a:bodyPr/>
          <a:lstStyle/>
          <a:p>
            <a:r>
              <a:rPr lang="en-US" altLang="zh-CN" sz="3200" b="1" dirty="0" smtClean="0">
                <a:latin typeface="楷体_GB2312" panose="02010609030101010101" pitchFamily="49" charset="-122"/>
                <a:ea typeface="楷体_GB2312" panose="02010609030101010101" pitchFamily="49" charset="-122"/>
              </a:rPr>
              <a:t>《</a:t>
            </a:r>
            <a:r>
              <a:rPr lang="zh-CN" altLang="en-US" sz="3200" b="1" dirty="0" smtClean="0">
                <a:latin typeface="楷体_GB2312" panose="02010609030101010101" pitchFamily="49" charset="-122"/>
                <a:ea typeface="楷体_GB2312" panose="02010609030101010101" pitchFamily="49" charset="-122"/>
              </a:rPr>
              <a:t>关于加强土地增值税征管工作的通知</a:t>
            </a:r>
            <a:r>
              <a:rPr lang="en-US" altLang="zh-CN" sz="3200" b="1" dirty="0" smtClean="0">
                <a:latin typeface="楷体_GB2312" panose="02010609030101010101" pitchFamily="49" charset="-122"/>
                <a:ea typeface="楷体_GB2312" panose="02010609030101010101" pitchFamily="49" charset="-122"/>
              </a:rPr>
              <a:t>》</a:t>
            </a:r>
            <a:br>
              <a:rPr lang="en-US" altLang="zh-CN" sz="3200" b="1" dirty="0" smtClean="0">
                <a:latin typeface="楷体_GB2312" panose="02010609030101010101" pitchFamily="49" charset="-122"/>
                <a:ea typeface="楷体_GB2312" panose="02010609030101010101" pitchFamily="49" charset="-122"/>
              </a:rPr>
            </a:br>
            <a:r>
              <a:rPr lang="zh-CN" altLang="en-US" sz="3200" b="1" dirty="0" smtClean="0">
                <a:latin typeface="楷体_GB2312" panose="02010609030101010101" pitchFamily="49" charset="-122"/>
                <a:ea typeface="楷体_GB2312" panose="02010609030101010101" pitchFamily="49" charset="-122"/>
              </a:rPr>
              <a:t>国税发</a:t>
            </a:r>
            <a:r>
              <a:rPr lang="en-US" altLang="zh-CN" sz="3200" b="1" dirty="0" smtClean="0">
                <a:latin typeface="楷体_GB2312" panose="02010609030101010101" pitchFamily="49" charset="-122"/>
                <a:ea typeface="楷体_GB2312" panose="02010609030101010101" pitchFamily="49" charset="-122"/>
              </a:rPr>
              <a:t>[2010]53</a:t>
            </a:r>
            <a:r>
              <a:rPr lang="zh-CN" altLang="en-US" sz="3200" b="1" dirty="0" smtClean="0">
                <a:latin typeface="楷体_GB2312" panose="02010609030101010101" pitchFamily="49" charset="-122"/>
                <a:ea typeface="楷体_GB2312" panose="02010609030101010101" pitchFamily="49" charset="-122"/>
              </a:rPr>
              <a:t>号</a:t>
            </a:r>
            <a:endParaRPr lang="zh-CN" altLang="en-US" sz="3200" b="1" dirty="0" smtClean="0">
              <a:latin typeface="楷体_GB2312" panose="02010609030101010101" pitchFamily="49" charset="-122"/>
              <a:ea typeface="楷体_GB2312" panose="02010609030101010101" pitchFamily="49" charset="-122"/>
            </a:endParaRPr>
          </a:p>
        </p:txBody>
      </p:sp>
      <p:sp>
        <p:nvSpPr>
          <p:cNvPr id="32772" name="PubHalfFrame">
            <a:hlinkClick r:id="" action="ppaction://noaction"/>
          </p:cNvPr>
          <p:cNvSpPr>
            <a:spLocks noEditPoints="1" noChangeArrowheads="1"/>
          </p:cNvSpPr>
          <p:nvPr/>
        </p:nvSpPr>
        <p:spPr bwMode="auto">
          <a:xfrm>
            <a:off x="8763000" y="4744641"/>
            <a:ext cx="228600" cy="284559"/>
          </a:xfrm>
          <a:custGeom>
            <a:avLst/>
            <a:gdLst>
              <a:gd name="T0" fmla="*/ 0 w 21600"/>
              <a:gd name="T1" fmla="*/ 0 h 21600"/>
              <a:gd name="T2" fmla="*/ 0 w 21600"/>
              <a:gd name="T3" fmla="*/ 21600 h 21600"/>
              <a:gd name="T4" fmla="*/ 7200 w 21600"/>
              <a:gd name="T5" fmla="*/ 14400 h 21600"/>
              <a:gd name="T6" fmla="*/ 7200 w 21600"/>
              <a:gd name="T7" fmla="*/ 7200 h 21600"/>
              <a:gd name="T8" fmla="*/ 14400 w 21600"/>
              <a:gd name="T9" fmla="*/ 7200 h 21600"/>
              <a:gd name="T10" fmla="*/ 2160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0"/>
                </a:moveTo>
                <a:lnTo>
                  <a:pt x="0" y="21600"/>
                </a:lnTo>
                <a:lnTo>
                  <a:pt x="7200" y="14400"/>
                </a:lnTo>
                <a:lnTo>
                  <a:pt x="7200" y="7200"/>
                </a:lnTo>
                <a:lnTo>
                  <a:pt x="14400" y="7200"/>
                </a:lnTo>
                <a:lnTo>
                  <a:pt x="21600" y="0"/>
                </a:lnTo>
                <a:lnTo>
                  <a:pt x="0" y="0"/>
                </a:lnTo>
                <a:close/>
              </a:path>
            </a:pathLst>
          </a:custGeom>
          <a:solidFill>
            <a:schemeClr val="accent1">
              <a:alpha val="50195"/>
            </a:schemeClr>
          </a:solidFill>
          <a:ln w="9525">
            <a:noFill/>
            <a:round/>
          </a:ln>
          <a:effectLst>
            <a:outerShdw dist="107763" dir="2700000" algn="ctr" rotWithShape="0">
              <a:srgbClr val="808080"/>
            </a:outerShdw>
          </a:effectLst>
        </p:spPr>
        <p:txBody>
          <a:bodyPr/>
          <a:lstStyle/>
          <a:p>
            <a:endParaRPr lang="zh-CN" altLang="en-US"/>
          </a:p>
        </p:txBody>
      </p:sp>
      <p:sp>
        <p:nvSpPr>
          <p:cNvPr id="32773" name="矩形 4"/>
          <p:cNvSpPr>
            <a:spLocks noChangeArrowheads="1"/>
          </p:cNvSpPr>
          <p:nvPr/>
        </p:nvSpPr>
        <p:spPr bwMode="auto">
          <a:xfrm>
            <a:off x="1" y="-20241"/>
            <a:ext cx="2954655" cy="646331"/>
          </a:xfrm>
          <a:prstGeom prst="rect">
            <a:avLst/>
          </a:prstGeom>
          <a:noFill/>
          <a:ln w="9525">
            <a:noFill/>
            <a:miter lim="800000"/>
          </a:ln>
        </p:spPr>
        <p:txBody>
          <a:bodyPr wrap="none">
            <a:spAutoFit/>
          </a:bodyPr>
          <a:lstStyle/>
          <a:p>
            <a:r>
              <a:rPr lang="en-US" altLang="zh-CN" sz="3600">
                <a:latin typeface="楷体_GB2312" panose="02010609030101010101" pitchFamily="49" charset="-122"/>
                <a:ea typeface="楷体_GB2312" panose="02010609030101010101" pitchFamily="49" charset="-122"/>
              </a:rPr>
              <a:t>③</a:t>
            </a:r>
            <a:r>
              <a:rPr lang="zh-CN" altLang="en-US" sz="3600">
                <a:latin typeface="楷体_GB2312" panose="02010609030101010101" pitchFamily="49" charset="-122"/>
                <a:ea typeface="楷体_GB2312" panose="02010609030101010101" pitchFamily="49" charset="-122"/>
              </a:rPr>
              <a:t>最低预征率</a:t>
            </a:r>
            <a:endParaRPr lang="zh-CN" altLang="en-US" sz="360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甘肃省土地增值税预征相关政策</a:t>
            </a:r>
            <a:endParaRPr lang="zh-CN" altLang="en-US" dirty="0"/>
          </a:p>
        </p:txBody>
      </p:sp>
      <p:sp>
        <p:nvSpPr>
          <p:cNvPr id="3" name="内容占位符 2"/>
          <p:cNvSpPr>
            <a:spLocks noGrp="1"/>
          </p:cNvSpPr>
          <p:nvPr>
            <p:ph idx="1"/>
          </p:nvPr>
        </p:nvSpPr>
        <p:spPr>
          <a:xfrm>
            <a:off x="628650" y="1071552"/>
            <a:ext cx="7886700" cy="3560773"/>
          </a:xfrm>
        </p:spPr>
        <p:txBody>
          <a:bodyPr/>
          <a:lstStyle/>
          <a:p>
            <a:r>
              <a:rPr lang="zh-CN" altLang="en-US" b="1" dirty="0" smtClean="0"/>
              <a:t>一、从事房地产开发的纳税人转让房地产取得的收入，均应按规定的预征率预缴土地增值税。</a:t>
            </a:r>
            <a:endParaRPr lang="zh-CN" altLang="en-US" b="1" dirty="0" smtClean="0"/>
          </a:p>
          <a:p>
            <a:r>
              <a:rPr lang="zh-CN" altLang="en-US" dirty="0" smtClean="0"/>
              <a:t>　　二、除保障性住房（各级人民政府或者指定经营单位回购的廉租住房、公共租赁住房，以及按照政策规定向特定对象销售的经济适用住房）暂不预征土地增值税外，其他房地产按以下预征率预征土地增值税。</a:t>
            </a:r>
            <a:endParaRPr lang="en-US" altLang="zh-CN" dirty="0" smtClean="0"/>
          </a:p>
          <a:p>
            <a:r>
              <a:rPr lang="zh-CN" altLang="en-US" dirty="0" smtClean="0"/>
              <a:t>三、在土地增值税清算中，依照法律、行政法规的规定应当设置账簿但未设置的；擅自销毁账簿或者拒不提供纳税资料的；虽设置账簿，但账目混乱或者成本资料、收入凭证残缺不全，难以确定转让收入或扣除项目金额的；符合土地增值税清算条件，企业未按照规定的期限办理清算手续，经税务机关责令限期清算，逾期仍不清算的；申报的计税依据明显偏低，又无正当理由的，按以下核定征收率征收土地增值税</a:t>
            </a:r>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noChangeArrowheads="1"/>
          </p:cNvSpPr>
          <p:nvPr>
            <p:ph type="title"/>
          </p:nvPr>
        </p:nvSpPr>
        <p:spPr>
          <a:xfrm>
            <a:off x="395288" y="86916"/>
            <a:ext cx="8291512" cy="1513284"/>
          </a:xfrm>
        </p:spPr>
        <p:txBody>
          <a:bodyPr/>
          <a:lstStyle/>
          <a:p>
            <a:br>
              <a:rPr lang="en-US" altLang="zh-CN" sz="3200" smtClean="0"/>
            </a:br>
            <a:r>
              <a:rPr lang="zh-CN" altLang="zh-CN" sz="3600" b="1" smtClean="0">
                <a:latin typeface="黑体" panose="02010609060101010101" pitchFamily="49" charset="-122"/>
                <a:ea typeface="黑体" panose="02010609060101010101" pitchFamily="49" charset="-122"/>
              </a:rPr>
              <a:t>国家税务总局湖北省税务局公告</a:t>
            </a:r>
            <a:r>
              <a:rPr lang="en-US" altLang="zh-CN" sz="3600" b="1" smtClean="0">
                <a:latin typeface="黑体" panose="02010609060101010101" pitchFamily="49" charset="-122"/>
                <a:ea typeface="黑体" panose="02010609060101010101" pitchFamily="49" charset="-122"/>
              </a:rPr>
              <a:t> </a:t>
            </a:r>
            <a:br>
              <a:rPr lang="zh-CN" altLang="zh-CN" sz="3600" b="1" smtClean="0">
                <a:latin typeface="黑体" panose="02010609060101010101" pitchFamily="49" charset="-122"/>
                <a:ea typeface="黑体" panose="02010609060101010101" pitchFamily="49" charset="-122"/>
              </a:rPr>
            </a:br>
            <a:r>
              <a:rPr lang="en-US" altLang="zh-CN" sz="3600" b="1" smtClean="0">
                <a:latin typeface="黑体" panose="02010609060101010101" pitchFamily="49" charset="-122"/>
                <a:ea typeface="黑体" panose="02010609060101010101" pitchFamily="49" charset="-122"/>
              </a:rPr>
              <a:t>2018</a:t>
            </a:r>
            <a:r>
              <a:rPr lang="zh-CN" altLang="zh-CN" sz="3600" b="1" smtClean="0">
                <a:latin typeface="黑体" panose="02010609060101010101" pitchFamily="49" charset="-122"/>
                <a:ea typeface="黑体" panose="02010609060101010101" pitchFamily="49" charset="-122"/>
              </a:rPr>
              <a:t>年第</a:t>
            </a:r>
            <a:r>
              <a:rPr lang="en-US" altLang="zh-CN" sz="3600" b="1" smtClean="0">
                <a:latin typeface="黑体" panose="02010609060101010101" pitchFamily="49" charset="-122"/>
                <a:ea typeface="黑体" panose="02010609060101010101" pitchFamily="49" charset="-122"/>
              </a:rPr>
              <a:t>6</a:t>
            </a:r>
            <a:r>
              <a:rPr lang="zh-CN" altLang="zh-CN" sz="3600" b="1" smtClean="0">
                <a:latin typeface="黑体" panose="02010609060101010101" pitchFamily="49" charset="-122"/>
                <a:ea typeface="黑体" panose="02010609060101010101" pitchFamily="49" charset="-122"/>
              </a:rPr>
              <a:t>号</a:t>
            </a:r>
            <a:br>
              <a:rPr lang="zh-CN" altLang="zh-CN" sz="3200" smtClean="0"/>
            </a:br>
            <a:br>
              <a:rPr lang="zh-CN" altLang="zh-CN" smtClean="0"/>
            </a:br>
            <a:endParaRPr lang="zh-CN" altLang="en-US" smtClean="0"/>
          </a:p>
        </p:txBody>
      </p:sp>
      <p:sp>
        <p:nvSpPr>
          <p:cNvPr id="33795" name="内容占位符 2"/>
          <p:cNvSpPr>
            <a:spLocks noGrp="1" noChangeArrowheads="1"/>
          </p:cNvSpPr>
          <p:nvPr>
            <p:ph idx="1"/>
          </p:nvPr>
        </p:nvSpPr>
        <p:spPr>
          <a:xfrm>
            <a:off x="323850" y="1221581"/>
            <a:ext cx="8362950" cy="2591991"/>
          </a:xfrm>
        </p:spPr>
        <p:txBody>
          <a:bodyPr/>
          <a:lstStyle/>
          <a:p>
            <a:endParaRPr lang="zh-CN" altLang="en-US" dirty="0" smtClean="0"/>
          </a:p>
        </p:txBody>
      </p:sp>
      <p:pic>
        <p:nvPicPr>
          <p:cNvPr id="3074" name="Picture 2"/>
          <p:cNvPicPr>
            <a:picLocks noChangeAspect="1" noChangeArrowheads="1"/>
          </p:cNvPicPr>
          <p:nvPr/>
        </p:nvPicPr>
        <p:blipFill>
          <a:blip r:embed="rId1"/>
          <a:srcRect/>
          <a:stretch>
            <a:fillRect/>
          </a:stretch>
        </p:blipFill>
        <p:spPr bwMode="auto">
          <a:xfrm>
            <a:off x="0" y="0"/>
            <a:ext cx="16249650" cy="12182475"/>
          </a:xfrm>
          <a:prstGeom prst="rect">
            <a:avLst/>
          </a:prstGeom>
          <a:noFill/>
          <a:ln w="9525">
            <a:noFill/>
            <a:miter lim="800000"/>
            <a:headEnd/>
            <a:tailEnd/>
          </a:ln>
          <a:effectLst/>
        </p:spPr>
      </p:pic>
    </p:spTree>
  </p:cSld>
  <p:clrMapOvr>
    <a:masterClrMapping/>
  </p:clrMapOvr>
  <p:transition spd="slow">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subTitle" idx="4294967295"/>
          </p:nvPr>
        </p:nvSpPr>
        <p:spPr>
          <a:xfrm>
            <a:off x="539750" y="1857369"/>
            <a:ext cx="7848600" cy="3002761"/>
          </a:xfrm>
        </p:spPr>
        <p:txBody>
          <a:bodyPr/>
          <a:lstStyle/>
          <a:p>
            <a:pPr marL="0" indent="0">
              <a:lnSpc>
                <a:spcPct val="150000"/>
              </a:lnSpc>
              <a:buFontTx/>
              <a:buNone/>
            </a:pPr>
            <a:r>
              <a:rPr lang="zh-CN" altLang="zh-CN" sz="2800" dirty="0" smtClean="0"/>
              <a:t>       </a:t>
            </a:r>
            <a:r>
              <a:rPr lang="zh-CN" altLang="zh-CN" sz="2400" b="1" dirty="0" smtClean="0">
                <a:latin typeface="楷体_GB2312" panose="02010609030101010101" pitchFamily="49" charset="-122"/>
                <a:ea typeface="楷体_GB2312" panose="02010609030101010101" pitchFamily="49" charset="-122"/>
              </a:rPr>
              <a:t>为方便纳税人，简化土地增值税预征税款计算，房地产开发企业采取预收款方式销售自行开发的房地产项目的，可按照以下方法计算土地增值税预征计征依据：</a:t>
            </a:r>
            <a:endParaRPr lang="en-US" altLang="zh-CN" sz="2400" b="1" dirty="0" smtClean="0">
              <a:latin typeface="楷体_GB2312" panose="02010609030101010101" pitchFamily="49" charset="-122"/>
              <a:ea typeface="楷体_GB2312" panose="02010609030101010101" pitchFamily="49" charset="-122"/>
            </a:endParaRPr>
          </a:p>
          <a:p>
            <a:pPr marL="0" indent="0">
              <a:lnSpc>
                <a:spcPct val="150000"/>
              </a:lnSpc>
              <a:buFontTx/>
              <a:buNone/>
            </a:pPr>
            <a:r>
              <a:rPr lang="zh-CN" altLang="zh-CN" sz="2400" b="1" dirty="0" smtClean="0">
                <a:latin typeface="楷体_GB2312" panose="02010609030101010101" pitchFamily="49" charset="-122"/>
                <a:ea typeface="楷体_GB2312" panose="02010609030101010101" pitchFamily="49" charset="-122"/>
              </a:rPr>
              <a:t>    土地增值税预征的计征依据=预收款</a:t>
            </a:r>
            <a:r>
              <a:rPr lang="en-US" altLang="zh-CN" sz="2400" b="1" dirty="0" smtClean="0">
                <a:latin typeface="楷体_GB2312" panose="02010609030101010101" pitchFamily="49" charset="-122"/>
                <a:ea typeface="楷体_GB2312" panose="02010609030101010101" pitchFamily="49" charset="-122"/>
              </a:rPr>
              <a:t>-</a:t>
            </a:r>
            <a:r>
              <a:rPr lang="zh-CN" altLang="zh-CN" sz="2400" b="1" dirty="0" smtClean="0">
                <a:solidFill>
                  <a:srgbClr val="FF0000"/>
                </a:solidFill>
                <a:latin typeface="楷体_GB2312" panose="02010609030101010101" pitchFamily="49" charset="-122"/>
                <a:ea typeface="楷体_GB2312" panose="02010609030101010101" pitchFamily="49" charset="-122"/>
              </a:rPr>
              <a:t>应预缴增值税税款</a:t>
            </a:r>
            <a:endParaRPr lang="zh-CN" altLang="zh-CN" sz="2400" b="1" dirty="0" smtClean="0">
              <a:solidFill>
                <a:srgbClr val="FF0000"/>
              </a:solidFill>
              <a:latin typeface="楷体_GB2312" panose="02010609030101010101" pitchFamily="49" charset="-122"/>
              <a:ea typeface="楷体_GB2312" panose="02010609030101010101" pitchFamily="49" charset="-122"/>
            </a:endParaRPr>
          </a:p>
          <a:p>
            <a:pPr marL="0" indent="0">
              <a:buFontTx/>
              <a:buNone/>
            </a:pPr>
            <a:endParaRPr lang="zh-CN" altLang="zh-CN" sz="2000" b="1" dirty="0" smtClean="0">
              <a:solidFill>
                <a:srgbClr val="FF0000"/>
              </a:solidFill>
            </a:endParaRPr>
          </a:p>
        </p:txBody>
      </p:sp>
      <p:sp>
        <p:nvSpPr>
          <p:cNvPr id="34819" name="Rectangle 4"/>
          <p:cNvSpPr>
            <a:spLocks noGrp="1" noChangeArrowheads="1"/>
          </p:cNvSpPr>
          <p:nvPr>
            <p:ph type="ctrTitle" idx="4294967295"/>
          </p:nvPr>
        </p:nvSpPr>
        <p:spPr>
          <a:xfrm>
            <a:off x="468314" y="785800"/>
            <a:ext cx="8370887" cy="1214446"/>
          </a:xfrm>
        </p:spPr>
        <p:txBody>
          <a:bodyPr/>
          <a:lstStyle/>
          <a:p>
            <a:br>
              <a:rPr lang="en-US" altLang="zh-CN" sz="3200" b="1" dirty="0" smtClean="0">
                <a:latin typeface="楷体_GB2312" panose="02010609030101010101" pitchFamily="49" charset="-122"/>
                <a:ea typeface="楷体_GB2312" panose="02010609030101010101" pitchFamily="49" charset="-122"/>
              </a:rPr>
            </a:br>
            <a:r>
              <a:rPr lang="en-US" altLang="zh-CN" sz="3200" b="1" dirty="0" smtClean="0">
                <a:latin typeface="楷体_GB2312" panose="02010609030101010101" pitchFamily="49" charset="-122"/>
                <a:ea typeface="楷体_GB2312" panose="02010609030101010101" pitchFamily="49" charset="-122"/>
              </a:rPr>
              <a:t>《</a:t>
            </a:r>
            <a:r>
              <a:rPr lang="zh-CN" altLang="zh-CN" sz="3200" b="1" dirty="0" smtClean="0">
                <a:latin typeface="楷体_GB2312" panose="02010609030101010101" pitchFamily="49" charset="-122"/>
                <a:ea typeface="楷体_GB2312" panose="02010609030101010101" pitchFamily="49" charset="-122"/>
              </a:rPr>
              <a:t>国家税务总局关于营改增后土地增值税若干征管规定的公告</a:t>
            </a:r>
            <a:r>
              <a:rPr lang="en-US" altLang="zh-CN" sz="3200" b="1" dirty="0" smtClean="0">
                <a:latin typeface="楷体_GB2312" panose="02010609030101010101" pitchFamily="49" charset="-122"/>
                <a:ea typeface="楷体_GB2312" panose="02010609030101010101" pitchFamily="49" charset="-122"/>
              </a:rPr>
              <a:t>》</a:t>
            </a:r>
            <a:r>
              <a:rPr lang="zh-CN" altLang="zh-CN" sz="2400" b="1" dirty="0" smtClean="0">
                <a:latin typeface="楷体_GB2312" panose="02010609030101010101" pitchFamily="49" charset="-122"/>
                <a:ea typeface="楷体_GB2312" panose="02010609030101010101" pitchFamily="49" charset="-122"/>
              </a:rPr>
              <a:t>2016年</a:t>
            </a:r>
            <a:r>
              <a:rPr lang="zh-CN" altLang="zh-CN" sz="2400" b="1" dirty="0" smtClean="0">
                <a:latin typeface="楷体_GB2312" panose="02010609030101010101" pitchFamily="49" charset="-122"/>
                <a:ea typeface="楷体_GB2312" panose="02010609030101010101" pitchFamily="49" charset="-122"/>
              </a:rPr>
              <a:t>第70号</a:t>
            </a:r>
            <a:br>
              <a:rPr lang="zh-CN" altLang="zh-CN" sz="2400" b="1" dirty="0" smtClean="0">
                <a:latin typeface="楷体_GB2312" panose="02010609030101010101" pitchFamily="49" charset="-122"/>
                <a:ea typeface="楷体_GB2312" panose="02010609030101010101" pitchFamily="49" charset="-122"/>
              </a:rPr>
            </a:br>
            <a:endParaRPr lang="en-US" altLang="zh-CN" sz="2400" b="1" dirty="0" smtClean="0">
              <a:latin typeface="楷体_GB2312" panose="02010609030101010101" pitchFamily="49" charset="-122"/>
              <a:ea typeface="楷体_GB2312" panose="02010609030101010101" pitchFamily="49" charset="-122"/>
            </a:endParaRPr>
          </a:p>
        </p:txBody>
      </p:sp>
      <p:sp>
        <p:nvSpPr>
          <p:cNvPr id="34820" name="矩形 4"/>
          <p:cNvSpPr>
            <a:spLocks noChangeArrowheads="1"/>
          </p:cNvSpPr>
          <p:nvPr/>
        </p:nvSpPr>
        <p:spPr bwMode="auto">
          <a:xfrm>
            <a:off x="0" y="141685"/>
            <a:ext cx="2031325" cy="646331"/>
          </a:xfrm>
          <a:prstGeom prst="rect">
            <a:avLst/>
          </a:prstGeom>
          <a:noFill/>
          <a:ln w="9525">
            <a:noFill/>
            <a:miter lim="800000"/>
          </a:ln>
        </p:spPr>
        <p:txBody>
          <a:bodyPr wrap="none">
            <a:spAutoFit/>
          </a:bodyPr>
          <a:lstStyle/>
          <a:p>
            <a:r>
              <a:rPr lang="en-US" altLang="zh-CN" sz="3600">
                <a:latin typeface="楷体_GB2312" panose="02010609030101010101" pitchFamily="49" charset="-122"/>
                <a:ea typeface="楷体_GB2312" panose="02010609030101010101" pitchFamily="49" charset="-122"/>
              </a:rPr>
              <a:t>④</a:t>
            </a:r>
            <a:r>
              <a:rPr lang="zh-CN" altLang="en-US" sz="3600">
                <a:latin typeface="楷体_GB2312" panose="02010609030101010101" pitchFamily="49" charset="-122"/>
                <a:ea typeface="楷体_GB2312" panose="02010609030101010101" pitchFamily="49" charset="-122"/>
              </a:rPr>
              <a:t>营改增</a:t>
            </a:r>
            <a:endParaRPr lang="zh-CN" altLang="en-US" sz="360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subTitle" idx="4294967295"/>
          </p:nvPr>
        </p:nvSpPr>
        <p:spPr>
          <a:xfrm>
            <a:off x="179388" y="1028700"/>
            <a:ext cx="8964612" cy="3771900"/>
          </a:xfrm>
        </p:spPr>
        <p:txBody>
          <a:bodyPr/>
          <a:lstStyle/>
          <a:p>
            <a:pPr marL="0" indent="0">
              <a:buFontTx/>
              <a:buNone/>
            </a:pPr>
            <a:r>
              <a:rPr lang="en-US" altLang="zh-CN" sz="2400" smtClean="0"/>
              <a:t>        </a:t>
            </a:r>
            <a:r>
              <a:rPr lang="zh-CN" altLang="en-US" sz="2400" b="1" smtClean="0">
                <a:latin typeface="楷体_GB2312" panose="02010609030101010101" pitchFamily="49" charset="-122"/>
                <a:ea typeface="楷体_GB2312" panose="02010609030101010101" pitchFamily="49" charset="-122"/>
              </a:rPr>
              <a:t>某房地产开发一般纳税人，土地增值税销售普通住宅预征率为</a:t>
            </a:r>
            <a:r>
              <a:rPr lang="en-US" altLang="zh-CN" sz="2400" b="1" smtClean="0">
                <a:latin typeface="楷体_GB2312" panose="02010609030101010101" pitchFamily="49" charset="-122"/>
                <a:ea typeface="楷体_GB2312" panose="02010609030101010101" pitchFamily="49" charset="-122"/>
              </a:rPr>
              <a:t>1.5%</a:t>
            </a:r>
            <a:r>
              <a:rPr lang="zh-CN" altLang="en-US" sz="2400" b="1" smtClean="0">
                <a:latin typeface="楷体_GB2312" panose="02010609030101010101" pitchFamily="49" charset="-122"/>
                <a:ea typeface="楷体_GB2312" panose="02010609030101010101" pitchFamily="49" charset="-122"/>
              </a:rPr>
              <a:t>。</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zh-CN" altLang="en-US" sz="2400" b="1" smtClean="0">
                <a:latin typeface="楷体_GB2312" panose="02010609030101010101" pitchFamily="49" charset="-122"/>
                <a:ea typeface="楷体_GB2312" panose="02010609030101010101" pitchFamily="49" charset="-122"/>
              </a:rPr>
              <a:t>    </a:t>
            </a:r>
            <a:r>
              <a:rPr lang="en-US" altLang="zh-CN" sz="2400" b="1" smtClean="0">
                <a:latin typeface="楷体_GB2312" panose="02010609030101010101" pitchFamily="49" charset="-122"/>
                <a:ea typeface="楷体_GB2312" panose="02010609030101010101" pitchFamily="49" charset="-122"/>
              </a:rPr>
              <a:t>A</a:t>
            </a:r>
            <a:r>
              <a:rPr lang="zh-CN" altLang="en-US" sz="2400" b="1" smtClean="0">
                <a:latin typeface="楷体_GB2312" panose="02010609030101010101" pitchFamily="49" charset="-122"/>
                <a:ea typeface="楷体_GB2312" panose="02010609030101010101" pitchFamily="49" charset="-122"/>
              </a:rPr>
              <a:t>项目：增值税实行一般计税方法，</a:t>
            </a:r>
            <a:r>
              <a:rPr lang="en-US" altLang="zh-CN" sz="2400" b="1" smtClean="0">
                <a:latin typeface="楷体_GB2312" panose="02010609030101010101" pitchFamily="49" charset="-122"/>
                <a:ea typeface="楷体_GB2312" panose="02010609030101010101" pitchFamily="49" charset="-122"/>
              </a:rPr>
              <a:t>2017</a:t>
            </a:r>
            <a:r>
              <a:rPr lang="zh-CN" altLang="en-US" sz="2400" b="1" smtClean="0">
                <a:latin typeface="楷体_GB2312" panose="02010609030101010101" pitchFamily="49" charset="-122"/>
                <a:ea typeface="楷体_GB2312" panose="02010609030101010101" pitchFamily="49" charset="-122"/>
              </a:rPr>
              <a:t>年</a:t>
            </a:r>
            <a:r>
              <a:rPr lang="en-US" altLang="zh-CN" sz="2400" b="1" smtClean="0">
                <a:latin typeface="楷体_GB2312" panose="02010609030101010101" pitchFamily="49" charset="-122"/>
                <a:ea typeface="楷体_GB2312" panose="02010609030101010101" pitchFamily="49" charset="-122"/>
              </a:rPr>
              <a:t>1</a:t>
            </a:r>
            <a:r>
              <a:rPr lang="zh-CN" altLang="en-US" sz="2400" b="1" smtClean="0">
                <a:latin typeface="楷体_GB2312" panose="02010609030101010101" pitchFamily="49" charset="-122"/>
                <a:ea typeface="楷体_GB2312" panose="02010609030101010101" pitchFamily="49" charset="-122"/>
              </a:rPr>
              <a:t>月取得预售收入</a:t>
            </a:r>
            <a:r>
              <a:rPr lang="en-US" altLang="zh-CN" sz="2400" b="1" smtClean="0">
                <a:latin typeface="楷体_GB2312" panose="02010609030101010101" pitchFamily="49" charset="-122"/>
                <a:ea typeface="楷体_GB2312" panose="02010609030101010101" pitchFamily="49" charset="-122"/>
              </a:rPr>
              <a:t>11000</a:t>
            </a:r>
            <a:r>
              <a:rPr lang="zh-CN" altLang="en-US" sz="2400" b="1" smtClean="0">
                <a:latin typeface="楷体_GB2312" panose="02010609030101010101" pitchFamily="49" charset="-122"/>
                <a:ea typeface="楷体_GB2312" panose="02010609030101010101" pitchFamily="49" charset="-122"/>
              </a:rPr>
              <a:t>万元；</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zh-CN" altLang="en-US" sz="2400" b="1" smtClean="0">
                <a:latin typeface="楷体_GB2312" panose="02010609030101010101" pitchFamily="49" charset="-122"/>
                <a:ea typeface="楷体_GB2312" panose="02010609030101010101" pitchFamily="49" charset="-122"/>
              </a:rPr>
              <a:t>      </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zh-CN" altLang="en-US" sz="2400" b="1" smtClean="0">
                <a:latin typeface="楷体_GB2312" panose="02010609030101010101" pitchFamily="49" charset="-122"/>
                <a:ea typeface="楷体_GB2312" panose="02010609030101010101" pitchFamily="49" charset="-122"/>
              </a:rPr>
              <a:t>   </a:t>
            </a:r>
            <a:r>
              <a:rPr lang="zh-CN" altLang="en-US" sz="2400" b="1" smtClean="0">
                <a:solidFill>
                  <a:srgbClr val="FF0000"/>
                </a:solidFill>
                <a:latin typeface="楷体_GB2312" panose="02010609030101010101" pitchFamily="49" charset="-122"/>
                <a:ea typeface="楷体_GB2312" panose="02010609030101010101" pitchFamily="49" charset="-122"/>
              </a:rPr>
              <a:t>自行申报</a:t>
            </a:r>
            <a:r>
              <a:rPr lang="zh-CN" altLang="en-US" sz="2400" b="1" smtClean="0">
                <a:latin typeface="楷体_GB2312" panose="02010609030101010101" pitchFamily="49" charset="-122"/>
                <a:ea typeface="楷体_GB2312" panose="02010609030101010101" pitchFamily="49" charset="-122"/>
              </a:rPr>
              <a:t>预征土地增值税如下： </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en-US" altLang="zh-CN" sz="2400" b="1" smtClean="0">
                <a:latin typeface="楷体_GB2312" panose="02010609030101010101" pitchFamily="49" charset="-122"/>
                <a:ea typeface="楷体_GB2312" panose="02010609030101010101" pitchFamily="49" charset="-122"/>
              </a:rPr>
              <a:t>    </a:t>
            </a:r>
            <a:endParaRPr lang="en-US" altLang="zh-CN" sz="2400" b="1" smtClean="0">
              <a:latin typeface="楷体_GB2312" panose="02010609030101010101" pitchFamily="49" charset="-122"/>
              <a:ea typeface="楷体_GB2312" panose="02010609030101010101" pitchFamily="49" charset="-122"/>
            </a:endParaRPr>
          </a:p>
          <a:p>
            <a:pPr marL="0" indent="0">
              <a:buFontTx/>
              <a:buNone/>
            </a:pPr>
            <a:r>
              <a:rPr lang="en-US" altLang="zh-CN" sz="2400" b="1" smtClean="0">
                <a:latin typeface="楷体_GB2312" panose="02010609030101010101" pitchFamily="49" charset="-122"/>
                <a:ea typeface="楷体_GB2312" panose="02010609030101010101" pitchFamily="49" charset="-122"/>
              </a:rPr>
              <a:t>A</a:t>
            </a:r>
            <a:r>
              <a:rPr lang="zh-CN" altLang="en-US" sz="2400" b="1" smtClean="0">
                <a:latin typeface="楷体_GB2312" panose="02010609030101010101" pitchFamily="49" charset="-122"/>
                <a:ea typeface="楷体_GB2312" panose="02010609030101010101" pitchFamily="49" charset="-122"/>
              </a:rPr>
              <a:t>项目：应预征土增税</a:t>
            </a:r>
            <a:r>
              <a:rPr lang="en-US" altLang="zh-CN" sz="2400" b="1" smtClean="0">
                <a:latin typeface="楷体_GB2312" panose="02010609030101010101" pitchFamily="49" charset="-122"/>
                <a:ea typeface="楷体_GB2312" panose="02010609030101010101" pitchFamily="49" charset="-122"/>
              </a:rPr>
              <a:t>=</a:t>
            </a:r>
            <a:r>
              <a:rPr lang="zh-CN" altLang="en-US" sz="2400" b="1" smtClean="0">
                <a:latin typeface="楷体_GB2312" panose="02010609030101010101" pitchFamily="49" charset="-122"/>
                <a:ea typeface="楷体_GB2312" panose="02010609030101010101" pitchFamily="49" charset="-122"/>
              </a:rPr>
              <a:t>预收款</a:t>
            </a:r>
            <a:r>
              <a:rPr lang="zh-CN" altLang="zh-CN" sz="2400" b="1" smtClean="0">
                <a:latin typeface="楷体_GB2312" panose="02010609030101010101" pitchFamily="49" charset="-122"/>
                <a:ea typeface="楷体_GB2312" panose="02010609030101010101" pitchFamily="49" charset="-122"/>
              </a:rPr>
              <a:t>÷</a:t>
            </a:r>
            <a:r>
              <a:rPr lang="zh-CN" altLang="en-US" sz="2400" b="1" smtClean="0">
                <a:latin typeface="楷体_GB2312" panose="02010609030101010101" pitchFamily="49" charset="-122"/>
                <a:ea typeface="楷体_GB2312" panose="02010609030101010101" pitchFamily="49" charset="-122"/>
              </a:rPr>
              <a:t>（</a:t>
            </a:r>
            <a:r>
              <a:rPr lang="en-US" altLang="zh-CN" sz="2400" b="1" smtClean="0">
                <a:latin typeface="楷体_GB2312" panose="02010609030101010101" pitchFamily="49" charset="-122"/>
                <a:ea typeface="楷体_GB2312" panose="02010609030101010101" pitchFamily="49" charset="-122"/>
              </a:rPr>
              <a:t>1+</a:t>
            </a:r>
            <a:r>
              <a:rPr lang="zh-CN" altLang="en-US" sz="2400" b="1" smtClean="0">
                <a:latin typeface="楷体_GB2312" panose="02010609030101010101" pitchFamily="49" charset="-122"/>
                <a:ea typeface="楷体_GB2312" panose="02010609030101010101" pitchFamily="49" charset="-122"/>
              </a:rPr>
              <a:t>适用税率）</a:t>
            </a:r>
            <a:r>
              <a:rPr lang="zh-CN" altLang="zh-CN" sz="2400" b="1" smtClean="0">
                <a:latin typeface="楷体_GB2312" panose="02010609030101010101" pitchFamily="49" charset="-122"/>
                <a:ea typeface="楷体_GB2312" panose="02010609030101010101" pitchFamily="49" charset="-122"/>
              </a:rPr>
              <a:t>×</a:t>
            </a:r>
            <a:r>
              <a:rPr lang="zh-CN" altLang="en-US" sz="2400" b="1" smtClean="0">
                <a:latin typeface="楷体_GB2312" panose="02010609030101010101" pitchFamily="49" charset="-122"/>
                <a:ea typeface="楷体_GB2312" panose="02010609030101010101" pitchFamily="49" charset="-122"/>
              </a:rPr>
              <a:t>预征率</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zh-CN" altLang="en-US" sz="2400" b="1" smtClean="0">
                <a:latin typeface="楷体_GB2312" panose="02010609030101010101" pitchFamily="49" charset="-122"/>
                <a:ea typeface="楷体_GB2312" panose="02010609030101010101" pitchFamily="49" charset="-122"/>
              </a:rPr>
              <a:t>                       </a:t>
            </a:r>
            <a:r>
              <a:rPr lang="zh-CN" altLang="zh-CN" sz="2400" b="1" smtClean="0">
                <a:latin typeface="楷体_GB2312" panose="02010609030101010101" pitchFamily="49" charset="-122"/>
                <a:ea typeface="楷体_GB2312" panose="02010609030101010101" pitchFamily="49" charset="-122"/>
              </a:rPr>
              <a:t>=11</a:t>
            </a:r>
            <a:r>
              <a:rPr lang="en-US" altLang="zh-CN" sz="2400" b="1" smtClean="0">
                <a:latin typeface="楷体_GB2312" panose="02010609030101010101" pitchFamily="49" charset="-122"/>
                <a:ea typeface="楷体_GB2312" panose="02010609030101010101" pitchFamily="49" charset="-122"/>
              </a:rPr>
              <a:t>0</a:t>
            </a:r>
            <a:r>
              <a:rPr lang="zh-CN" altLang="zh-CN" sz="2400" b="1" smtClean="0">
                <a:latin typeface="楷体_GB2312" panose="02010609030101010101" pitchFamily="49" charset="-122"/>
                <a:ea typeface="楷体_GB2312" panose="02010609030101010101" pitchFamily="49" charset="-122"/>
              </a:rPr>
              <a:t>00 ÷</a:t>
            </a:r>
            <a:r>
              <a:rPr lang="zh-CN" altLang="en-US" sz="2400" b="1" smtClean="0">
                <a:latin typeface="楷体_GB2312" panose="02010609030101010101" pitchFamily="49" charset="-122"/>
                <a:ea typeface="楷体_GB2312" panose="02010609030101010101" pitchFamily="49" charset="-122"/>
              </a:rPr>
              <a:t>（</a:t>
            </a:r>
            <a:r>
              <a:rPr lang="en-US" altLang="zh-CN" sz="2400" b="1" smtClean="0">
                <a:latin typeface="楷体_GB2312" panose="02010609030101010101" pitchFamily="49" charset="-122"/>
                <a:ea typeface="楷体_GB2312" panose="02010609030101010101" pitchFamily="49" charset="-122"/>
              </a:rPr>
              <a:t>1+10%</a:t>
            </a:r>
            <a:r>
              <a:rPr lang="zh-CN" altLang="en-US" sz="2400" b="1" smtClean="0">
                <a:latin typeface="楷体_GB2312" panose="02010609030101010101" pitchFamily="49" charset="-122"/>
                <a:ea typeface="楷体_GB2312" panose="02010609030101010101" pitchFamily="49" charset="-122"/>
              </a:rPr>
              <a:t>）</a:t>
            </a:r>
            <a:r>
              <a:rPr lang="zh-CN" altLang="zh-CN" sz="2400" b="1" smtClean="0">
                <a:latin typeface="楷体_GB2312" panose="02010609030101010101" pitchFamily="49" charset="-122"/>
                <a:ea typeface="楷体_GB2312" panose="02010609030101010101" pitchFamily="49" charset="-122"/>
              </a:rPr>
              <a:t>×</a:t>
            </a:r>
            <a:r>
              <a:rPr lang="en-US" altLang="zh-CN" sz="2400" b="1" smtClean="0">
                <a:latin typeface="楷体_GB2312" panose="02010609030101010101" pitchFamily="49" charset="-122"/>
                <a:ea typeface="楷体_GB2312" panose="02010609030101010101" pitchFamily="49" charset="-122"/>
              </a:rPr>
              <a:t>1.5%=150</a:t>
            </a:r>
            <a:r>
              <a:rPr lang="zh-CN" altLang="en-US" sz="2400" b="1" smtClean="0">
                <a:latin typeface="楷体_GB2312" panose="02010609030101010101" pitchFamily="49" charset="-122"/>
                <a:ea typeface="楷体_GB2312" panose="02010609030101010101" pitchFamily="49" charset="-122"/>
              </a:rPr>
              <a:t>万元</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en-US" altLang="zh-CN" sz="2400" b="1" smtClean="0">
                <a:latin typeface="楷体_GB2312" panose="02010609030101010101" pitchFamily="49" charset="-122"/>
                <a:ea typeface="楷体_GB2312" panose="02010609030101010101" pitchFamily="49" charset="-122"/>
              </a:rPr>
              <a:t>    </a:t>
            </a:r>
            <a:endParaRPr lang="zh-CN" altLang="zh-CN" sz="2400" b="1" smtClean="0">
              <a:solidFill>
                <a:srgbClr val="FF0000"/>
              </a:solidFill>
              <a:latin typeface="楷体_GB2312" panose="02010609030101010101" pitchFamily="49" charset="-122"/>
              <a:ea typeface="楷体_GB2312" panose="02010609030101010101" pitchFamily="49" charset="-122"/>
            </a:endParaRPr>
          </a:p>
        </p:txBody>
      </p:sp>
      <p:sp>
        <p:nvSpPr>
          <p:cNvPr id="35843" name="Rectangle 4"/>
          <p:cNvSpPr>
            <a:spLocks noGrp="1" noChangeArrowheads="1"/>
          </p:cNvSpPr>
          <p:nvPr>
            <p:ph type="ctrTitle" idx="4294967295"/>
          </p:nvPr>
        </p:nvSpPr>
        <p:spPr>
          <a:xfrm>
            <a:off x="533400" y="300037"/>
            <a:ext cx="8305800" cy="557213"/>
          </a:xfrm>
        </p:spPr>
        <p:txBody>
          <a:bodyPr/>
          <a:lstStyle/>
          <a:p>
            <a:r>
              <a:rPr lang="zh-CN" altLang="en-US" sz="3200" b="1" smtClean="0">
                <a:latin typeface="宋体" panose="02010600030101010101" pitchFamily="2" charset="-122"/>
              </a:rPr>
              <a:t>【案例】营改增后的土地增值税预征</a:t>
            </a:r>
            <a:endParaRPr lang="zh-CN" altLang="en-US" sz="2400" b="1" smtClean="0">
              <a:latin typeface="宋体" panose="02010600030101010101" pitchFamily="2" charset="-122"/>
            </a:endParaRPr>
          </a:p>
        </p:txBody>
      </p:sp>
    </p:spTree>
  </p:cSld>
  <p:clrMapOvr>
    <a:masterClrMapping/>
  </p:clrMapOvr>
  <p:transition spd="slow">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subTitle" idx="4294967295"/>
          </p:nvPr>
        </p:nvSpPr>
        <p:spPr>
          <a:xfrm>
            <a:off x="539750" y="1059656"/>
            <a:ext cx="8604250" cy="3943350"/>
          </a:xfrm>
        </p:spPr>
        <p:txBody>
          <a:bodyPr/>
          <a:lstStyle/>
          <a:p>
            <a:pPr marL="0" indent="0">
              <a:buFontTx/>
              <a:buNone/>
            </a:pPr>
            <a:r>
              <a:rPr lang="en-US" altLang="zh-CN" sz="2000" smtClean="0">
                <a:latin typeface="楷体_GB2312" panose="02010609030101010101" pitchFamily="49" charset="-122"/>
                <a:ea typeface="楷体_GB2312" panose="02010609030101010101" pitchFamily="49" charset="-122"/>
              </a:rPr>
              <a:t>    </a:t>
            </a:r>
            <a:r>
              <a:rPr lang="zh-CN" altLang="en-US" sz="2400" b="1" smtClean="0">
                <a:latin typeface="楷体_GB2312" panose="02010609030101010101" pitchFamily="49" charset="-122"/>
                <a:ea typeface="楷体_GB2312" panose="02010609030101010101" pitchFamily="49" charset="-122"/>
              </a:rPr>
              <a:t>税务机关审核</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en-US" altLang="zh-CN" sz="2400" b="1" smtClean="0">
                <a:latin typeface="楷体_GB2312" panose="02010609030101010101" pitchFamily="49" charset="-122"/>
                <a:ea typeface="楷体_GB2312" panose="02010609030101010101" pitchFamily="49" charset="-122"/>
              </a:rPr>
              <a:t>1</a:t>
            </a:r>
            <a:r>
              <a:rPr lang="zh-CN" altLang="en-US" sz="2400" b="1" smtClean="0">
                <a:latin typeface="楷体_GB2312" panose="02010609030101010101" pitchFamily="49" charset="-122"/>
                <a:ea typeface="楷体_GB2312" panose="02010609030101010101" pitchFamily="49" charset="-122"/>
              </a:rPr>
              <a:t>、</a:t>
            </a:r>
            <a:r>
              <a:rPr lang="zh-CN" altLang="zh-CN" sz="2400" b="1" smtClean="0">
                <a:latin typeface="楷体_GB2312" panose="02010609030101010101" pitchFamily="49" charset="-122"/>
                <a:ea typeface="楷体_GB2312" panose="02010609030101010101" pitchFamily="49" charset="-122"/>
              </a:rPr>
              <a:t>土地增值税预征的计征依据=预收款-应预缴增值税税款</a:t>
            </a:r>
            <a:endParaRPr lang="zh-CN" altLang="zh-CN" sz="2400" b="1" smtClean="0">
              <a:latin typeface="楷体_GB2312" panose="02010609030101010101" pitchFamily="49" charset="-122"/>
              <a:ea typeface="楷体_GB2312" panose="02010609030101010101" pitchFamily="49" charset="-122"/>
            </a:endParaRPr>
          </a:p>
          <a:p>
            <a:pPr marL="0" indent="0">
              <a:buFontTx/>
              <a:buNone/>
            </a:pPr>
            <a:r>
              <a:rPr lang="en-US" altLang="zh-CN" sz="2400" b="1" smtClean="0">
                <a:latin typeface="楷体_GB2312" panose="02010609030101010101" pitchFamily="49" charset="-122"/>
                <a:ea typeface="楷体_GB2312" panose="02010609030101010101" pitchFamily="49" charset="-122"/>
              </a:rPr>
              <a:t>2</a:t>
            </a:r>
            <a:r>
              <a:rPr lang="zh-CN" altLang="en-US" sz="2400" b="1" smtClean="0">
                <a:latin typeface="楷体_GB2312" panose="02010609030101010101" pitchFamily="49" charset="-122"/>
                <a:ea typeface="楷体_GB2312" panose="02010609030101010101" pitchFamily="49" charset="-122"/>
              </a:rPr>
              <a:t>、</a:t>
            </a:r>
            <a:r>
              <a:rPr lang="zh-CN" altLang="zh-CN" sz="2400" b="1" smtClean="0">
                <a:latin typeface="楷体_GB2312" panose="02010609030101010101" pitchFamily="49" charset="-122"/>
                <a:ea typeface="楷体_GB2312" panose="02010609030101010101" pitchFamily="49" charset="-122"/>
              </a:rPr>
              <a:t>应预缴</a:t>
            </a:r>
            <a:r>
              <a:rPr lang="zh-CN" altLang="en-US" sz="2400" b="1" smtClean="0">
                <a:latin typeface="楷体_GB2312" panose="02010609030101010101" pitchFamily="49" charset="-122"/>
                <a:ea typeface="楷体_GB2312" panose="02010609030101010101" pitchFamily="49" charset="-122"/>
              </a:rPr>
              <a:t>增值</a:t>
            </a:r>
            <a:r>
              <a:rPr lang="zh-CN" altLang="zh-CN" sz="2400" b="1" smtClean="0">
                <a:latin typeface="楷体_GB2312" panose="02010609030101010101" pitchFamily="49" charset="-122"/>
                <a:ea typeface="楷体_GB2312" panose="02010609030101010101" pitchFamily="49" charset="-122"/>
              </a:rPr>
              <a:t>税款 =预收款÷（1+适用税率或征收率）×3%</a:t>
            </a:r>
            <a:endParaRPr lang="zh-CN" altLang="zh-CN" sz="2400" b="1" smtClean="0">
              <a:latin typeface="楷体_GB2312" panose="02010609030101010101" pitchFamily="49" charset="-122"/>
              <a:ea typeface="楷体_GB2312" panose="02010609030101010101" pitchFamily="49" charset="-122"/>
            </a:endParaRPr>
          </a:p>
          <a:p>
            <a:pPr marL="0" indent="0">
              <a:buFontTx/>
              <a:buNone/>
            </a:pPr>
            <a:r>
              <a:rPr lang="en-US" altLang="zh-CN" sz="2400" b="1" smtClean="0">
                <a:latin typeface="楷体_GB2312" panose="02010609030101010101" pitchFamily="49" charset="-122"/>
                <a:ea typeface="楷体_GB2312" panose="02010609030101010101" pitchFamily="49" charset="-122"/>
              </a:rPr>
              <a:t>3</a:t>
            </a:r>
            <a:r>
              <a:rPr lang="zh-CN" altLang="en-US" sz="2400" b="1" smtClean="0">
                <a:latin typeface="楷体_GB2312" panose="02010609030101010101" pitchFamily="49" charset="-122"/>
                <a:ea typeface="楷体_GB2312" panose="02010609030101010101" pitchFamily="49" charset="-122"/>
              </a:rPr>
              <a:t>、</a:t>
            </a:r>
            <a:r>
              <a:rPr lang="en-US" altLang="zh-CN" sz="2400" b="1" smtClean="0">
                <a:latin typeface="楷体_GB2312" panose="02010609030101010101" pitchFamily="49" charset="-122"/>
                <a:ea typeface="楷体_GB2312" panose="02010609030101010101" pitchFamily="49" charset="-122"/>
              </a:rPr>
              <a:t>A</a:t>
            </a:r>
            <a:r>
              <a:rPr lang="zh-CN" altLang="en-US" sz="2400" b="1" smtClean="0">
                <a:latin typeface="楷体_GB2312" panose="02010609030101010101" pitchFamily="49" charset="-122"/>
                <a:ea typeface="楷体_GB2312" panose="02010609030101010101" pitchFamily="49" charset="-122"/>
              </a:rPr>
              <a:t>项目</a:t>
            </a:r>
            <a:r>
              <a:rPr lang="zh-CN" altLang="en-US" sz="2400" b="1" smtClean="0">
                <a:solidFill>
                  <a:srgbClr val="FF0000"/>
                </a:solidFill>
                <a:latin typeface="楷体_GB2312" panose="02010609030101010101" pitchFamily="49" charset="-122"/>
                <a:ea typeface="楷体_GB2312" panose="02010609030101010101" pitchFamily="49" charset="-122"/>
              </a:rPr>
              <a:t>（一般计税方法）：</a:t>
            </a:r>
            <a:endParaRPr lang="zh-CN" altLang="en-US" sz="2400" b="1" smtClean="0">
              <a:solidFill>
                <a:srgbClr val="FF0000"/>
              </a:solidFill>
              <a:latin typeface="楷体_GB2312" panose="02010609030101010101" pitchFamily="49" charset="-122"/>
              <a:ea typeface="楷体_GB2312" panose="02010609030101010101" pitchFamily="49" charset="-122"/>
            </a:endParaRPr>
          </a:p>
          <a:p>
            <a:pPr marL="0" indent="0">
              <a:buFontTx/>
              <a:buNone/>
            </a:pPr>
            <a:r>
              <a:rPr lang="zh-CN" altLang="en-US" sz="2400" b="1" smtClean="0">
                <a:latin typeface="楷体_GB2312" panose="02010609030101010101" pitchFamily="49" charset="-122"/>
                <a:ea typeface="楷体_GB2312" panose="02010609030101010101" pitchFamily="49" charset="-122"/>
              </a:rPr>
              <a:t>     （</a:t>
            </a:r>
            <a:r>
              <a:rPr lang="en-US" altLang="zh-CN" sz="2400" b="1" smtClean="0">
                <a:latin typeface="楷体_GB2312" panose="02010609030101010101" pitchFamily="49" charset="-122"/>
                <a:ea typeface="楷体_GB2312" panose="02010609030101010101" pitchFamily="49" charset="-122"/>
              </a:rPr>
              <a:t>1</a:t>
            </a:r>
            <a:r>
              <a:rPr lang="zh-CN" altLang="en-US" sz="2400" b="1" smtClean="0">
                <a:latin typeface="楷体_GB2312" panose="02010609030101010101" pitchFamily="49" charset="-122"/>
                <a:ea typeface="楷体_GB2312" panose="02010609030101010101" pitchFamily="49" charset="-122"/>
              </a:rPr>
              <a:t>）</a:t>
            </a:r>
            <a:r>
              <a:rPr lang="zh-CN" altLang="zh-CN" sz="2400" b="1" smtClean="0">
                <a:latin typeface="楷体_GB2312" panose="02010609030101010101" pitchFamily="49" charset="-122"/>
                <a:ea typeface="楷体_GB2312" panose="02010609030101010101" pitchFamily="49" charset="-122"/>
              </a:rPr>
              <a:t>应</a:t>
            </a:r>
            <a:r>
              <a:rPr lang="zh-CN" altLang="zh-CN" sz="2400" b="1" smtClean="0">
                <a:solidFill>
                  <a:srgbClr val="FF0000"/>
                </a:solidFill>
                <a:latin typeface="楷体_GB2312" panose="02010609030101010101" pitchFamily="49" charset="-122"/>
                <a:ea typeface="楷体_GB2312" panose="02010609030101010101" pitchFamily="49" charset="-122"/>
              </a:rPr>
              <a:t>预缴</a:t>
            </a:r>
            <a:r>
              <a:rPr lang="zh-CN" altLang="en-US" sz="2400" b="1" smtClean="0">
                <a:solidFill>
                  <a:srgbClr val="FF0000"/>
                </a:solidFill>
                <a:latin typeface="楷体_GB2312" panose="02010609030101010101" pitchFamily="49" charset="-122"/>
                <a:ea typeface="楷体_GB2312" panose="02010609030101010101" pitchFamily="49" charset="-122"/>
              </a:rPr>
              <a:t>增值</a:t>
            </a:r>
            <a:r>
              <a:rPr lang="zh-CN" altLang="zh-CN" sz="2400" b="1" smtClean="0">
                <a:solidFill>
                  <a:srgbClr val="FF0000"/>
                </a:solidFill>
                <a:latin typeface="楷体_GB2312" panose="02010609030101010101" pitchFamily="49" charset="-122"/>
                <a:ea typeface="楷体_GB2312" panose="02010609030101010101" pitchFamily="49" charset="-122"/>
              </a:rPr>
              <a:t>税</a:t>
            </a:r>
            <a:r>
              <a:rPr lang="zh-CN" altLang="zh-CN" sz="2400" b="1" smtClean="0">
                <a:latin typeface="楷体_GB2312" panose="02010609030101010101" pitchFamily="49" charset="-122"/>
                <a:ea typeface="楷体_GB2312" panose="02010609030101010101" pitchFamily="49" charset="-122"/>
              </a:rPr>
              <a:t>款=11</a:t>
            </a:r>
            <a:r>
              <a:rPr lang="en-US" altLang="zh-CN" sz="2400" b="1" smtClean="0">
                <a:latin typeface="楷体_GB2312" panose="02010609030101010101" pitchFamily="49" charset="-122"/>
                <a:ea typeface="楷体_GB2312" panose="02010609030101010101" pitchFamily="49" charset="-122"/>
              </a:rPr>
              <a:t>0</a:t>
            </a:r>
            <a:r>
              <a:rPr lang="zh-CN" altLang="zh-CN" sz="2400" b="1" smtClean="0">
                <a:latin typeface="楷体_GB2312" panose="02010609030101010101" pitchFamily="49" charset="-122"/>
                <a:ea typeface="楷体_GB2312" panose="02010609030101010101" pitchFamily="49" charset="-122"/>
              </a:rPr>
              <a:t>00÷（1+1</a:t>
            </a:r>
            <a:r>
              <a:rPr lang="en-US" altLang="zh-CN" sz="2400" b="1" smtClean="0">
                <a:latin typeface="楷体_GB2312" panose="02010609030101010101" pitchFamily="49" charset="-122"/>
                <a:ea typeface="楷体_GB2312" panose="02010609030101010101" pitchFamily="49" charset="-122"/>
              </a:rPr>
              <a:t>0</a:t>
            </a:r>
            <a:r>
              <a:rPr lang="zh-CN" altLang="zh-CN" sz="2400" b="1" smtClean="0">
                <a:latin typeface="楷体_GB2312" panose="02010609030101010101" pitchFamily="49" charset="-122"/>
                <a:ea typeface="楷体_GB2312" panose="02010609030101010101" pitchFamily="49" charset="-122"/>
              </a:rPr>
              <a:t>%）×</a:t>
            </a:r>
            <a:r>
              <a:rPr lang="en-US" altLang="zh-CN" sz="2400" b="1" smtClean="0">
                <a:latin typeface="楷体_GB2312" panose="02010609030101010101" pitchFamily="49" charset="-122"/>
                <a:ea typeface="楷体_GB2312" panose="02010609030101010101" pitchFamily="49" charset="-122"/>
              </a:rPr>
              <a:t>3%=300</a:t>
            </a:r>
            <a:r>
              <a:rPr lang="zh-CN" altLang="en-US" sz="2400" b="1" smtClean="0">
                <a:latin typeface="楷体_GB2312" panose="02010609030101010101" pitchFamily="49" charset="-122"/>
                <a:ea typeface="楷体_GB2312" panose="02010609030101010101" pitchFamily="49" charset="-122"/>
              </a:rPr>
              <a:t>万元</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zh-CN" altLang="en-US" sz="2400" b="1" smtClean="0">
                <a:latin typeface="楷体_GB2312" panose="02010609030101010101" pitchFamily="49" charset="-122"/>
                <a:ea typeface="楷体_GB2312" panose="02010609030101010101" pitchFamily="49" charset="-122"/>
              </a:rPr>
              <a:t>     （</a:t>
            </a:r>
            <a:r>
              <a:rPr lang="en-US" altLang="zh-CN" sz="2400" b="1" smtClean="0">
                <a:latin typeface="楷体_GB2312" panose="02010609030101010101" pitchFamily="49" charset="-122"/>
                <a:ea typeface="楷体_GB2312" panose="02010609030101010101" pitchFamily="49" charset="-122"/>
              </a:rPr>
              <a:t>2</a:t>
            </a:r>
            <a:r>
              <a:rPr lang="zh-CN" altLang="en-US" sz="2400" b="1" smtClean="0">
                <a:latin typeface="楷体_GB2312" panose="02010609030101010101" pitchFamily="49" charset="-122"/>
                <a:ea typeface="楷体_GB2312" panose="02010609030101010101" pitchFamily="49" charset="-122"/>
              </a:rPr>
              <a:t>）</a:t>
            </a:r>
            <a:r>
              <a:rPr lang="zh-CN" altLang="zh-CN" sz="2400" b="1" smtClean="0">
                <a:latin typeface="楷体_GB2312" panose="02010609030101010101" pitchFamily="49" charset="-122"/>
                <a:ea typeface="楷体_GB2312" panose="02010609030101010101" pitchFamily="49" charset="-122"/>
              </a:rPr>
              <a:t>土地增值税预征的计征依据</a:t>
            </a:r>
            <a:r>
              <a:rPr lang="en-US" altLang="zh-CN" sz="2400" b="1" smtClean="0">
                <a:latin typeface="楷体_GB2312" panose="02010609030101010101" pitchFamily="49" charset="-122"/>
                <a:ea typeface="楷体_GB2312" panose="02010609030101010101" pitchFamily="49" charset="-122"/>
              </a:rPr>
              <a:t>=11000-300=10700</a:t>
            </a:r>
            <a:r>
              <a:rPr lang="zh-CN" altLang="en-US" sz="2400" b="1" smtClean="0">
                <a:latin typeface="楷体_GB2312" panose="02010609030101010101" pitchFamily="49" charset="-122"/>
                <a:ea typeface="楷体_GB2312" panose="02010609030101010101" pitchFamily="49" charset="-122"/>
              </a:rPr>
              <a:t>万元</a:t>
            </a:r>
            <a:endParaRPr lang="zh-CN" altLang="en-US" sz="2400" b="1" smtClean="0">
              <a:latin typeface="楷体_GB2312" panose="02010609030101010101" pitchFamily="49" charset="-122"/>
              <a:ea typeface="楷体_GB2312" panose="02010609030101010101" pitchFamily="49" charset="-122"/>
            </a:endParaRPr>
          </a:p>
          <a:p>
            <a:pPr marL="0" indent="0">
              <a:buFontTx/>
              <a:buNone/>
            </a:pPr>
            <a:r>
              <a:rPr lang="zh-CN" altLang="en-US" sz="2400" b="1" smtClean="0">
                <a:latin typeface="楷体_GB2312" panose="02010609030101010101" pitchFamily="49" charset="-122"/>
                <a:ea typeface="楷体_GB2312" panose="02010609030101010101" pitchFamily="49" charset="-122"/>
              </a:rPr>
              <a:t>     （</a:t>
            </a:r>
            <a:r>
              <a:rPr lang="en-US" altLang="zh-CN" sz="2400" b="1" smtClean="0">
                <a:latin typeface="楷体_GB2312" panose="02010609030101010101" pitchFamily="49" charset="-122"/>
                <a:ea typeface="楷体_GB2312" panose="02010609030101010101" pitchFamily="49" charset="-122"/>
              </a:rPr>
              <a:t>3</a:t>
            </a:r>
            <a:r>
              <a:rPr lang="zh-CN" altLang="en-US" sz="2400" b="1" smtClean="0">
                <a:latin typeface="楷体_GB2312" panose="02010609030101010101" pitchFamily="49" charset="-122"/>
                <a:ea typeface="楷体_GB2312" panose="02010609030101010101" pitchFamily="49" charset="-122"/>
              </a:rPr>
              <a:t>）应预征土地增值税</a:t>
            </a:r>
            <a:r>
              <a:rPr lang="en-US" altLang="zh-CN" sz="2400" b="1" smtClean="0">
                <a:latin typeface="楷体_GB2312" panose="02010609030101010101" pitchFamily="49" charset="-122"/>
                <a:ea typeface="楷体_GB2312" panose="02010609030101010101" pitchFamily="49" charset="-122"/>
              </a:rPr>
              <a:t>=10700 </a:t>
            </a:r>
            <a:r>
              <a:rPr lang="zh-CN" altLang="zh-CN" sz="2400" b="1" smtClean="0">
                <a:latin typeface="楷体_GB2312" panose="02010609030101010101" pitchFamily="49" charset="-122"/>
                <a:ea typeface="楷体_GB2312" panose="02010609030101010101" pitchFamily="49" charset="-122"/>
              </a:rPr>
              <a:t>×</a:t>
            </a:r>
            <a:r>
              <a:rPr lang="en-US" altLang="zh-CN" sz="2400" b="1" smtClean="0">
                <a:latin typeface="楷体_GB2312" panose="02010609030101010101" pitchFamily="49" charset="-122"/>
                <a:ea typeface="楷体_GB2312" panose="02010609030101010101" pitchFamily="49" charset="-122"/>
              </a:rPr>
              <a:t>1.5%=160.5</a:t>
            </a:r>
            <a:r>
              <a:rPr lang="zh-CN" altLang="en-US" sz="2400" b="1" smtClean="0">
                <a:latin typeface="楷体_GB2312" panose="02010609030101010101" pitchFamily="49" charset="-122"/>
                <a:ea typeface="楷体_GB2312" panose="02010609030101010101" pitchFamily="49" charset="-122"/>
              </a:rPr>
              <a:t>万元</a:t>
            </a:r>
            <a:endParaRPr lang="zh-CN" altLang="zh-CN" sz="2400" b="1" smtClean="0">
              <a:latin typeface="楷体_GB2312" panose="02010609030101010101" pitchFamily="49" charset="-122"/>
              <a:ea typeface="楷体_GB2312" panose="02010609030101010101" pitchFamily="49" charset="-122"/>
            </a:endParaRPr>
          </a:p>
          <a:p>
            <a:pPr marL="0" indent="0">
              <a:buFontTx/>
              <a:buNone/>
            </a:pPr>
            <a:endParaRPr lang="zh-CN" altLang="zh-CN" sz="2400" b="1" smtClean="0">
              <a:latin typeface="楷体_GB2312" panose="02010609030101010101" pitchFamily="49" charset="-122"/>
              <a:ea typeface="楷体_GB2312" panose="02010609030101010101" pitchFamily="49" charset="-122"/>
            </a:endParaRPr>
          </a:p>
        </p:txBody>
      </p:sp>
      <p:sp>
        <p:nvSpPr>
          <p:cNvPr id="36867" name="Rectangle 4"/>
          <p:cNvSpPr>
            <a:spLocks noGrp="1" noChangeArrowheads="1"/>
          </p:cNvSpPr>
          <p:nvPr>
            <p:ph type="ctrTitle" idx="4294967295"/>
          </p:nvPr>
        </p:nvSpPr>
        <p:spPr>
          <a:xfrm>
            <a:off x="533400" y="300037"/>
            <a:ext cx="8305800" cy="557213"/>
          </a:xfrm>
        </p:spPr>
        <p:txBody>
          <a:bodyPr/>
          <a:lstStyle/>
          <a:p>
            <a:r>
              <a:rPr lang="zh-CN" altLang="en-US" sz="2800" b="1" dirty="0" smtClean="0">
                <a:latin typeface="宋体" panose="02010600030101010101" pitchFamily="2" charset="-122"/>
              </a:rPr>
              <a:t>【案例】营改增后的土地增值税预征</a:t>
            </a:r>
            <a:endParaRPr lang="zh-CN" altLang="en-US" sz="2800" b="1" dirty="0" smtClean="0">
              <a:latin typeface="宋体" panose="02010600030101010101" pitchFamily="2" charset="-122"/>
            </a:endParaRPr>
          </a:p>
        </p:txBody>
      </p:sp>
    </p:spTree>
  </p:cSld>
  <p:clrMapOvr>
    <a:masterClrMapping/>
  </p:clrMapOvr>
  <p:transition spd="slow">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subTitle" idx="4294967295"/>
          </p:nvPr>
        </p:nvSpPr>
        <p:spPr>
          <a:xfrm>
            <a:off x="539750" y="1059656"/>
            <a:ext cx="8318530" cy="3583796"/>
          </a:xfrm>
        </p:spPr>
        <p:txBody>
          <a:bodyPr/>
          <a:lstStyle/>
          <a:p>
            <a:pPr marL="0" indent="0">
              <a:buFontTx/>
              <a:buNone/>
            </a:pPr>
            <a:r>
              <a:rPr lang="zh-CN" altLang="en-US" sz="2400" dirty="0" smtClean="0"/>
              <a:t>企业预缴土地增值税时，未区分普通住宅、别墅、其他非普通住宅、写字楼、商铺、车位等不同房产项目，全部按普通住宅的预征率预缴土地增值税，存在少预缴土地增值税的风险。</a:t>
            </a:r>
            <a:endParaRPr lang="en-US" altLang="zh-CN" sz="2400" dirty="0" smtClean="0"/>
          </a:p>
          <a:p>
            <a:pPr marL="0" indent="0">
              <a:buFontTx/>
              <a:buNone/>
            </a:pPr>
            <a:endParaRPr lang="zh-CN" altLang="zh-CN" sz="2400" b="1" dirty="0" smtClean="0">
              <a:latin typeface="楷体_GB2312" panose="02010609030101010101" pitchFamily="49" charset="-122"/>
              <a:ea typeface="楷体_GB2312" panose="02010609030101010101" pitchFamily="49" charset="-122"/>
            </a:endParaRPr>
          </a:p>
        </p:txBody>
      </p:sp>
      <p:sp>
        <p:nvSpPr>
          <p:cNvPr id="36867" name="Rectangle 4"/>
          <p:cNvSpPr>
            <a:spLocks noGrp="1" noChangeArrowheads="1"/>
          </p:cNvSpPr>
          <p:nvPr>
            <p:ph type="ctrTitle" idx="4294967295"/>
          </p:nvPr>
        </p:nvSpPr>
        <p:spPr>
          <a:xfrm>
            <a:off x="533400" y="300037"/>
            <a:ext cx="8305800" cy="557213"/>
          </a:xfrm>
        </p:spPr>
        <p:txBody>
          <a:bodyPr/>
          <a:lstStyle/>
          <a:p>
            <a:r>
              <a:rPr lang="zh-CN" altLang="en-US" sz="2800" dirty="0" smtClean="0"/>
              <a:t>问题一</a:t>
            </a:r>
            <a:endParaRPr lang="zh-CN" altLang="en-US" sz="2800" b="1" dirty="0" smtClean="0">
              <a:latin typeface="宋体" panose="02010600030101010101" pitchFamily="2" charset="-122"/>
            </a:endParaRPr>
          </a:p>
        </p:txBody>
      </p:sp>
    </p:spTree>
  </p:cSld>
  <p:clrMapOvr>
    <a:masterClrMapping/>
  </p:clrMapOvr>
  <p:transition spd="slow">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t>问题二</a:t>
            </a:r>
            <a:endParaRPr lang="zh-CN" altLang="en-US" dirty="0"/>
          </a:p>
        </p:txBody>
      </p:sp>
      <p:sp>
        <p:nvSpPr>
          <p:cNvPr id="3" name="内容占位符 2"/>
          <p:cNvSpPr>
            <a:spLocks noGrp="1"/>
          </p:cNvSpPr>
          <p:nvPr>
            <p:ph idx="1"/>
          </p:nvPr>
        </p:nvSpPr>
        <p:spPr/>
        <p:txBody>
          <a:bodyPr/>
          <a:lstStyle/>
          <a:p>
            <a:r>
              <a:rPr lang="zh-CN" altLang="en-US" dirty="0" smtClean="0"/>
              <a:t>房地产企业销售未完工产品收取预收款应预缴土地增值税，企业采取不开发票、利用收取定金、诚意金等方式进行规避，少预缴土地增值税。</a:t>
            </a:r>
            <a:endParaRPr lang="en-US" altLang="zh-CN" dirty="0" smtClean="0"/>
          </a:p>
          <a:p>
            <a:r>
              <a:rPr lang="en-US" altLang="zh-CN" dirty="0" smtClean="0"/>
              <a:t>《</a:t>
            </a:r>
            <a:r>
              <a:rPr lang="zh-CN" altLang="en-US" dirty="0" smtClean="0"/>
              <a:t>关于营改增后土地增值税若干征管规定的公告</a:t>
            </a:r>
            <a:r>
              <a:rPr lang="en-US" altLang="zh-CN" dirty="0" smtClean="0"/>
              <a:t>》</a:t>
            </a:r>
            <a:r>
              <a:rPr lang="zh-CN" altLang="en-US" dirty="0" smtClean="0"/>
              <a:t>（国家税务总局</a:t>
            </a:r>
            <a:r>
              <a:rPr lang="en-US" dirty="0" smtClean="0"/>
              <a:t>2016</a:t>
            </a:r>
            <a:r>
              <a:rPr lang="zh-CN" altLang="en-US" dirty="0" smtClean="0"/>
              <a:t>年第</a:t>
            </a:r>
            <a:r>
              <a:rPr lang="en-US" dirty="0" smtClean="0"/>
              <a:t>70</a:t>
            </a:r>
            <a:r>
              <a:rPr lang="zh-CN" altLang="en-US" dirty="0" smtClean="0"/>
              <a:t>号公告）第一条。</a:t>
            </a:r>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27653"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714362"/>
            <a:ext cx="7778750" cy="3877985"/>
          </a:xfrm>
          <a:prstGeom prst="rect">
            <a:avLst/>
          </a:prstGeom>
          <a:noFill/>
          <a:ln w="9525">
            <a:noFill/>
          </a:ln>
        </p:spPr>
        <p:txBody>
          <a:bodyPr anchor="t" anchorCtr="0">
            <a:spAutoFit/>
          </a:bodyPr>
          <a:lstStyle/>
          <a:p>
            <a:pPr>
              <a:lnSpc>
                <a:spcPct val="150000"/>
              </a:lnSpc>
              <a:buFont typeface="Arial" panose="020B0604020202020204" pitchFamily="34" charset="0"/>
            </a:pPr>
            <a:r>
              <a:rPr lang="zh-CN" altLang="en-US" sz="2000" dirty="0" smtClean="0">
                <a:solidFill>
                  <a:srgbClr val="094160"/>
                </a:solidFill>
                <a:latin typeface="微软雅黑" panose="020B0503020204020204" pitchFamily="34" charset="-122"/>
                <a:ea typeface="微软雅黑" panose="020B0503020204020204" pitchFamily="34" charset="-122"/>
              </a:rPr>
              <a:t> </a:t>
            </a: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一、销售额</a:t>
            </a:r>
            <a:r>
              <a:rPr lang="zh-CN" altLang="en-US"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endPar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buFont typeface="Arial" panose="020B0604020202020204" pitchFamily="34" charset="0"/>
            </a:pPr>
            <a:r>
              <a:rPr lang="zh-CN" altLang="en-US"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（一）房地产老项目</a:t>
            </a:r>
            <a:endParaRPr lang="zh-CN" altLang="en-US" dirty="0" smtClean="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smtClean="0">
                <a:solidFill>
                  <a:srgbClr val="094160"/>
                </a:solidFill>
                <a:latin typeface="微软雅黑" panose="020B0503020204020204" pitchFamily="34" charset="-122"/>
                <a:ea typeface="微软雅黑" panose="020B0503020204020204" pitchFamily="34" charset="-122"/>
              </a:rPr>
              <a:t>       房地产</a:t>
            </a:r>
            <a:r>
              <a:rPr lang="zh-CN" altLang="en-US" dirty="0">
                <a:solidFill>
                  <a:srgbClr val="094160"/>
                </a:solidFill>
                <a:latin typeface="微软雅黑" panose="020B0503020204020204" pitchFamily="34" charset="-122"/>
                <a:ea typeface="微软雅黑" panose="020B0503020204020204" pitchFamily="34" charset="-122"/>
              </a:rPr>
              <a:t>开发企业中的一般纳税人以围填海方式取得土地并开发的房地产项目，围填海工程</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建筑工程施工许可证</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或建筑工程承包合同注明的围填海开工日期在</a:t>
            </a:r>
            <a:r>
              <a:rPr lang="en-US" altLang="zh-CN" dirty="0">
                <a:solidFill>
                  <a:srgbClr val="094160"/>
                </a:solidFill>
                <a:latin typeface="微软雅黑" panose="020B0503020204020204" pitchFamily="34" charset="-122"/>
                <a:ea typeface="微软雅黑" panose="020B0503020204020204" pitchFamily="34" charset="-122"/>
              </a:rPr>
              <a:t>2016</a:t>
            </a:r>
            <a:r>
              <a:rPr lang="zh-CN" altLang="en-US" dirty="0">
                <a:solidFill>
                  <a:srgbClr val="094160"/>
                </a:solidFill>
                <a:latin typeface="微软雅黑" panose="020B0503020204020204" pitchFamily="34" charset="-122"/>
                <a:ea typeface="微软雅黑" panose="020B0503020204020204" pitchFamily="34" charset="-122"/>
              </a:rPr>
              <a:t>年</a:t>
            </a:r>
            <a:r>
              <a:rPr lang="en-US" altLang="zh-CN" dirty="0">
                <a:solidFill>
                  <a:srgbClr val="094160"/>
                </a:solidFill>
                <a:latin typeface="微软雅黑" panose="020B0503020204020204" pitchFamily="34" charset="-122"/>
                <a:ea typeface="微软雅黑" panose="020B0503020204020204" pitchFamily="34" charset="-122"/>
              </a:rPr>
              <a:t>4</a:t>
            </a:r>
            <a:r>
              <a:rPr lang="zh-CN" altLang="en-US" dirty="0">
                <a:solidFill>
                  <a:srgbClr val="094160"/>
                </a:solidFill>
                <a:latin typeface="微软雅黑" panose="020B0503020204020204" pitchFamily="34" charset="-122"/>
                <a:ea typeface="微软雅黑" panose="020B0503020204020204" pitchFamily="34" charset="-122"/>
              </a:rPr>
              <a:t>月</a:t>
            </a:r>
            <a:r>
              <a:rPr lang="en-US" altLang="zh-CN" dirty="0">
                <a:solidFill>
                  <a:srgbClr val="094160"/>
                </a:solidFill>
                <a:latin typeface="微软雅黑" panose="020B0503020204020204" pitchFamily="34" charset="-122"/>
                <a:ea typeface="微软雅黑" panose="020B0503020204020204" pitchFamily="34" charset="-122"/>
              </a:rPr>
              <a:t>30</a:t>
            </a:r>
            <a:r>
              <a:rPr lang="zh-CN" altLang="en-US" dirty="0">
                <a:solidFill>
                  <a:srgbClr val="094160"/>
                </a:solidFill>
                <a:latin typeface="微软雅黑" panose="020B0503020204020204" pitchFamily="34" charset="-122"/>
                <a:ea typeface="微软雅黑" panose="020B0503020204020204" pitchFamily="34" charset="-122"/>
              </a:rPr>
              <a:t>日前的，属于房地产老项目，可以选择适用简易计税方法按照</a:t>
            </a:r>
            <a:r>
              <a:rPr lang="en-US" altLang="zh-CN" dirty="0">
                <a:solidFill>
                  <a:srgbClr val="094160"/>
                </a:solidFill>
                <a:latin typeface="微软雅黑" panose="020B0503020204020204" pitchFamily="34" charset="-122"/>
                <a:ea typeface="微软雅黑" panose="020B0503020204020204" pitchFamily="34" charset="-122"/>
              </a:rPr>
              <a:t>5%</a:t>
            </a:r>
            <a:r>
              <a:rPr lang="zh-CN" altLang="en-US" dirty="0">
                <a:solidFill>
                  <a:srgbClr val="094160"/>
                </a:solidFill>
                <a:latin typeface="微软雅黑" panose="020B0503020204020204" pitchFamily="34" charset="-122"/>
                <a:ea typeface="微软雅黑" panose="020B0503020204020204" pitchFamily="34" charset="-122"/>
              </a:rPr>
              <a:t>的征收率计算缴纳增值税</a:t>
            </a:r>
            <a:r>
              <a:rPr lang="zh-CN" altLang="en-US" dirty="0" smtClean="0">
                <a:solidFill>
                  <a:srgbClr val="094160"/>
                </a:solidFill>
                <a:latin typeface="微软雅黑" panose="020B0503020204020204" pitchFamily="34" charset="-122"/>
                <a:ea typeface="微软雅黑" panose="020B0503020204020204" pitchFamily="34" charset="-122"/>
              </a:rPr>
              <a:t>。</a:t>
            </a:r>
            <a:endParaRPr lang="en-US" altLang="zh-CN"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房地产开发企业中的一般纳税人购入未完工的房地产老项目继续开发后，以自己名义立项销售的不动产，属于房地产老项目，可以选择适用简易计税方法按照</a:t>
            </a:r>
            <a:r>
              <a:rPr lang="en-US" altLang="zh-CN" dirty="0">
                <a:solidFill>
                  <a:srgbClr val="094160"/>
                </a:solidFill>
                <a:latin typeface="微软雅黑" panose="020B0503020204020204" pitchFamily="34" charset="-122"/>
                <a:ea typeface="微软雅黑" panose="020B0503020204020204" pitchFamily="34" charset="-122"/>
              </a:rPr>
              <a:t>5%</a:t>
            </a:r>
            <a:r>
              <a:rPr lang="zh-CN" altLang="en-US" dirty="0">
                <a:solidFill>
                  <a:srgbClr val="094160"/>
                </a:solidFill>
                <a:latin typeface="微软雅黑" panose="020B0503020204020204" pitchFamily="34" charset="-122"/>
                <a:ea typeface="微软雅黑" panose="020B0503020204020204" pitchFamily="34" charset="-122"/>
              </a:rPr>
              <a:t>的征收率计算缴纳增值税。</a:t>
            </a:r>
            <a:endParaRPr lang="zh-CN" altLang="en-US" dirty="0">
              <a:solidFill>
                <a:srgbClr val="094160"/>
              </a:solidFill>
              <a:latin typeface="微软雅黑" panose="020B0503020204020204" pitchFamily="34" charset="-122"/>
              <a:ea typeface="微软雅黑" panose="020B0503020204020204" pitchFamily="34" charset="-122"/>
            </a:endParaRPr>
          </a:p>
        </p:txBody>
      </p:sp>
      <p:sp>
        <p:nvSpPr>
          <p:cNvPr id="27655"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t>问题三</a:t>
            </a:r>
            <a:r>
              <a:rPr lang="en-US" altLang="zh-CN" sz="3600" dirty="0" smtClean="0"/>
              <a:t> </a:t>
            </a:r>
            <a:endParaRPr lang="en-US" altLang="zh-CN" sz="3600" dirty="0" smtClean="0"/>
          </a:p>
        </p:txBody>
      </p:sp>
      <p:sp>
        <p:nvSpPr>
          <p:cNvPr id="3" name="内容占位符 2"/>
          <p:cNvSpPr>
            <a:spLocks noGrp="1"/>
          </p:cNvSpPr>
          <p:nvPr>
            <p:ph idx="1"/>
          </p:nvPr>
        </p:nvSpPr>
        <p:spPr/>
        <p:txBody>
          <a:bodyPr/>
          <a:lstStyle/>
          <a:p>
            <a:r>
              <a:rPr lang="en-US" altLang="en-US" sz="2400" b="1" dirty="0" err="1" smtClean="0">
                <a:latin typeface="楷体_GB2312" panose="02010609030101010101" pitchFamily="49" charset="-122"/>
                <a:ea typeface="楷体_GB2312" panose="02010609030101010101" pitchFamily="49" charset="-122"/>
              </a:rPr>
              <a:t>未按规定的计税依据申报少</a:t>
            </a:r>
            <a:r>
              <a:rPr lang="zh-CN" altLang="en-US" sz="2400" b="1" dirty="0" smtClean="0">
                <a:latin typeface="楷体_GB2312" panose="02010609030101010101" pitchFamily="49" charset="-122"/>
                <a:ea typeface="楷体_GB2312" panose="02010609030101010101" pitchFamily="49" charset="-122"/>
              </a:rPr>
              <a:t>缴预征</a:t>
            </a:r>
            <a:r>
              <a:rPr lang="en-US" altLang="en-US" sz="2400" b="1" dirty="0" err="1" smtClean="0">
                <a:latin typeface="楷体_GB2312" panose="02010609030101010101" pitchFamily="49" charset="-122"/>
                <a:ea typeface="楷体_GB2312" panose="02010609030101010101" pitchFamily="49" charset="-122"/>
              </a:rPr>
              <a:t>土地增值税的风险</a:t>
            </a:r>
            <a:r>
              <a:rPr lang="en-US" altLang="en-US" sz="2400" b="1" dirty="0" smtClean="0">
                <a:latin typeface="楷体_GB2312" panose="02010609030101010101" pitchFamily="49" charset="-122"/>
                <a:ea typeface="楷体_GB2312" panose="02010609030101010101" pitchFamily="49" charset="-122"/>
              </a:rPr>
              <a:t>。</a:t>
            </a:r>
            <a:endParaRPr lang="en-US" altLang="en-US" sz="2400" b="1" dirty="0" smtClean="0">
              <a:latin typeface="楷体_GB2312" panose="02010609030101010101" pitchFamily="49" charset="-122"/>
              <a:ea typeface="楷体_GB2312" panose="02010609030101010101" pitchFamily="49" charset="-122"/>
            </a:endParaRPr>
          </a:p>
          <a:p>
            <a:r>
              <a:rPr lang="zh-CN" altLang="en-US" sz="2400" b="1" dirty="0" smtClean="0">
                <a:latin typeface="楷体_GB2312" panose="02010609030101010101" pitchFamily="49" charset="-122"/>
                <a:ea typeface="楷体_GB2312" panose="02010609030101010101" pitchFamily="49" charset="-122"/>
              </a:rPr>
              <a:t>正确的公式：</a:t>
            </a:r>
            <a:r>
              <a:rPr lang="zh-CN" altLang="zh-CN" sz="2400" b="1" dirty="0" smtClean="0">
                <a:latin typeface="楷体_GB2312" panose="02010609030101010101" pitchFamily="49" charset="-122"/>
                <a:ea typeface="楷体_GB2312" panose="02010609030101010101" pitchFamily="49" charset="-122"/>
              </a:rPr>
              <a:t>土地增值税预征的计征依据=预收款</a:t>
            </a:r>
            <a:r>
              <a:rPr lang="en-US" altLang="zh-CN" sz="2400" b="1" dirty="0" smtClean="0">
                <a:latin typeface="楷体_GB2312" panose="02010609030101010101" pitchFamily="49" charset="-122"/>
                <a:ea typeface="楷体_GB2312" panose="02010609030101010101" pitchFamily="49" charset="-122"/>
              </a:rPr>
              <a:t>-</a:t>
            </a:r>
            <a:r>
              <a:rPr lang="zh-CN" altLang="zh-CN" sz="2400" b="1" dirty="0" smtClean="0">
                <a:solidFill>
                  <a:srgbClr val="FF0000"/>
                </a:solidFill>
                <a:latin typeface="楷体_GB2312" panose="02010609030101010101" pitchFamily="49" charset="-122"/>
                <a:ea typeface="楷体_GB2312" panose="02010609030101010101" pitchFamily="49" charset="-122"/>
              </a:rPr>
              <a:t>应预缴增值税税款</a:t>
            </a:r>
            <a:endParaRPr lang="en-US" altLang="zh-CN" sz="2400" b="1" dirty="0" smtClean="0">
              <a:solidFill>
                <a:srgbClr val="FF0000"/>
              </a:solidFill>
              <a:latin typeface="楷体_GB2312" panose="02010609030101010101" pitchFamily="49" charset="-122"/>
              <a:ea typeface="楷体_GB2312" panose="02010609030101010101" pitchFamily="49" charset="-122"/>
            </a:endParaRPr>
          </a:p>
          <a:p>
            <a:r>
              <a:rPr lang="zh-CN" altLang="en-US" sz="2400" b="1" dirty="0" smtClean="0">
                <a:latin typeface="楷体_GB2312" panose="02010609030101010101" pitchFamily="49" charset="-122"/>
                <a:ea typeface="楷体_GB2312" panose="02010609030101010101" pitchFamily="49" charset="-122"/>
              </a:rPr>
              <a:t>错误的公式：</a:t>
            </a:r>
            <a:r>
              <a:rPr lang="zh-CN" altLang="zh-CN" sz="2400" b="1" dirty="0" smtClean="0">
                <a:latin typeface="楷体_GB2312" panose="02010609030101010101" pitchFamily="49" charset="-122"/>
                <a:ea typeface="楷体_GB2312" panose="02010609030101010101" pitchFamily="49" charset="-122"/>
              </a:rPr>
              <a:t>土地增值税预征的计征依据=</a:t>
            </a:r>
            <a:r>
              <a:rPr lang="zh-CN" altLang="en-US" sz="2400" b="1" dirty="0" smtClean="0">
                <a:latin typeface="楷体_GB2312" panose="02010609030101010101" pitchFamily="49" charset="-122"/>
                <a:ea typeface="楷体_GB2312" panose="02010609030101010101" pitchFamily="49" charset="-122"/>
              </a:rPr>
              <a:t>不含税预收房款</a:t>
            </a:r>
            <a:endParaRPr lang="en-US" altLang="zh-CN" sz="2400" b="1" dirty="0" smtClean="0">
              <a:latin typeface="楷体_GB2312" panose="02010609030101010101" pitchFamily="49" charset="-122"/>
              <a:ea typeface="楷体_GB2312" panose="02010609030101010101" pitchFamily="49" charset="-122"/>
            </a:endParaRPr>
          </a:p>
          <a:p>
            <a:r>
              <a:rPr lang="en-US" altLang="zh-CN" sz="2400" b="1" dirty="0" smtClean="0">
                <a:latin typeface="楷体_GB2312" panose="02010609030101010101" pitchFamily="49" charset="-122"/>
                <a:ea typeface="楷体_GB2312" panose="02010609030101010101" pitchFamily="49" charset="-122"/>
              </a:rPr>
              <a:t>《</a:t>
            </a:r>
            <a:r>
              <a:rPr lang="zh-CN" altLang="en-US" sz="2400" b="1" dirty="0" smtClean="0">
                <a:latin typeface="楷体_GB2312" panose="02010609030101010101" pitchFamily="49" charset="-122"/>
                <a:ea typeface="楷体_GB2312" panose="02010609030101010101" pitchFamily="49" charset="-122"/>
              </a:rPr>
              <a:t>国家税务总局关于营改增后土地增值税若干征管规定的公告国家税务总局公告</a:t>
            </a:r>
            <a:r>
              <a:rPr lang="en-US" altLang="zh-CN" sz="2400" b="1" dirty="0" smtClean="0">
                <a:latin typeface="楷体_GB2312" panose="02010609030101010101" pitchFamily="49" charset="-122"/>
                <a:ea typeface="楷体_GB2312" panose="02010609030101010101" pitchFamily="49" charset="-122"/>
              </a:rPr>
              <a:t>》2016</a:t>
            </a:r>
            <a:r>
              <a:rPr lang="zh-CN" altLang="en-US" sz="2400" b="1" dirty="0" smtClean="0">
                <a:latin typeface="楷体_GB2312" panose="02010609030101010101" pitchFamily="49" charset="-122"/>
                <a:ea typeface="楷体_GB2312" panose="02010609030101010101" pitchFamily="49" charset="-122"/>
              </a:rPr>
              <a:t>年第</a:t>
            </a:r>
            <a:r>
              <a:rPr lang="en-US" altLang="zh-CN" sz="2400" b="1" dirty="0" smtClean="0">
                <a:latin typeface="楷体_GB2312" panose="02010609030101010101" pitchFamily="49" charset="-122"/>
                <a:ea typeface="楷体_GB2312" panose="02010609030101010101" pitchFamily="49" charset="-122"/>
              </a:rPr>
              <a:t>70</a:t>
            </a:r>
            <a:r>
              <a:rPr lang="zh-CN" altLang="en-US" sz="2400" b="1" dirty="0" smtClean="0">
                <a:latin typeface="楷体_GB2312" panose="02010609030101010101" pitchFamily="49" charset="-122"/>
                <a:ea typeface="楷体_GB2312" panose="02010609030101010101" pitchFamily="49" charset="-122"/>
              </a:rPr>
              <a:t>号第一条第三款</a:t>
            </a:r>
            <a:endParaRPr lang="en-US" altLang="en-US" sz="2400" b="1" dirty="0" smtClean="0">
              <a:latin typeface="楷体_GB2312" panose="02010609030101010101" pitchFamily="49" charset="-122"/>
              <a:ea typeface="楷体_GB2312" panose="02010609030101010101" pitchFamily="49" charset="-122"/>
            </a:endParaRPr>
          </a:p>
          <a:p>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t>问题四</a:t>
            </a:r>
            <a:endParaRPr lang="zh-CN" altLang="en-US" dirty="0"/>
          </a:p>
        </p:txBody>
      </p:sp>
      <p:sp>
        <p:nvSpPr>
          <p:cNvPr id="3" name="内容占位符 2"/>
          <p:cNvSpPr>
            <a:spLocks noGrp="1"/>
          </p:cNvSpPr>
          <p:nvPr>
            <p:ph idx="1"/>
          </p:nvPr>
        </p:nvSpPr>
        <p:spPr/>
        <p:txBody>
          <a:bodyPr/>
          <a:lstStyle/>
          <a:p>
            <a:r>
              <a:rPr lang="en-US" dirty="0" err="1" smtClean="0"/>
              <a:t>企业将开发产品对外投资、换取股权未视同销售行为，存在未按规定申报纳税的风险</a:t>
            </a:r>
            <a:r>
              <a:rPr lang="en-US" dirty="0" smtClean="0"/>
              <a:t>。</a:t>
            </a:r>
            <a:endParaRPr lang="en-US" dirty="0" smtClean="0"/>
          </a:p>
          <a:p>
            <a:r>
              <a:rPr lang="en-US" dirty="0" err="1" smtClean="0"/>
              <a:t>企业发生以开发产品换取土地使用权视同销售行为，存在未按规定申报纳税的风险</a:t>
            </a:r>
            <a:r>
              <a:rPr lang="en-US" dirty="0" smtClean="0"/>
              <a:t>。</a:t>
            </a:r>
            <a:endParaRPr lang="en-US" dirty="0" smtClean="0"/>
          </a:p>
          <a:p>
            <a:r>
              <a:rPr lang="en-US" dirty="0" err="1" smtClean="0"/>
              <a:t>以开发产品抵顶材料款、工程款、广告费、银行贷款本息、动迁补偿费等债务未按规定申报，存在少缴税款的风险</a:t>
            </a:r>
            <a:r>
              <a:rPr lang="en-US" dirty="0" smtClean="0"/>
              <a:t>。</a:t>
            </a:r>
            <a:endParaRPr lang="en-US" dirty="0" smtClean="0"/>
          </a:p>
          <a:p>
            <a:r>
              <a:rPr lang="en-US" dirty="0" err="1" smtClean="0"/>
              <a:t>将开发产品用于捐赠、赞助、广告、样品、职工福利、奖励、分配给投资者未按规定申报，存在少缴税款的风险</a:t>
            </a:r>
            <a:r>
              <a:rPr lang="en-US" dirty="0" smtClean="0"/>
              <a:t>。 </a:t>
            </a:r>
            <a:r>
              <a:rPr lang="en-US" dirty="0" err="1" smtClean="0"/>
              <a:t>将公共配套设施移交或无偿赠与地方政府、公用事业单</a:t>
            </a:r>
            <a:r>
              <a:rPr lang="zh-CN" altLang="en-US" dirty="0" smtClean="0"/>
              <a:t> </a:t>
            </a:r>
            <a:r>
              <a:rPr lang="en-US" dirty="0" smtClean="0"/>
              <a:t> </a:t>
            </a:r>
            <a:r>
              <a:rPr lang="en-US" dirty="0" err="1" smtClean="0"/>
              <a:t>位以外其他单位未按规定申报纳税，存在少缴税款的风险</a:t>
            </a:r>
            <a:r>
              <a:rPr lang="en-US" dirty="0" smtClean="0"/>
              <a:t>。</a:t>
            </a:r>
            <a:endParaRPr lang="zh-CN" altLang="en-US" dirty="0" smtClean="0"/>
          </a:p>
          <a:p>
            <a:endParaRPr lang="en-US" dirty="0" smtClean="0"/>
          </a:p>
          <a:p>
            <a:endParaRPr lang="en-US" dirty="0" smtClean="0"/>
          </a:p>
          <a:p>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t>问题五</a:t>
            </a:r>
            <a:endParaRPr lang="zh-CN" altLang="en-US" dirty="0"/>
          </a:p>
        </p:txBody>
      </p:sp>
      <p:sp>
        <p:nvSpPr>
          <p:cNvPr id="3" name="内容占位符 2"/>
          <p:cNvSpPr>
            <a:spLocks noGrp="1"/>
          </p:cNvSpPr>
          <p:nvPr>
            <p:ph idx="1"/>
          </p:nvPr>
        </p:nvSpPr>
        <p:spPr/>
        <p:txBody>
          <a:bodyPr/>
          <a:lstStyle/>
          <a:p>
            <a:r>
              <a:rPr lang="zh-CN" altLang="en-US" dirty="0" smtClean="0"/>
              <a:t>非直接销售和自用房地产的收入确定（视同销售收入确定）</a:t>
            </a:r>
            <a:br>
              <a:rPr lang="en-US" dirty="0" smtClean="0"/>
            </a:br>
            <a:r>
              <a:rPr lang="zh-CN" altLang="en-US" dirty="0" smtClean="0"/>
              <a:t>　　房地产开发企业将开发产品用于职工福利、奖励、对外投资、分配给股东或投资人、抵偿债务、换取其他单位和个人的非货币性资产等，发生所有权转移时应视同销售房地产</a:t>
            </a:r>
            <a:r>
              <a:rPr lang="en-US" dirty="0" smtClean="0"/>
              <a:t>,</a:t>
            </a:r>
            <a:r>
              <a:rPr lang="zh-CN" altLang="en-US" dirty="0" smtClean="0"/>
              <a:t>其收入按下列方法和顺序确认：</a:t>
            </a:r>
            <a:br>
              <a:rPr lang="en-US" dirty="0" smtClean="0"/>
            </a:br>
            <a:r>
              <a:rPr lang="zh-CN" altLang="en-US" dirty="0" smtClean="0"/>
              <a:t>　　</a:t>
            </a:r>
            <a:r>
              <a:rPr lang="en-US" dirty="0" smtClean="0"/>
              <a:t>1.</a:t>
            </a:r>
            <a:r>
              <a:rPr lang="zh-CN" altLang="en-US" dirty="0" smtClean="0"/>
              <a:t>按本企业在同一地区、同一年度销售的同类房地产的平均价格确定；</a:t>
            </a:r>
            <a:br>
              <a:rPr lang="en-US" dirty="0" smtClean="0"/>
            </a:br>
            <a:r>
              <a:rPr lang="zh-CN" altLang="en-US" dirty="0" smtClean="0"/>
              <a:t>　　</a:t>
            </a:r>
            <a:r>
              <a:rPr lang="en-US" dirty="0" smtClean="0"/>
              <a:t>2.</a:t>
            </a:r>
            <a:r>
              <a:rPr lang="zh-CN" altLang="en-US" dirty="0" smtClean="0"/>
              <a:t>由主管税务机关参照当地当年、同类房地产的市场价格或评估价值确定。</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1" cstate="print"/>
          <a:srcRect b="15788"/>
          <a:stretch>
            <a:fillRect/>
          </a:stretch>
        </p:blipFill>
        <p:spPr bwMode="auto">
          <a:xfrm>
            <a:off x="0" y="0"/>
            <a:ext cx="9144000" cy="5133975"/>
          </a:xfrm>
          <a:prstGeom prst="rect">
            <a:avLst/>
          </a:prstGeom>
          <a:noFill/>
          <a:ln w="9525">
            <a:noFill/>
            <a:miter lim="800000"/>
            <a:headEnd/>
            <a:tailEnd/>
          </a:ln>
        </p:spPr>
      </p:pic>
      <p:sp>
        <p:nvSpPr>
          <p:cNvPr id="4" name="矩形 3"/>
          <p:cNvSpPr/>
          <p:nvPr/>
        </p:nvSpPr>
        <p:spPr>
          <a:xfrm>
            <a:off x="1191" y="-69056"/>
            <a:ext cx="9142809" cy="5212556"/>
          </a:xfrm>
          <a:prstGeom prst="rect">
            <a:avLst/>
          </a:prstGeom>
          <a:gradFill flip="none" rotWithShape="1">
            <a:gsLst>
              <a:gs pos="0">
                <a:srgbClr val="1D2C4A"/>
              </a:gs>
              <a:gs pos="49000">
                <a:srgbClr val="193969">
                  <a:alpha val="87000"/>
                </a:srgbClr>
              </a:gs>
              <a:gs pos="100000">
                <a:srgbClr val="1E2842"/>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49155" name="文本框 4"/>
          <p:cNvSpPr txBox="1">
            <a:spLocks noChangeArrowheads="1"/>
          </p:cNvSpPr>
          <p:nvPr/>
        </p:nvSpPr>
        <p:spPr bwMode="auto">
          <a:xfrm>
            <a:off x="2585323" y="1851422"/>
            <a:ext cx="3794760" cy="1176020"/>
          </a:xfrm>
          <a:prstGeom prst="rect">
            <a:avLst/>
          </a:prstGeom>
          <a:noFill/>
          <a:ln w="9525">
            <a:noFill/>
            <a:miter lim="800000"/>
          </a:ln>
        </p:spPr>
        <p:txBody>
          <a:bodyPr wrap="none" lIns="68580" tIns="34290" rIns="68580" bIns="34290">
            <a:spAutoFit/>
          </a:bodyPr>
          <a:lstStyle/>
          <a:p>
            <a:pPr algn="ctr"/>
            <a:r>
              <a:rPr lang="zh-CN" altLang="zh-CN" sz="7200" b="1" dirty="0">
                <a:solidFill>
                  <a:schemeClr val="bg1"/>
                </a:solidFill>
                <a:latin typeface="微软雅黑" panose="020B0503020204020204" pitchFamily="34" charset="-122"/>
                <a:ea typeface="微软雅黑" panose="020B0503020204020204" pitchFamily="34" charset="-122"/>
              </a:rPr>
              <a:t>感谢聆听</a:t>
            </a:r>
            <a:endParaRPr lang="zh-CN" altLang="zh-CN" sz="72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flipV="1">
            <a:off x="2736056" y="3209925"/>
            <a:ext cx="3671888" cy="34529"/>
          </a:xfrm>
          <a:prstGeom prst="rect">
            <a:avLst/>
          </a:prstGeom>
          <a:solidFill>
            <a:srgbClr val="C8A06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spd="slow" advClick="0">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29701"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474980" y="577850"/>
            <a:ext cx="8107045" cy="4179570"/>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eaLnBrk="1" hangingPunct="1">
              <a:lnSpc>
                <a:spcPct val="150000"/>
              </a:lnSpc>
              <a:spcAft>
                <a:spcPts val="1000"/>
              </a:spcAft>
              <a:defRPr/>
            </a:pPr>
            <a:r>
              <a:rPr lang="en-US" altLang="zh-CN" sz="2000" b="1" dirty="0" smtClean="0">
                <a:solidFill>
                  <a:srgbClr val="C00000"/>
                </a:solidFill>
                <a:latin typeface="微软雅黑" panose="020B0503020204020204" pitchFamily="34" charset="-122"/>
                <a:ea typeface="微软雅黑" panose="020B0503020204020204" pitchFamily="34" charset="-122"/>
              </a:rPr>
              <a:t>  </a:t>
            </a:r>
            <a:r>
              <a:rPr kumimoji="0" lang="zh-CN" altLang="en-US" sz="2000" b="1" i="0" u="none" strike="noStrike" kern="1200" cap="none" spc="0" normalizeH="0" baseline="0" noProof="0" dirty="0" smtClean="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一、销售额</a:t>
            </a:r>
            <a:r>
              <a:rPr lang="zh-CN" altLang="en-US"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endPar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endParaRPr>
          </a:p>
          <a:p>
            <a:pPr lvl="0" eaLnBrk="1" hangingPunct="1">
              <a:lnSpc>
                <a:spcPct val="150000"/>
              </a:lnSpc>
              <a:spcAft>
                <a:spcPts val="1000"/>
              </a:spcAft>
              <a:defRPr/>
            </a:pPr>
            <a:r>
              <a:rPr kumimoji="0" lang="zh-CN" altLang="en-US" sz="1600" b="1" i="0" u="none" strike="noStrike" kern="1200" cap="none" spc="0" normalizeH="0" baseline="0" noProof="0" dirty="0" smtClean="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smtClean="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smtClean="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（二）价外费用</a:t>
            </a:r>
            <a:endParaRPr kumimoji="0" lang="zh-CN" altLang="en-US" sz="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1600" b="1"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 </a:t>
            </a:r>
            <a:r>
              <a:rPr lang="en-US" altLang="zh-CN" sz="1600" b="1"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      </a:t>
            </a:r>
            <a:r>
              <a:rPr lang="zh-CN" altLang="en-US"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价外费用包括价外向购买方收取的手续费、补贴、基金、集资费、返还利润、奖励费、</a:t>
            </a:r>
            <a:r>
              <a:rPr lang="zh-CN" altLang="en-US" sz="1600" b="1"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违约金</a:t>
            </a:r>
            <a:r>
              <a:rPr lang="zh-CN" altLang="en-US"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、滞纳金、延期付款利息、赔偿金、代收款项、代垫款项、包装费、包装物租金、储备费、运输装卸费以及其他各种性质的价外收费。但不包括： </a:t>
            </a: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       1.  </a:t>
            </a:r>
            <a:r>
              <a:rPr lang="zh-CN" altLang="en-US"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受托加工应征消费税的消费品所代收代缴的消费税； </a:t>
            </a: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       2.  </a:t>
            </a:r>
            <a:r>
              <a:rPr lang="zh-CN" altLang="en-US"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符合条件的代垫运输费用（购买方取得发票）； </a:t>
            </a: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       3.  </a:t>
            </a:r>
            <a:r>
              <a:rPr lang="zh-CN" altLang="en-US"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符合条件代为收取的政府性基金或者行政事业性收费；</a:t>
            </a: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       4.  </a:t>
            </a:r>
            <a:r>
              <a:rPr lang="zh-CN" altLang="en-US" sz="16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销售货物的同时代办保险等而向购买方收取的保险费，以及向购买方收取的代购买方缴纳的车辆购置税、车辆牌照费。 </a:t>
            </a:r>
            <a:endParaRPr kumimoji="0"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29703"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52229"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643486"/>
            <a:ext cx="7778750" cy="3784600"/>
          </a:xfrm>
          <a:prstGeom prst="rect">
            <a:avLst/>
          </a:prstGeom>
          <a:noFill/>
          <a:ln w="9525">
            <a:noFill/>
          </a:ln>
        </p:spPr>
        <p:txBody>
          <a:bodyPr anchor="t" anchorCtr="0">
            <a:spAutoFit/>
          </a:bodyPr>
          <a:lstStyle/>
          <a:p>
            <a:pPr>
              <a:lnSpc>
                <a:spcPct val="150000"/>
              </a:lnSpc>
              <a:spcBef>
                <a:spcPts val="300"/>
              </a:spcBef>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一、销售额</a:t>
            </a:r>
            <a:r>
              <a:rPr lang="zh-CN" altLang="en-US"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endPar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spcBef>
                <a:spcPts val="300"/>
              </a:spcBef>
              <a:buFont typeface="Arial" panose="020B0604020202020204" pitchFamily="34" charset="0"/>
            </a:pPr>
            <a:r>
              <a:rPr lang="zh-CN" altLang="en-US"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b="1" dirty="0">
                <a:solidFill>
                  <a:srgbClr val="094160"/>
                </a:solidFill>
                <a:latin typeface="微软雅黑" panose="020B0503020204020204" pitchFamily="34" charset="-122"/>
                <a:ea typeface="微软雅黑" panose="020B0503020204020204" pitchFamily="34" charset="-122"/>
                <a:sym typeface="宋体" panose="02010600030101010101" pitchFamily="2" charset="-122"/>
              </a:rPr>
              <a:t>三）土地价款</a:t>
            </a:r>
            <a:endParaRPr lang="en-US" altLang="zh-CN" sz="1600" b="1"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300"/>
              </a:spcBef>
              <a:buFont typeface="Arial" panose="020B0604020202020204" pitchFamily="34" charset="0"/>
            </a:pPr>
            <a:r>
              <a:rPr lang="en-US" altLang="zh-CN" sz="1600" b="1"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支付的土地价款， 是指向政府、土地管理部门或受政府委托收取土地价款的</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3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单位直接支付的土地价款。</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300"/>
              </a:spcBef>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1600" b="1" dirty="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1600" b="1" dirty="0">
                <a:solidFill>
                  <a:srgbClr val="094160"/>
                </a:solidFill>
                <a:latin typeface="微软雅黑" panose="020B0503020204020204" pitchFamily="34" charset="-122"/>
                <a:ea typeface="微软雅黑" panose="020B0503020204020204" pitchFamily="34" charset="-122"/>
                <a:sym typeface="宋体" panose="02010600030101010101" pitchFamily="2" charset="-122"/>
              </a:rPr>
              <a:t>扣除凭证：</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3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在计算销售额时从全部价款和价外费用中扣除土地价款， 应当取得</a:t>
            </a:r>
            <a:r>
              <a:rPr lang="zh-CN" altLang="en-US" sz="1600" b="1" dirty="0">
                <a:solidFill>
                  <a:srgbClr val="C00000"/>
                </a:solidFill>
                <a:latin typeface="微软雅黑" panose="020B0503020204020204" pitchFamily="34" charset="-122"/>
                <a:ea typeface="微软雅黑" panose="020B0503020204020204" pitchFamily="34" charset="-122"/>
              </a:rPr>
              <a:t>省级以上（含省级） 财政部门监（印） 制的财政票据</a:t>
            </a:r>
            <a:r>
              <a:rPr lang="zh-CN" altLang="en-US" sz="1600" dirty="0">
                <a:solidFill>
                  <a:srgbClr val="094160"/>
                </a:solidFill>
                <a:latin typeface="微软雅黑" panose="020B0503020204020204" pitchFamily="34" charset="-122"/>
                <a:ea typeface="微软雅黑" panose="020B0503020204020204" pitchFamily="34" charset="-122"/>
              </a:rPr>
              <a:t>。取得非本单位名称的土地价款票据如何办？</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3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管理重点：建立台账登记土地价款的扣除情况</a:t>
            </a:r>
            <a:r>
              <a:rPr lang="zh-CN" altLang="en-US" sz="1600" dirty="0">
                <a:solidFill>
                  <a:srgbClr val="094160"/>
                </a:solidFill>
                <a:latin typeface="微软雅黑" panose="020B0503020204020204" pitchFamily="34" charset="-122"/>
                <a:ea typeface="微软雅黑" panose="020B0503020204020204" pitchFamily="34" charset="-122"/>
              </a:rPr>
              <a:t>， 扣除的土地价款不得超过实际支付的土地价款；扣除凭证不得超出规定的范围。贷：应缴增值税（销项税额抵减）</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5223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54277"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642924"/>
            <a:ext cx="7778750" cy="3962623"/>
          </a:xfrm>
          <a:prstGeom prst="rect">
            <a:avLst/>
          </a:prstGeom>
          <a:noFill/>
          <a:ln w="9525">
            <a:noFill/>
          </a:ln>
        </p:spPr>
        <p:txBody>
          <a:bodyPr anchor="t" anchorCtr="0">
            <a:spAutoFit/>
          </a:bodyPr>
          <a:lstStyle/>
          <a:p>
            <a:pPr>
              <a:lnSpc>
                <a:spcPct val="150000"/>
              </a:lnSpc>
              <a:spcBef>
                <a:spcPts val="300"/>
              </a:spcBef>
              <a:buFont typeface="Arial" panose="020B0604020202020204" pitchFamily="34" charset="0"/>
            </a:pP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一、销售额</a:t>
            </a:r>
            <a:r>
              <a:rPr lang="zh-CN" altLang="en-US"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endParaRPr lang="en-US" altLang="zh-CN"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endParaRPr>
          </a:p>
          <a:p>
            <a:pPr>
              <a:lnSpc>
                <a:spcPct val="150000"/>
              </a:lnSpc>
              <a:spcBef>
                <a:spcPts val="300"/>
              </a:spcBef>
              <a:buFont typeface="Arial" panose="020B0604020202020204" pitchFamily="34" charset="0"/>
            </a:pPr>
            <a:r>
              <a:rPr lang="zh-CN" altLang="en-US"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（三）土地价款</a:t>
            </a:r>
            <a:endParaRPr lang="en-US" altLang="zh-CN"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扣除范围：</a:t>
            </a:r>
            <a:endParaRPr lang="en-US" altLang="zh-CN" sz="1600"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b="1"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向政府部门支付的土地价款，包括土地受让人</a:t>
            </a:r>
            <a:r>
              <a:rPr lang="zh-CN" altLang="en-US" sz="1600" b="1" dirty="0">
                <a:solidFill>
                  <a:srgbClr val="C00000"/>
                </a:solidFill>
                <a:latin typeface="微软雅黑" panose="020B0503020204020204" pitchFamily="34" charset="-122"/>
                <a:ea typeface="微软雅黑" panose="020B0503020204020204" pitchFamily="34" charset="-122"/>
              </a:rPr>
              <a:t>向政府部门支付</a:t>
            </a:r>
            <a:r>
              <a:rPr lang="zh-CN" altLang="en-US" sz="1600" dirty="0">
                <a:solidFill>
                  <a:srgbClr val="094160"/>
                </a:solidFill>
                <a:latin typeface="微软雅黑" panose="020B0503020204020204" pitchFamily="34" charset="-122"/>
                <a:ea typeface="微软雅黑" panose="020B0503020204020204" pitchFamily="34" charset="-122"/>
              </a:rPr>
              <a:t>的征地和</a:t>
            </a:r>
            <a:r>
              <a:rPr lang="zh-CN" altLang="en-US" sz="1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微软雅黑" panose="020B0503020204020204" pitchFamily="34" charset="-122"/>
                <a:ea typeface="微软雅黑" panose="020B0503020204020204" pitchFamily="34" charset="-122"/>
              </a:rPr>
              <a:t>拆迁补偿费用</a:t>
            </a:r>
            <a:r>
              <a:rPr lang="zh-CN" altLang="en-US" sz="1600" dirty="0">
                <a:solidFill>
                  <a:srgbClr val="094160"/>
                </a:solidFill>
                <a:latin typeface="微软雅黑" panose="020B0503020204020204" pitchFamily="34" charset="-122"/>
                <a:ea typeface="微软雅黑" panose="020B0503020204020204" pitchFamily="34" charset="-122"/>
              </a:rPr>
              <a:t>、土地前期开发费用和土地出让收益等。</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房地产开发企业中的一般纳税人销售其开发的房地产项目（选择简易计税方法的房地产老项目除外），在取得土地时</a:t>
            </a:r>
            <a:r>
              <a:rPr lang="zh-CN" altLang="en-US" sz="1600" b="1" dirty="0">
                <a:solidFill>
                  <a:srgbClr val="C00000"/>
                </a:solidFill>
                <a:latin typeface="微软雅黑" panose="020B0503020204020204" pitchFamily="34" charset="-122"/>
                <a:ea typeface="微软雅黑" panose="020B0503020204020204" pitchFamily="34" charset="-122"/>
              </a:rPr>
              <a:t>向其他单位或个人支付</a:t>
            </a:r>
            <a:r>
              <a:rPr lang="zh-CN" altLang="en-US" sz="1600" dirty="0">
                <a:solidFill>
                  <a:srgbClr val="094160"/>
                </a:solidFill>
                <a:latin typeface="微软雅黑" panose="020B0503020204020204" pitchFamily="34" charset="-122"/>
                <a:ea typeface="微软雅黑" panose="020B0503020204020204" pitchFamily="34" charset="-122"/>
              </a:rPr>
              <a:t>的拆迁补偿费用也允许在计算销售额时扣除。纳税人按上述规定扣除拆迁补偿费用时，应提供拆迁协议、拆迁双方支付和取得拆迁补偿费用凭证等能够证明拆迁补偿费用真实性的材料。</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C00000"/>
                </a:solidFill>
                <a:latin typeface="微软雅黑" panose="020B0503020204020204" pitchFamily="34" charset="-122"/>
                <a:ea typeface="微软雅黑" panose="020B0503020204020204" pitchFamily="34" charset="-122"/>
              </a:rPr>
              <a:t>拆迁补偿费用：仅限于货币补贴，暂不包括非货币补贴。</a:t>
            </a:r>
            <a:r>
              <a:rPr lang="en-US" altLang="zh-CN" sz="1600" b="1" dirty="0">
                <a:solidFill>
                  <a:srgbClr val="C00000"/>
                </a:solidFill>
                <a:latin typeface="微软雅黑" panose="020B0503020204020204" pitchFamily="34" charset="-122"/>
                <a:ea typeface="微软雅黑" panose="020B0503020204020204" pitchFamily="34" charset="-122"/>
              </a:rPr>
              <a:t>   </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54279"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56325"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599815"/>
          </a:xfrm>
          <a:prstGeom prst="rect">
            <a:avLst/>
          </a:prstGeom>
          <a:noFill/>
          <a:ln w="9525">
            <a:noFill/>
          </a:ln>
        </p:spPr>
        <p:txBody>
          <a:bodyPr anchor="t" anchorCtr="0">
            <a:spAutoFit/>
          </a:bodyPr>
          <a:lstStyle/>
          <a:p>
            <a:pPr>
              <a:lnSpc>
                <a:spcPct val="150000"/>
              </a:lnSpc>
              <a:buFont typeface="Arial" panose="020B0604020202020204" pitchFamily="34" charset="0"/>
            </a:pPr>
            <a:endParaRPr lang="en-US" altLang="zh-CN" sz="800" b="1">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计算公式：</a:t>
            </a:r>
            <a:endParaRPr lang="en-US" altLang="zh-CN" sz="1600" b="1">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当期允许扣除的土地价款</a:t>
            </a:r>
            <a:r>
              <a:rPr lang="en-US" altLang="zh-CN" sz="160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（当期销售房地产项目建筑面积</a:t>
            </a:r>
            <a:r>
              <a:rPr lang="en-US" altLang="zh-CN" sz="160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房地产项目可供销售建筑面积）</a:t>
            </a:r>
            <a:r>
              <a:rPr lang="en-US" altLang="zh-CN" sz="160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支付的土地价款</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当期销售房地产项目建筑面积，是指当期进行纳税申报的增值税销售额对应的建筑面积。</a:t>
            </a:r>
            <a:endParaRPr lang="en-US" altLang="zh-CN" sz="160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房地产项目可供销售建筑面积，是指房地产项目可以出售的总建筑面积，不包括销售房地产项目时</a:t>
            </a:r>
            <a:r>
              <a:rPr lang="zh-CN" altLang="en-US" sz="1600" b="1" dirty="0">
                <a:solidFill>
                  <a:srgbClr val="C00000"/>
                </a:solidFill>
                <a:latin typeface="微软雅黑" panose="020B0503020204020204" pitchFamily="34" charset="-122"/>
                <a:ea typeface="微软雅黑" panose="020B0503020204020204" pitchFamily="34" charset="-122"/>
              </a:rPr>
              <a:t>未单独作价结算</a:t>
            </a:r>
            <a:r>
              <a:rPr lang="zh-CN" altLang="en-US" sz="1600" dirty="0">
                <a:solidFill>
                  <a:srgbClr val="094160"/>
                </a:solidFill>
                <a:latin typeface="微软雅黑" panose="020B0503020204020204" pitchFamily="34" charset="-122"/>
                <a:ea typeface="微软雅黑" panose="020B0503020204020204" pitchFamily="34" charset="-122"/>
              </a:rPr>
              <a:t>的</a:t>
            </a:r>
            <a:r>
              <a:rPr lang="zh-CN" altLang="en-US" sz="1600" b="1" dirty="0">
                <a:solidFill>
                  <a:srgbClr val="C00000"/>
                </a:solidFill>
                <a:latin typeface="微软雅黑" panose="020B0503020204020204" pitchFamily="34" charset="-122"/>
                <a:ea typeface="微软雅黑" panose="020B0503020204020204" pitchFamily="34" charset="-122"/>
              </a:rPr>
              <a:t>配套公共设施</a:t>
            </a:r>
            <a:r>
              <a:rPr lang="zh-CN" altLang="en-US" sz="1600" dirty="0">
                <a:solidFill>
                  <a:srgbClr val="094160"/>
                </a:solidFill>
                <a:latin typeface="微软雅黑" panose="020B0503020204020204" pitchFamily="34" charset="-122"/>
                <a:ea typeface="微软雅黑" panose="020B0503020204020204" pitchFamily="34" charset="-122"/>
              </a:rPr>
              <a:t>的建筑面积。</a:t>
            </a:r>
            <a:endParaRPr lang="en-US" altLang="zh-CN" sz="160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“当期销售房地产项目建筑面积”和“房地产项目可供销售建筑面积”，是指计容积率地上建筑面积，不包括地下车位建筑面积。</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2" name="矩形标注 1"/>
          <p:cNvSpPr/>
          <p:nvPr/>
        </p:nvSpPr>
        <p:spPr>
          <a:xfrm>
            <a:off x="3863975" y="2644775"/>
            <a:ext cx="4319588" cy="360363"/>
          </a:xfrm>
          <a:prstGeom prst="wedgeRectCallout">
            <a:avLst>
              <a:gd name="adj1" fmla="val -33905"/>
              <a:gd name="adj2" fmla="val 183993"/>
            </a:avLst>
          </a:prstGeom>
          <a:noFill/>
          <a:ln>
            <a:solidFill>
              <a:srgbClr val="FF9966"/>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3" name="TextBox 2"/>
          <p:cNvSpPr txBox="1"/>
          <p:nvPr/>
        </p:nvSpPr>
        <p:spPr>
          <a:xfrm>
            <a:off x="3863975" y="2655888"/>
            <a:ext cx="4824413" cy="338137"/>
          </a:xfrm>
          <a:prstGeom prst="rect">
            <a:avLst/>
          </a:prstGeom>
          <a:noFill/>
          <a:ln w="9525">
            <a:noFill/>
          </a:ln>
        </p:spPr>
        <p:txBody>
          <a:bodyPr anchor="t" anchorCtr="0">
            <a:spAutoFit/>
          </a:bodyPr>
          <a:lstStyle/>
          <a:p>
            <a:pPr>
              <a:buFontTx/>
            </a:pPr>
            <a:r>
              <a:rPr lang="zh-CN" altLang="en-US" sz="1600" b="1" dirty="0">
                <a:solidFill>
                  <a:srgbClr val="C00000"/>
                </a:solidFill>
                <a:latin typeface="微软雅黑" panose="020B0503020204020204" pitchFamily="34" charset="-122"/>
                <a:ea typeface="微软雅黑" panose="020B0503020204020204" pitchFamily="34" charset="-122"/>
              </a:rPr>
              <a:t>包含在房价当中，无需视同销售，可抵扣进项</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56329" name="灯片编号占位符 3"/>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58373"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782060"/>
          </a:xfrm>
          <a:prstGeom prst="rect">
            <a:avLst/>
          </a:prstGeom>
          <a:noFill/>
          <a:ln w="9525">
            <a:noFill/>
          </a:ln>
        </p:spPr>
        <p:txBody>
          <a:bodyPr anchor="t" anchorCtr="0">
            <a:spAutoFit/>
          </a:bodyPr>
          <a:lstStyle/>
          <a:p>
            <a:pPr>
              <a:lnSpc>
                <a:spcPct val="150000"/>
              </a:lnSpc>
              <a:spcBef>
                <a:spcPts val="500"/>
              </a:spcBef>
              <a:buFont typeface="Arial" panose="020B0604020202020204" pitchFamily="34" charset="0"/>
            </a:pPr>
            <a:r>
              <a:rPr lang="en-US" altLang="zh-CN" b="1" dirty="0">
                <a:solidFill>
                  <a:srgbClr val="C0000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特殊情况：</a:t>
            </a:r>
            <a:endParaRPr lang="en-US" altLang="zh-CN" sz="1600" b="1"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a:t>
            </a:r>
            <a:r>
              <a:rPr lang="en-US" altLang="zh-CN" sz="1600" b="1" dirty="0">
                <a:solidFill>
                  <a:srgbClr val="094160"/>
                </a:solidFill>
                <a:latin typeface="微软雅黑" panose="020B0503020204020204" pitchFamily="34" charset="-122"/>
                <a:ea typeface="微软雅黑" panose="020B0503020204020204" pitchFamily="34" charset="-122"/>
              </a:rPr>
              <a:t>1. </a:t>
            </a:r>
            <a:r>
              <a:rPr lang="zh-CN" altLang="en-US" sz="1600" b="1" dirty="0">
                <a:solidFill>
                  <a:srgbClr val="094160"/>
                </a:solidFill>
                <a:latin typeface="微软雅黑" panose="020B0503020204020204" pitchFamily="34" charset="-122"/>
                <a:ea typeface="微软雅黑" panose="020B0503020204020204" pitchFamily="34" charset="-122"/>
              </a:rPr>
              <a:t>一次拿地、分期开发</a:t>
            </a:r>
            <a:endParaRPr lang="zh-CN" altLang="en-US" sz="1600" b="1"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已开发项目所对应的土地价款</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土地总价款</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（已开发项目面积</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用地总面积）</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pPr>
            <a:r>
              <a:rPr lang="zh-CN" altLang="en-US" sz="1600" dirty="0">
                <a:solidFill>
                  <a:srgbClr val="094160"/>
                </a:solidFill>
                <a:latin typeface="微软雅黑" panose="020B0503020204020204" pitchFamily="34" charset="-122"/>
                <a:ea typeface="微软雅黑" panose="020B0503020204020204" pitchFamily="34" charset="-122"/>
              </a:rPr>
              <a:t>       各项目的可供销售建筑面积按竣工备案、预售、</a:t>
            </a:r>
            <a:r>
              <a:rPr lang="zh-CN" altLang="en-US" sz="1600" dirty="0">
                <a:solidFill>
                  <a:srgbClr val="094160"/>
                </a:solidFill>
                <a:latin typeface="微软雅黑" panose="020B0503020204020204" pitchFamily="34" charset="-122"/>
                <a:ea typeface="微软雅黑" panose="020B0503020204020204" pitchFamily="34" charset="-122"/>
                <a:sym typeface="+mn-ea"/>
              </a:rPr>
              <a:t>规划</a:t>
            </a:r>
            <a:r>
              <a:rPr lang="zh-CN" altLang="en-US" sz="1600" dirty="0">
                <a:solidFill>
                  <a:srgbClr val="094160"/>
                </a:solidFill>
                <a:latin typeface="微软雅黑" panose="020B0503020204020204" pitchFamily="34" charset="-122"/>
                <a:ea typeface="微软雅黑" panose="020B0503020204020204" pitchFamily="34" charset="-122"/>
              </a:rPr>
              <a:t>等阶段确定的可供出售建筑面积确定，在可扣除限额内及时</a:t>
            </a:r>
            <a:r>
              <a:rPr lang="zh-CN" altLang="en-US" sz="1600" dirty="0" smtClean="0">
                <a:solidFill>
                  <a:srgbClr val="094160"/>
                </a:solidFill>
                <a:latin typeface="微软雅黑" panose="020B0503020204020204" pitchFamily="34" charset="-122"/>
                <a:ea typeface="微软雅黑" panose="020B0503020204020204" pitchFamily="34" charset="-122"/>
              </a:rPr>
              <a:t>调整。扣除的土地价款不得超过纳税人实际支付的土地价款。</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b="1" dirty="0">
                <a:solidFill>
                  <a:srgbClr val="094160"/>
                </a:solidFill>
                <a:latin typeface="微软雅黑" panose="020B0503020204020204" pitchFamily="34" charset="-122"/>
                <a:ea typeface="微软雅黑" panose="020B0503020204020204" pitchFamily="34" charset="-122"/>
              </a:rPr>
              <a:t>2. </a:t>
            </a:r>
            <a:r>
              <a:rPr lang="zh-CN" altLang="en-US" sz="1600" b="1" dirty="0">
                <a:solidFill>
                  <a:srgbClr val="094160"/>
                </a:solidFill>
                <a:latin typeface="微软雅黑" panose="020B0503020204020204" pitchFamily="34" charset="-122"/>
                <a:ea typeface="微软雅黑" panose="020B0503020204020204" pitchFamily="34" charset="-122"/>
              </a:rPr>
              <a:t>多用途房地产项目（综合体）</a:t>
            </a:r>
            <a:endParaRPr lang="zh-CN" altLang="en-US" sz="1600" b="1"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按建筑规模拆分土地价款（类似不得抵扣的进项税额）</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58375"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7"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60421"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508375"/>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b="1">
                <a:solidFill>
                  <a:srgbClr val="C0000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特殊情况：</a:t>
            </a:r>
            <a:endParaRPr lang="en-US" altLang="zh-CN" sz="1600" b="1">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a:t>
            </a:r>
            <a:r>
              <a:rPr lang="en-US" altLang="zh-CN" sz="1600" b="1">
                <a:solidFill>
                  <a:srgbClr val="094160"/>
                </a:solidFill>
                <a:latin typeface="微软雅黑" panose="020B0503020204020204" pitchFamily="34" charset="-122"/>
                <a:ea typeface="微软雅黑" panose="020B0503020204020204" pitchFamily="34" charset="-122"/>
              </a:rPr>
              <a:t>3. </a:t>
            </a:r>
            <a:r>
              <a:rPr lang="zh-CN" altLang="en-US" sz="1600" b="1" dirty="0">
                <a:solidFill>
                  <a:srgbClr val="094160"/>
                </a:solidFill>
                <a:latin typeface="微软雅黑" panose="020B0503020204020204" pitchFamily="34" charset="-122"/>
                <a:ea typeface="微软雅黑" panose="020B0503020204020204" pitchFamily="34" charset="-122"/>
              </a:rPr>
              <a:t>项目公司扣除土地价款</a:t>
            </a:r>
            <a:r>
              <a:rPr lang="en-US" altLang="zh-CN" sz="1600" b="1">
                <a:solidFill>
                  <a:srgbClr val="094160"/>
                </a:solidFill>
                <a:latin typeface="微软雅黑" panose="020B0503020204020204" pitchFamily="34" charset="-122"/>
                <a:ea typeface="微软雅黑" panose="020B0503020204020204" pitchFamily="34" charset="-122"/>
              </a:rPr>
              <a:t> </a:t>
            </a:r>
            <a:endParaRPr lang="zh-CN" altLang="en-US" sz="1600"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a:t>
            </a:r>
            <a:r>
              <a:rPr lang="zh-CN" altLang="en-US" sz="1400" dirty="0">
                <a:solidFill>
                  <a:srgbClr val="094160"/>
                </a:solidFill>
                <a:latin typeface="微软雅黑" panose="020B0503020204020204" pitchFamily="34" charset="-122"/>
                <a:ea typeface="微软雅黑" panose="020B0503020204020204" pitchFamily="34" charset="-122"/>
              </a:rPr>
              <a:t>房地产开发企业（包括多个房地产开发企业组成的联合体）受让土地向政府部门支付土地价款后，设立项目公司对该受让土地进行开发，同时符合下列条件的，可由项目公司按规定扣除房地产开发企业向政府部门支付的土地价款。</a:t>
            </a:r>
            <a:endParaRPr lang="zh-CN" altLang="en-US" sz="14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400" dirty="0">
                <a:solidFill>
                  <a:srgbClr val="094160"/>
                </a:solidFill>
                <a:latin typeface="微软雅黑" panose="020B0503020204020204" pitchFamily="34" charset="-122"/>
                <a:ea typeface="微软雅黑" panose="020B0503020204020204" pitchFamily="34" charset="-122"/>
              </a:rPr>
              <a:t>　　（</a:t>
            </a:r>
            <a:r>
              <a:rPr lang="en-US" altLang="zh-CN" sz="1400">
                <a:solidFill>
                  <a:srgbClr val="094160"/>
                </a:solidFill>
                <a:latin typeface="微软雅黑" panose="020B0503020204020204" pitchFamily="34" charset="-122"/>
                <a:ea typeface="微软雅黑" panose="020B0503020204020204" pitchFamily="34" charset="-122"/>
              </a:rPr>
              <a:t>1</a:t>
            </a:r>
            <a:r>
              <a:rPr lang="zh-CN" altLang="en-US" sz="1400" dirty="0">
                <a:solidFill>
                  <a:srgbClr val="094160"/>
                </a:solidFill>
                <a:latin typeface="微软雅黑" panose="020B0503020204020204" pitchFamily="34" charset="-122"/>
                <a:ea typeface="微软雅黑" panose="020B0503020204020204" pitchFamily="34" charset="-122"/>
              </a:rPr>
              <a:t>）房地产开发企业、项目公司、政府部门三方签订变更协议或补充合同，将土地受让人变更为项目公司；</a:t>
            </a:r>
            <a:endParaRPr lang="zh-CN" altLang="en-US" sz="14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400" dirty="0">
                <a:solidFill>
                  <a:srgbClr val="094160"/>
                </a:solidFill>
                <a:latin typeface="微软雅黑" panose="020B0503020204020204" pitchFamily="34" charset="-122"/>
                <a:ea typeface="微软雅黑" panose="020B0503020204020204" pitchFamily="34" charset="-122"/>
              </a:rPr>
              <a:t>　　（</a:t>
            </a:r>
            <a:r>
              <a:rPr lang="en-US" altLang="zh-CN" sz="1400">
                <a:solidFill>
                  <a:srgbClr val="094160"/>
                </a:solidFill>
                <a:latin typeface="微软雅黑" panose="020B0503020204020204" pitchFamily="34" charset="-122"/>
                <a:ea typeface="微软雅黑" panose="020B0503020204020204" pitchFamily="34" charset="-122"/>
              </a:rPr>
              <a:t>2</a:t>
            </a:r>
            <a:r>
              <a:rPr lang="zh-CN" altLang="en-US" sz="1400" dirty="0">
                <a:solidFill>
                  <a:srgbClr val="094160"/>
                </a:solidFill>
                <a:latin typeface="微软雅黑" panose="020B0503020204020204" pitchFamily="34" charset="-122"/>
                <a:ea typeface="微软雅黑" panose="020B0503020204020204" pitchFamily="34" charset="-122"/>
              </a:rPr>
              <a:t>）政府部门出让土地的用途、规划等条件不变的情况下，签署变更协议或补充合同时，土地价款总额不变；</a:t>
            </a:r>
            <a:endParaRPr lang="zh-CN" altLang="en-US" sz="14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400" dirty="0">
                <a:solidFill>
                  <a:srgbClr val="094160"/>
                </a:solidFill>
                <a:latin typeface="微软雅黑" panose="020B0503020204020204" pitchFamily="34" charset="-122"/>
                <a:ea typeface="微软雅黑" panose="020B0503020204020204" pitchFamily="34" charset="-122"/>
              </a:rPr>
              <a:t>　　（</a:t>
            </a:r>
            <a:r>
              <a:rPr lang="en-US" altLang="zh-CN" sz="1400">
                <a:solidFill>
                  <a:srgbClr val="094160"/>
                </a:solidFill>
                <a:latin typeface="微软雅黑" panose="020B0503020204020204" pitchFamily="34" charset="-122"/>
                <a:ea typeface="微软雅黑" panose="020B0503020204020204" pitchFamily="34" charset="-122"/>
              </a:rPr>
              <a:t>3</a:t>
            </a:r>
            <a:r>
              <a:rPr lang="zh-CN" altLang="en-US" sz="1400" dirty="0">
                <a:solidFill>
                  <a:srgbClr val="094160"/>
                </a:solidFill>
                <a:latin typeface="微软雅黑" panose="020B0503020204020204" pitchFamily="34" charset="-122"/>
                <a:ea typeface="微软雅黑" panose="020B0503020204020204" pitchFamily="34" charset="-122"/>
              </a:rPr>
              <a:t>）项目公司的全部股权由受让土地的房地产开发企业持有。</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0423"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pic>
        <p:nvPicPr>
          <p:cNvPr id="1026" name="Picture 2" descr="D:\Documents\房地产开发流程企业视角.jpg"/>
          <p:cNvPicPr>
            <a:picLocks noChangeAspect="1" noChangeArrowheads="1"/>
          </p:cNvPicPr>
          <p:nvPr/>
        </p:nvPicPr>
        <p:blipFill>
          <a:blip r:embed="rId1"/>
          <a:srcRect/>
          <a:stretch>
            <a:fillRect/>
          </a:stretch>
        </p:blipFill>
        <p:spPr bwMode="auto">
          <a:xfrm>
            <a:off x="104775" y="-1285875"/>
            <a:ext cx="8934450" cy="7715250"/>
          </a:xfrm>
          <a:prstGeom prst="rect">
            <a:avLst/>
          </a:prstGeom>
          <a:noFill/>
        </p:spPr>
      </p:pic>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31749"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793433"/>
            <a:ext cx="7778750" cy="3554819"/>
          </a:xfrm>
          <a:prstGeom prst="rect">
            <a:avLst/>
          </a:prstGeom>
          <a:noFill/>
          <a:ln w="9525">
            <a:noFill/>
          </a:ln>
        </p:spPr>
        <p:txBody>
          <a:bodyPr wrap="square" anchor="t" anchorCtr="0">
            <a:spAutoFit/>
          </a:bodyPr>
          <a:lstStyle/>
          <a:p>
            <a:pPr>
              <a:lnSpc>
                <a:spcPct val="150000"/>
              </a:lnSpc>
              <a:buFont typeface="Arial" panose="020B0604020202020204" pitchFamily="34" charset="0"/>
            </a:pP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一、销售额</a:t>
            </a:r>
            <a:r>
              <a:rPr lang="zh-CN" altLang="en-US" sz="2000" b="1" dirty="0" smtClean="0">
                <a:solidFill>
                  <a:srgbClr val="094160"/>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2000" b="1" dirty="0" smtClean="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094160"/>
                </a:solidFill>
                <a:latin typeface="微软雅黑" panose="020B0503020204020204" pitchFamily="34" charset="-122"/>
                <a:ea typeface="微软雅黑" panose="020B0503020204020204" pitchFamily="34" charset="-122"/>
              </a:rPr>
              <a:t> </a:t>
            </a:r>
            <a:endParaRPr lang="en-US" altLang="zh-CN" sz="2000" b="1" dirty="0" smtClean="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b="1" dirty="0" smtClean="0">
                <a:solidFill>
                  <a:srgbClr val="094160"/>
                </a:solidFill>
                <a:latin typeface="微软雅黑" panose="020B0503020204020204" pitchFamily="34" charset="-122"/>
                <a:ea typeface="微软雅黑" panose="020B0503020204020204" pitchFamily="34" charset="-122"/>
              </a:rPr>
              <a:t>     （</a:t>
            </a:r>
            <a:r>
              <a:rPr lang="zh-CN" altLang="en-US" b="1" dirty="0">
                <a:solidFill>
                  <a:srgbClr val="094160"/>
                </a:solidFill>
                <a:latin typeface="微软雅黑" panose="020B0503020204020204" pitchFamily="34" charset="-122"/>
                <a:ea typeface="微软雅黑" panose="020B0503020204020204" pitchFamily="34" charset="-122"/>
              </a:rPr>
              <a:t>四）特殊收入的处理</a:t>
            </a:r>
            <a:endParaRPr lang="zh-CN" altLang="en-US"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a:t>
            </a:r>
            <a:endParaRPr lang="zh-CN" altLang="en-US" sz="1600"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a:t>
            </a:r>
            <a:r>
              <a:rPr lang="en-US" altLang="zh-CN" sz="1600" b="1"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 </a:t>
            </a:r>
            <a:r>
              <a:rPr lang="en-US" altLang="zh-CN" sz="1600" b="1" dirty="0">
                <a:solidFill>
                  <a:srgbClr val="094160"/>
                </a:solidFill>
                <a:latin typeface="微软雅黑" panose="020B0503020204020204" pitchFamily="34" charset="-122"/>
                <a:ea typeface="微软雅黑" panose="020B0503020204020204" pitchFamily="34" charset="-122"/>
              </a:rPr>
              <a:t>1. </a:t>
            </a:r>
            <a:r>
              <a:rPr lang="zh-CN" altLang="en-US" sz="1600" b="1" dirty="0">
                <a:solidFill>
                  <a:srgbClr val="094160"/>
                </a:solidFill>
                <a:latin typeface="微软雅黑" panose="020B0503020204020204" pitchFamily="34" charset="-122"/>
                <a:ea typeface="微软雅黑" panose="020B0503020204020204" pitchFamily="34" charset="-122"/>
              </a:rPr>
              <a:t>诚意金、定金</a:t>
            </a:r>
            <a:endParaRPr lang="zh-CN" altLang="en-US" sz="1600" dirty="0">
              <a:solidFill>
                <a:srgbClr val="FF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FF000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销售行为成立时，诚意金、</a:t>
            </a:r>
            <a:r>
              <a:rPr lang="zh-CN" altLang="en-US" sz="1600" dirty="0">
                <a:solidFill>
                  <a:srgbClr val="C00000"/>
                </a:solidFill>
                <a:latin typeface="微软雅黑" panose="020B0503020204020204" pitchFamily="34" charset="-122"/>
                <a:ea typeface="微软雅黑" panose="020B0503020204020204" pitchFamily="34" charset="-122"/>
              </a:rPr>
              <a:t>定金</a:t>
            </a:r>
            <a:r>
              <a:rPr lang="zh-CN" altLang="en-US" sz="1600" dirty="0">
                <a:solidFill>
                  <a:srgbClr val="094160"/>
                </a:solidFill>
                <a:latin typeface="微软雅黑" panose="020B0503020204020204" pitchFamily="34" charset="-122"/>
                <a:ea typeface="微软雅黑" panose="020B0503020204020204" pitchFamily="34" charset="-122"/>
              </a:rPr>
              <a:t>属于销售额或价外费用；</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销售行为不成立时， 如诚意金、定金退还，不属于纳税人的收入；如果诚意金、定金不退还 ，属于营业外收入，不需要计算缴纳增值税。 </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    </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3175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
        <p:nvSpPr>
          <p:cNvPr id="3" name="圆角矩形标注 2"/>
          <p:cNvSpPr/>
          <p:nvPr/>
        </p:nvSpPr>
        <p:spPr>
          <a:xfrm>
            <a:off x="3707765" y="1816416"/>
            <a:ext cx="2209800" cy="541020"/>
          </a:xfrm>
          <a:prstGeom prst="wedgeRoundRectCallout">
            <a:avLst>
              <a:gd name="adj1" fmla="val -39488"/>
              <a:gd name="adj2" fmla="val 70782"/>
              <a:gd name="adj3" fmla="val 16667"/>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600" dirty="0">
                <a:solidFill>
                  <a:srgbClr val="C00000"/>
                </a:solidFill>
                <a:latin typeface="微软雅黑" panose="020B0503020204020204" pitchFamily="34" charset="-122"/>
                <a:ea typeface="微软雅黑" panose="020B0503020204020204" pitchFamily="34" charset="-122"/>
              </a:rPr>
              <a:t>定金与订金的区别？</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31749"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3175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
        <p:nvSpPr>
          <p:cNvPr id="5" name="文本框 4"/>
          <p:cNvSpPr txBox="1"/>
          <p:nvPr/>
        </p:nvSpPr>
        <p:spPr>
          <a:xfrm>
            <a:off x="539750" y="772160"/>
            <a:ext cx="8106410" cy="3517900"/>
          </a:xfrm>
          <a:prstGeom prst="rect">
            <a:avLst/>
          </a:prstGeom>
          <a:noFill/>
        </p:spPr>
        <p:txBody>
          <a:bodyPr wrap="square" rtlCol="0">
            <a:spAutoFit/>
          </a:bodyPr>
          <a:lstStyle/>
          <a:p>
            <a:pPr algn="l">
              <a:lnSpc>
                <a:spcPct val="150000"/>
              </a:lnSpc>
              <a:spcBef>
                <a:spcPts val="200"/>
              </a:spcBef>
              <a:buClrTx/>
              <a:buSzTx/>
              <a:buFontTx/>
            </a:pPr>
            <a:r>
              <a:rPr lang="zh-CN" altLang="en-US" sz="1600" b="1" dirty="0">
                <a:solidFill>
                  <a:srgbClr val="C00000"/>
                </a:solidFill>
                <a:latin typeface="微软雅黑" panose="020B0503020204020204" pitchFamily="34" charset="-122"/>
                <a:ea typeface="微软雅黑" panose="020B0503020204020204" pitchFamily="34" charset="-122"/>
              </a:rPr>
              <a:t>拓展：定金与订金的区别？</a:t>
            </a:r>
            <a:endParaRPr lang="zh-CN" altLang="en-US" sz="1600" b="1" dirty="0">
              <a:solidFill>
                <a:srgbClr val="C00000"/>
              </a:solidFill>
              <a:latin typeface="微软雅黑" panose="020B0503020204020204" pitchFamily="34" charset="-122"/>
              <a:ea typeface="微软雅黑" panose="020B0503020204020204" pitchFamily="34" charset="-122"/>
            </a:endParaRPr>
          </a:p>
          <a:p>
            <a:pPr indent="360045" algn="just">
              <a:lnSpc>
                <a:spcPct val="150000"/>
              </a:lnSpc>
              <a:spcBef>
                <a:spcPts val="200"/>
              </a:spcBef>
              <a:buClrTx/>
              <a:buSzTx/>
              <a:buFontTx/>
            </a:pPr>
            <a:r>
              <a:rPr lang="zh-CN" altLang="en-US" sz="1600" b="1" dirty="0">
                <a:solidFill>
                  <a:srgbClr val="094160"/>
                </a:solidFill>
                <a:latin typeface="微软雅黑" panose="020B0503020204020204" pitchFamily="34" charset="-122"/>
                <a:ea typeface="微软雅黑" panose="020B0503020204020204" pitchFamily="34" charset="-122"/>
              </a:rPr>
              <a:t>1.定义区别：</a:t>
            </a:r>
            <a:r>
              <a:rPr lang="zh-CN" altLang="en-US" sz="1600" dirty="0">
                <a:solidFill>
                  <a:srgbClr val="094160"/>
                </a:solidFill>
                <a:latin typeface="微软雅黑" panose="020B0503020204020204" pitchFamily="34" charset="-122"/>
                <a:ea typeface="微软雅黑" panose="020B0503020204020204" pitchFamily="34" charset="-122"/>
              </a:rPr>
              <a:t>订金是预订所付的钱，是当事人的一种支付手段；定金是合同订立或在履行之前支付的一定数额的金钱或替代物作为担保的担保方式。</a:t>
            </a:r>
            <a:endParaRPr lang="zh-CN" altLang="en-US" sz="1600" dirty="0">
              <a:solidFill>
                <a:srgbClr val="094160"/>
              </a:solidFill>
              <a:latin typeface="微软雅黑" panose="020B0503020204020204" pitchFamily="34" charset="-122"/>
              <a:ea typeface="微软雅黑" panose="020B0503020204020204" pitchFamily="34" charset="-122"/>
            </a:endParaRPr>
          </a:p>
          <a:p>
            <a:pPr indent="360045" algn="just">
              <a:lnSpc>
                <a:spcPct val="150000"/>
              </a:lnSpc>
              <a:spcBef>
                <a:spcPts val="200"/>
              </a:spcBef>
              <a:buClrTx/>
              <a:buSzTx/>
              <a:buFontTx/>
            </a:pPr>
            <a:r>
              <a:rPr lang="zh-CN" altLang="en-US" sz="1600" b="1" dirty="0">
                <a:solidFill>
                  <a:srgbClr val="094160"/>
                </a:solidFill>
                <a:latin typeface="微软雅黑" panose="020B0503020204020204" pitchFamily="34" charset="-122"/>
                <a:ea typeface="微软雅黑" panose="020B0503020204020204" pitchFamily="34" charset="-122"/>
              </a:rPr>
              <a:t>2.实质内容的区别：</a:t>
            </a:r>
            <a:r>
              <a:rPr lang="zh-CN" altLang="en-US" sz="1600" dirty="0">
                <a:solidFill>
                  <a:srgbClr val="094160"/>
                </a:solidFill>
                <a:latin typeface="微软雅黑" panose="020B0503020204020204" pitchFamily="34" charset="-122"/>
                <a:ea typeface="微软雅黑" panose="020B0503020204020204" pitchFamily="34" charset="-122"/>
              </a:rPr>
              <a:t>订金没有担保性质，不具有法律效应；定金有担保性质，具有法律效应。</a:t>
            </a:r>
            <a:endParaRPr lang="zh-CN" altLang="en-US" sz="1600" dirty="0">
              <a:solidFill>
                <a:srgbClr val="094160"/>
              </a:solidFill>
              <a:latin typeface="微软雅黑" panose="020B0503020204020204" pitchFamily="34" charset="-122"/>
              <a:ea typeface="微软雅黑" panose="020B0503020204020204" pitchFamily="34" charset="-122"/>
            </a:endParaRPr>
          </a:p>
          <a:p>
            <a:pPr indent="360045" algn="just">
              <a:lnSpc>
                <a:spcPct val="150000"/>
              </a:lnSpc>
              <a:spcBef>
                <a:spcPts val="200"/>
              </a:spcBef>
              <a:buClrTx/>
              <a:buSzTx/>
              <a:buFontTx/>
            </a:pPr>
            <a:r>
              <a:rPr lang="en-US" altLang="zh-CN" sz="1600" b="1" dirty="0">
                <a:solidFill>
                  <a:srgbClr val="094160"/>
                </a:solidFill>
                <a:latin typeface="微软雅黑" panose="020B0503020204020204" pitchFamily="34" charset="-122"/>
                <a:ea typeface="微软雅黑" panose="020B0503020204020204" pitchFamily="34" charset="-122"/>
                <a:sym typeface="+mn-ea"/>
              </a:rPr>
              <a:t>3</a:t>
            </a:r>
            <a:r>
              <a:rPr lang="zh-CN" altLang="en-US" sz="1600" b="1" dirty="0">
                <a:solidFill>
                  <a:srgbClr val="094160"/>
                </a:solidFill>
                <a:latin typeface="微软雅黑" panose="020B0503020204020204" pitchFamily="34" charset="-122"/>
                <a:ea typeface="微软雅黑" panose="020B0503020204020204" pitchFamily="34" charset="-122"/>
                <a:sym typeface="+mn-ea"/>
              </a:rPr>
              <a:t>.退还资金的区别：</a:t>
            </a:r>
            <a:r>
              <a:rPr lang="zh-CN" altLang="en-US" sz="1600" dirty="0">
                <a:solidFill>
                  <a:srgbClr val="094160"/>
                </a:solidFill>
                <a:latin typeface="微软雅黑" panose="020B0503020204020204" pitchFamily="34" charset="-122"/>
                <a:ea typeface="微软雅黑" panose="020B0503020204020204" pitchFamily="34" charset="-122"/>
                <a:sym typeface="+mn-ea"/>
              </a:rPr>
              <a:t>订金，可通过双方协调归还；定金，只有在对方违约时才可归还。</a:t>
            </a:r>
            <a:endParaRPr lang="zh-CN" altLang="en-US" sz="1600" dirty="0">
              <a:solidFill>
                <a:srgbClr val="094160"/>
              </a:solidFill>
              <a:latin typeface="微软雅黑" panose="020B0503020204020204" pitchFamily="34" charset="-122"/>
              <a:ea typeface="微软雅黑" panose="020B0503020204020204" pitchFamily="34" charset="-122"/>
              <a:sym typeface="+mn-ea"/>
            </a:endParaRPr>
          </a:p>
          <a:p>
            <a:pPr indent="360045" algn="just">
              <a:lnSpc>
                <a:spcPct val="150000"/>
              </a:lnSpc>
              <a:spcBef>
                <a:spcPts val="200"/>
              </a:spcBef>
              <a:buClrTx/>
              <a:buSzTx/>
              <a:buFontTx/>
            </a:pPr>
            <a:r>
              <a:rPr lang="en-US" altLang="zh-CN" sz="1600" b="1" dirty="0">
                <a:solidFill>
                  <a:srgbClr val="094160"/>
                </a:solidFill>
                <a:latin typeface="微软雅黑" panose="020B0503020204020204" pitchFamily="34" charset="-122"/>
                <a:ea typeface="微软雅黑" panose="020B0503020204020204" pitchFamily="34" charset="-122"/>
                <a:sym typeface="+mn-ea"/>
              </a:rPr>
              <a:t>4</a:t>
            </a:r>
            <a:r>
              <a:rPr lang="zh-CN" altLang="en-US" sz="1600" b="1" dirty="0">
                <a:solidFill>
                  <a:srgbClr val="094160"/>
                </a:solidFill>
                <a:latin typeface="微软雅黑" panose="020B0503020204020204" pitchFamily="34" charset="-122"/>
                <a:ea typeface="微软雅黑" panose="020B0503020204020204" pitchFamily="34" charset="-122"/>
                <a:sym typeface="+mn-ea"/>
              </a:rPr>
              <a:t>.违约处理的区别：</a:t>
            </a:r>
            <a:r>
              <a:rPr lang="zh-CN" altLang="en-US" sz="1600" dirty="0">
                <a:solidFill>
                  <a:srgbClr val="094160"/>
                </a:solidFill>
                <a:latin typeface="微软雅黑" panose="020B0503020204020204" pitchFamily="34" charset="-122"/>
                <a:ea typeface="微软雅黑" panose="020B0503020204020204" pitchFamily="34" charset="-122"/>
                <a:sym typeface="+mn-ea"/>
              </a:rPr>
              <a:t>订金没有直接的法律规定，如出现违约情形可根据实际情况及各方当事人的过错来让违约方承担违约责任；若给付定金一方不履行义务，无权要求另一方返还定金，接受定金的一方如果不履行义务，需向另一方双倍返还定金。</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33797"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721678"/>
            <a:ext cx="7778750" cy="4010025"/>
          </a:xfrm>
          <a:prstGeom prst="rect">
            <a:avLst/>
          </a:prstGeom>
          <a:noFill/>
          <a:ln w="9525">
            <a:noFill/>
          </a:ln>
        </p:spPr>
        <p:txBody>
          <a:bodyPr anchor="t" anchorCtr="0">
            <a:spAutoFit/>
          </a:bodyPr>
          <a:lstStyle/>
          <a:p>
            <a:pPr>
              <a:lnSpc>
                <a:spcPct val="150000"/>
              </a:lnSpc>
              <a:spcBef>
                <a:spcPts val="200"/>
              </a:spcBef>
              <a:buFont typeface="Arial" panose="020B0604020202020204" pitchFamily="34" charset="0"/>
            </a:pPr>
            <a:r>
              <a:rPr lang="en-US" altLang="zh-CN" sz="1600" b="1">
                <a:solidFill>
                  <a:srgbClr val="C00000"/>
                </a:solidFill>
                <a:latin typeface="微软雅黑" panose="020B0503020204020204" pitchFamily="34" charset="-122"/>
                <a:ea typeface="微软雅黑" panose="020B0503020204020204" pitchFamily="34" charset="-122"/>
                <a:sym typeface="+mn-ea"/>
              </a:rPr>
              <a:t>  </a:t>
            </a:r>
            <a:r>
              <a:rPr lang="zh-CN" altLang="en-US" sz="1800" b="1" dirty="0">
                <a:solidFill>
                  <a:srgbClr val="094160"/>
                </a:solidFill>
                <a:latin typeface="微软雅黑" panose="020B0503020204020204" pitchFamily="34" charset="-122"/>
                <a:ea typeface="微软雅黑" panose="020B0503020204020204" pitchFamily="34" charset="-122"/>
                <a:sym typeface="+mn-ea"/>
              </a:rPr>
              <a:t> （四）特殊收入的处理</a:t>
            </a:r>
            <a:endParaRPr lang="en-US" altLang="zh-CN" sz="1800" b="1">
              <a:solidFill>
                <a:srgbClr val="094160"/>
              </a:solidFill>
              <a:latin typeface="微软雅黑" panose="020B0503020204020204" pitchFamily="34" charset="-122"/>
              <a:ea typeface="微软雅黑" panose="020B0503020204020204" pitchFamily="34" charset="-122"/>
              <a:sym typeface="+mn-ea"/>
            </a:endParaRPr>
          </a:p>
          <a:p>
            <a:pPr>
              <a:lnSpc>
                <a:spcPct val="150000"/>
              </a:lnSpc>
              <a:spcBef>
                <a:spcPts val="200"/>
              </a:spcBef>
              <a:buFont typeface="Arial" panose="020B0604020202020204" pitchFamily="34" charset="0"/>
            </a:pPr>
            <a:r>
              <a:rPr lang="en-US" altLang="zh-CN" sz="1600" b="1">
                <a:solidFill>
                  <a:srgbClr val="094160"/>
                </a:solidFill>
                <a:latin typeface="微软雅黑" panose="020B0503020204020204" pitchFamily="34" charset="-122"/>
                <a:ea typeface="微软雅黑" panose="020B0503020204020204" pitchFamily="34" charset="-122"/>
                <a:sym typeface="+mn-ea"/>
              </a:rPr>
              <a:t>   2. </a:t>
            </a:r>
            <a:r>
              <a:rPr lang="zh-CN" altLang="en-US" sz="1600" b="1" dirty="0">
                <a:solidFill>
                  <a:srgbClr val="094160"/>
                </a:solidFill>
                <a:latin typeface="微软雅黑" panose="020B0503020204020204" pitchFamily="34" charset="-122"/>
                <a:ea typeface="微软雅黑" panose="020B0503020204020204" pitchFamily="34" charset="-122"/>
                <a:sym typeface="+mn-ea"/>
              </a:rPr>
              <a:t>违约赔偿收入</a:t>
            </a:r>
            <a:endParaRPr lang="zh-CN" altLang="en-US" sz="1600" b="1"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200"/>
              </a:spcBef>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sym typeface="+mn-ea"/>
              </a:rPr>
              <a:t>        </a:t>
            </a:r>
            <a:r>
              <a:rPr lang="zh-CN" altLang="en-US" sz="1600" dirty="0">
                <a:solidFill>
                  <a:srgbClr val="094160"/>
                </a:solidFill>
                <a:latin typeface="微软雅黑" panose="020B0503020204020204" pitchFamily="34" charset="-122"/>
                <a:ea typeface="微软雅黑" panose="020B0503020204020204" pitchFamily="34" charset="-122"/>
                <a:sym typeface="+mn-ea"/>
              </a:rPr>
              <a:t>销售行为成立时 ，违约赔偿收入属于价外费用； </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2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sym typeface="+mn-ea"/>
              </a:rPr>
              <a:t>        销售行为不成立时，违约赔偿收入属于营业外收入，不需要计算缴纳增值税。 </a:t>
            </a:r>
            <a:endParaRPr lang="zh-CN" altLang="en-US" sz="1600" b="1"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200"/>
              </a:spcBef>
              <a:buFont typeface="Arial" panose="020B0604020202020204" pitchFamily="34" charset="0"/>
            </a:pPr>
            <a:r>
              <a:rPr lang="en-US" altLang="zh-CN" sz="1600" b="1">
                <a:solidFill>
                  <a:srgbClr val="094160"/>
                </a:solidFill>
                <a:latin typeface="微软雅黑" panose="020B0503020204020204" pitchFamily="34" charset="-122"/>
                <a:ea typeface="微软雅黑" panose="020B0503020204020204" pitchFamily="34" charset="-122"/>
              </a:rPr>
              <a:t>   3. </a:t>
            </a:r>
            <a:r>
              <a:rPr lang="zh-CN" altLang="en-US" sz="1600" b="1" dirty="0">
                <a:solidFill>
                  <a:srgbClr val="094160"/>
                </a:solidFill>
                <a:latin typeface="微软雅黑" panose="020B0503020204020204" pitchFamily="34" charset="-122"/>
                <a:ea typeface="微软雅黑" panose="020B0503020204020204" pitchFamily="34" charset="-122"/>
              </a:rPr>
              <a:t>代收费用</a:t>
            </a:r>
            <a:endParaRPr lang="en-US" altLang="zh-CN" sz="1600" b="1">
              <a:solidFill>
                <a:srgbClr val="094160"/>
              </a:solidFill>
              <a:latin typeface="微软雅黑" panose="020B0503020204020204" pitchFamily="34" charset="-122"/>
              <a:ea typeface="微软雅黑" panose="020B0503020204020204" pitchFamily="34" charset="-122"/>
            </a:endParaRPr>
          </a:p>
          <a:p>
            <a:pPr>
              <a:lnSpc>
                <a:spcPct val="150000"/>
              </a:lnSpc>
              <a:spcBef>
                <a:spcPts val="2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房地产开发企业可能存在代收水电初装费、电视初装费、煤气初装费等业务。</a:t>
            </a:r>
            <a:endParaRPr lang="en-US" altLang="zh-CN" sz="1600">
              <a:solidFill>
                <a:srgbClr val="094160"/>
              </a:solidFill>
              <a:latin typeface="微软雅黑" panose="020B0503020204020204" pitchFamily="34" charset="-122"/>
              <a:ea typeface="微软雅黑" panose="020B0503020204020204" pitchFamily="34" charset="-122"/>
            </a:endParaRPr>
          </a:p>
          <a:p>
            <a:pPr>
              <a:lnSpc>
                <a:spcPct val="150000"/>
              </a:lnSpc>
              <a:spcBef>
                <a:spcPts val="200"/>
              </a:spcBef>
              <a:buFont typeface="Arial" panose="020B0604020202020204" pitchFamily="34" charset="0"/>
            </a:pPr>
            <a:r>
              <a:rPr lang="en-US" altLang="zh-CN" sz="160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若房地产开发企业只是代收代付，最终由各收费单位开具发票给购房者，则不需作为价外费用进行征税；</a:t>
            </a:r>
            <a:endParaRPr lang="en-US" altLang="zh-CN" sz="1600">
              <a:solidFill>
                <a:srgbClr val="094160"/>
              </a:solidFill>
              <a:latin typeface="微软雅黑" panose="020B0503020204020204" pitchFamily="34" charset="-122"/>
              <a:ea typeface="微软雅黑" panose="020B0503020204020204" pitchFamily="34" charset="-122"/>
            </a:endParaRPr>
          </a:p>
          <a:p>
            <a:pPr>
              <a:lnSpc>
                <a:spcPct val="150000"/>
              </a:lnSpc>
              <a:spcBef>
                <a:spcPts val="200"/>
              </a:spcBef>
              <a:buFont typeface="Arial" panose="020B0604020202020204" pitchFamily="34" charset="0"/>
            </a:pPr>
            <a:r>
              <a:rPr lang="en-US" altLang="zh-CN" sz="160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若房地产开发企业统一收款后再统一对外支，各收费单位向房地产开发公司开具发票，则这部分代收费用需作为价外费用征税。</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33799"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35845"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14363" y="649288"/>
            <a:ext cx="7778750" cy="3775393"/>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eaLnBrk="1" hangingPunct="1">
              <a:lnSpc>
                <a:spcPct val="150000"/>
              </a:lnSpc>
              <a:spcAft>
                <a:spcPts val="500"/>
              </a:spcAft>
              <a:defRPr/>
            </a:pPr>
            <a:r>
              <a:rPr lang="zh-CN" altLang="en-US" sz="2000" b="1" dirty="0" smtClean="0">
                <a:solidFill>
                  <a:srgbClr val="C00000"/>
                </a:solidFill>
                <a:latin typeface="微软雅黑" panose="020B0503020204020204" pitchFamily="34" charset="-122"/>
                <a:ea typeface="微软雅黑" panose="020B0503020204020204" pitchFamily="34" charset="-122"/>
              </a:rPr>
              <a:t>      一、销售额</a:t>
            </a:r>
            <a:endPar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ts val="50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（五）   </a:t>
            </a:r>
            <a:r>
              <a:rPr lang="zh-CN" altLang="en-US" sz="1800" b="1"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视同销售与折扣</a:t>
            </a:r>
            <a:r>
              <a:rPr lang="zh-CN" altLang="en-US" sz="1800" b="1" strike="noStrike" noProof="0" dirty="0" smtClean="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销售</a:t>
            </a:r>
            <a:endParaRPr lang="en-US" altLang="zh-CN" sz="1600" b="1" strike="noStrike" noProof="0" dirty="0">
              <a:ln>
                <a:noFill/>
              </a:ln>
              <a:solidFill>
                <a:srgbClr val="094160"/>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600" b="1"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视同销售：</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指纳税人的行为虽不符合“有偿” 的条件，但应视同销售缴纳增值税。</a:t>
            </a:r>
            <a:endParaRPr kumimoji="0" lang="en-US" altLang="zh-CN" sz="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折扣销售：</a:t>
            </a:r>
            <a:r>
              <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即商业折扣，</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指出于促销等目的给予购买方价格或实物优惠，是交易行为发生前的价格让渡，按折扣后的余额作为销售额。</a:t>
            </a:r>
            <a:endPar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endParaRPr kumimoji="0" lang="en-US" altLang="zh-CN" sz="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判断依据：是否“有偿”</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有偿</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折扣销售；无偿</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视同销售</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3584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
        <p:nvSpPr>
          <p:cNvPr id="2" name="椭圆形标注 1"/>
          <p:cNvSpPr/>
          <p:nvPr/>
        </p:nvSpPr>
        <p:spPr>
          <a:xfrm>
            <a:off x="2058670" y="2139950"/>
            <a:ext cx="1993265" cy="360045"/>
          </a:xfrm>
          <a:prstGeom prst="wedgeEllipseCallout">
            <a:avLst>
              <a:gd name="adj1" fmla="val -38226"/>
              <a:gd name="adj2" fmla="val 65642"/>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 name="文本框 2"/>
          <p:cNvSpPr txBox="1"/>
          <p:nvPr/>
        </p:nvSpPr>
        <p:spPr>
          <a:xfrm>
            <a:off x="2267585" y="2139315"/>
            <a:ext cx="1732915" cy="337185"/>
          </a:xfrm>
          <a:prstGeom prst="rect">
            <a:avLst/>
          </a:prstGeom>
          <a:noFill/>
        </p:spPr>
        <p:txBody>
          <a:bodyPr wrap="square" rtlCol="0">
            <a:spAutoFit/>
          </a:bodyPr>
          <a:lstStyle/>
          <a:p>
            <a:r>
              <a:rPr lang="zh-CN" altLang="en-US" sz="1600" dirty="0" smtClean="0">
                <a:solidFill>
                  <a:srgbClr val="C00000"/>
                </a:solidFill>
                <a:latin typeface="微软雅黑" panose="020B0503020204020204" pitchFamily="34" charset="-122"/>
                <a:ea typeface="微软雅黑" panose="020B0503020204020204" pitchFamily="34" charset="-122"/>
              </a:rPr>
              <a:t>区别于现金</a:t>
            </a:r>
            <a:r>
              <a:rPr lang="zh-CN" altLang="en-US" sz="1600" dirty="0">
                <a:solidFill>
                  <a:srgbClr val="C00000"/>
                </a:solidFill>
                <a:latin typeface="微软雅黑" panose="020B0503020204020204" pitchFamily="34" charset="-122"/>
                <a:ea typeface="微软雅黑" panose="020B0503020204020204" pitchFamily="34" charset="-122"/>
              </a:rPr>
              <a:t>折扣</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37893"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14363" y="865188"/>
            <a:ext cx="7778750" cy="3646488"/>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视同销售的政策规定</a:t>
            </a:r>
            <a:endParaRPr kumimoji="0" lang="en-US" altLang="zh-CN" sz="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营业税改征增值税试点实施办法</a:t>
            </a:r>
            <a:r>
              <a:rPr kumimoji="0" lang="en-US" altLang="zh-CN"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endParaRPr kumimoji="0" lang="en-US" altLang="zh-CN"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单位或者个人向其他单位或者个人无偿转让无形资产或者不动产，但用于公益事业或者以社会公众为对象的除外。</a:t>
            </a: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增值税暂行条例实施细则</a:t>
            </a:r>
            <a:r>
              <a:rPr kumimoji="0" lang="en-US" altLang="zh-CN"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endParaRPr kumimoji="0" lang="en-US" altLang="zh-CN" sz="16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1. </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将自产、委托加工或者</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购进</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的货物作为投资，提供给其他单位或者个体工商户</a:t>
            </a:r>
            <a:endPar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2. </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将自产、委托加工或者</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购进</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的货物分配给股东或者投资者</a:t>
            </a:r>
            <a:endPar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3. </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将自产、委托加工或者</a:t>
            </a:r>
            <a:r>
              <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购进</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的货物无偿赠送其他单位或者个人</a:t>
            </a:r>
            <a:endPar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bwMode="auto">
          <a:xfrm>
            <a:off x="4356100" y="2994025"/>
            <a:ext cx="3960813" cy="1169988"/>
          </a:xfrm>
          <a:prstGeom prst="rect">
            <a:avLst/>
          </a:prstGeom>
          <a:noFill/>
          <a:ln w="19050">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C00000"/>
              </a:solidFill>
              <a:effectLst/>
              <a:uLnTx/>
              <a:uFillTx/>
              <a:latin typeface="+mn-lt"/>
              <a:ea typeface="+mn-ea"/>
              <a:cs typeface="+mn-cs"/>
            </a:endParaRPr>
          </a:p>
        </p:txBody>
      </p:sp>
      <p:sp>
        <p:nvSpPr>
          <p:cNvPr id="37896"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39941"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2352675"/>
          </a:xfrm>
          <a:prstGeom prst="rect">
            <a:avLst/>
          </a:prstGeom>
          <a:noFill/>
          <a:ln w="9525">
            <a:noFill/>
          </a:ln>
        </p:spPr>
        <p:txBody>
          <a:bodyPr anchor="t" anchorCtr="0">
            <a:spAutoFit/>
          </a:bodyPr>
          <a:lstStyle/>
          <a:p>
            <a:pPr>
              <a:lnSpc>
                <a:spcPct val="150000"/>
              </a:lnSpc>
              <a:buFont typeface="Arial" panose="020B0604020202020204" pitchFamily="34" charset="0"/>
            </a:pPr>
            <a:endParaRPr lang="en-US" altLang="zh-CN" sz="800" b="1">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b="1" dirty="0">
                <a:solidFill>
                  <a:srgbClr val="094160"/>
                </a:solidFill>
                <a:latin typeface="微软雅黑" panose="020B0503020204020204" pitchFamily="34" charset="-122"/>
                <a:ea typeface="微软雅黑" panose="020B0503020204020204" pitchFamily="34" charset="-122"/>
              </a:rPr>
              <a:t>       常见买赠行为的处理：</a:t>
            </a:r>
            <a:endParaRPr lang="en-US" altLang="zh-CN" b="1">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a:solidFill>
                  <a:srgbClr val="094160"/>
                </a:solidFill>
                <a:latin typeface="微软雅黑" panose="020B0503020204020204" pitchFamily="34" charset="-122"/>
                <a:ea typeface="微软雅黑" panose="020B0503020204020204" pitchFamily="34" charset="-122"/>
              </a:rPr>
              <a:t>       </a:t>
            </a:r>
            <a:r>
              <a:rPr lang="zh-CN" altLang="en-US" b="1" dirty="0">
                <a:solidFill>
                  <a:srgbClr val="094160"/>
                </a:solidFill>
                <a:latin typeface="微软雅黑" panose="020B0503020204020204" pitchFamily="34" charset="-122"/>
                <a:ea typeface="微软雅黑" panose="020B0503020204020204" pitchFamily="34" charset="-122"/>
              </a:rPr>
              <a:t>买赠行为：</a:t>
            </a:r>
            <a:r>
              <a:rPr lang="zh-CN" altLang="en-US" dirty="0">
                <a:solidFill>
                  <a:srgbClr val="094160"/>
                </a:solidFill>
                <a:latin typeface="微软雅黑" panose="020B0503020204020204" pitchFamily="34" charset="-122"/>
                <a:ea typeface="微软雅黑" panose="020B0503020204020204" pitchFamily="34" charset="-122"/>
              </a:rPr>
              <a:t>买房送车位、送家电、送装修、送物业费等</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b="1" dirty="0">
                <a:solidFill>
                  <a:srgbClr val="094160"/>
                </a:solidFill>
                <a:latin typeface="微软雅黑" panose="020B0503020204020204" pitchFamily="34" charset="-122"/>
                <a:ea typeface="微软雅黑" panose="020B0503020204020204" pitchFamily="34" charset="-122"/>
              </a:rPr>
              <a:t>       处理意见：</a:t>
            </a:r>
            <a:r>
              <a:rPr lang="zh-CN" altLang="en-US" dirty="0">
                <a:solidFill>
                  <a:srgbClr val="094160"/>
                </a:solidFill>
                <a:latin typeface="微软雅黑" panose="020B0503020204020204" pitchFamily="34" charset="-122"/>
                <a:ea typeface="微软雅黑" panose="020B0503020204020204" pitchFamily="34" charset="-122"/>
              </a:rPr>
              <a:t>买赠行为是一项捆绑销售行为，购房者已经统一支付对价，确定为折扣销售行为。如果是跟房屋成交无关，单纯的赠送行为，如新楼盘促销送礼品、介绍购房送物业费等，则适用视同销售的规定征收增值税。</a:t>
            </a:r>
            <a:endParaRPr lang="en-US" altLang="zh-CN">
              <a:solidFill>
                <a:srgbClr val="094160"/>
              </a:solidFill>
              <a:latin typeface="微软雅黑" panose="020B0503020204020204" pitchFamily="34" charset="-122"/>
              <a:ea typeface="微软雅黑" panose="020B0503020204020204" pitchFamily="34" charset="-122"/>
            </a:endParaRPr>
          </a:p>
        </p:txBody>
      </p:sp>
      <p:sp>
        <p:nvSpPr>
          <p:cNvPr id="39943"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41989"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951787" cy="2768600"/>
          </a:xfrm>
          <a:prstGeom prst="rect">
            <a:avLst/>
          </a:prstGeom>
          <a:noFill/>
          <a:ln w="9525">
            <a:noFill/>
          </a:ln>
        </p:spPr>
        <p:txBody>
          <a:bodyPr wrap="square" anchor="t" anchorCtr="0">
            <a:spAutoFit/>
          </a:bodyPr>
          <a:lstStyle/>
          <a:p>
            <a:pPr>
              <a:lnSpc>
                <a:spcPct val="150000"/>
              </a:lnSpc>
              <a:buFont typeface="Arial" panose="020B0604020202020204" pitchFamily="34" charset="0"/>
            </a:pPr>
            <a:endParaRPr lang="en-US" altLang="zh-CN" sz="800" b="1">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b="1" dirty="0">
                <a:solidFill>
                  <a:srgbClr val="094160"/>
                </a:solidFill>
                <a:latin typeface="微软雅黑" panose="020B0503020204020204" pitchFamily="34" charset="-122"/>
                <a:ea typeface="微软雅黑" panose="020B0503020204020204" pitchFamily="34" charset="-122"/>
              </a:rPr>
              <a:t>      例子：</a:t>
            </a:r>
            <a:r>
              <a:rPr lang="zh-CN" altLang="en-US" dirty="0">
                <a:solidFill>
                  <a:srgbClr val="094160"/>
                </a:solidFill>
                <a:latin typeface="微软雅黑" panose="020B0503020204020204" pitchFamily="34" charset="-122"/>
                <a:ea typeface="微软雅黑" panose="020B0503020204020204" pitchFamily="34" charset="-122"/>
              </a:rPr>
              <a:t>某房地产企业在经营活动中，为促进销售推出</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买房赠车位</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（车位为无产权的地下车位）活动，一房产对外销售价格为100万元（不含税价格，下同），车位对外销售价格为</a:t>
            </a:r>
            <a:r>
              <a:rPr lang="en-US" altLang="zh-CN" dirty="0">
                <a:solidFill>
                  <a:srgbClr val="094160"/>
                </a:solidFill>
                <a:latin typeface="微软雅黑" panose="020B0503020204020204" pitchFamily="34" charset="-122"/>
                <a:ea typeface="微软雅黑" panose="020B0503020204020204" pitchFamily="34" charset="-122"/>
              </a:rPr>
              <a:t>10</a:t>
            </a:r>
            <a:r>
              <a:rPr lang="zh-CN" altLang="en-US" dirty="0">
                <a:solidFill>
                  <a:srgbClr val="094160"/>
                </a:solidFill>
                <a:latin typeface="微软雅黑" panose="020B0503020204020204" pitchFamily="34" charset="-122"/>
                <a:ea typeface="微软雅黑" panose="020B0503020204020204" pitchFamily="34" charset="-122"/>
              </a:rPr>
              <a:t>万元，在促销活动中，房产销售价格为</a:t>
            </a:r>
            <a:r>
              <a:rPr lang="en-US" altLang="zh-CN" dirty="0">
                <a:solidFill>
                  <a:srgbClr val="094160"/>
                </a:solidFill>
                <a:latin typeface="微软雅黑" panose="020B0503020204020204" pitchFamily="34" charset="-122"/>
                <a:ea typeface="微软雅黑" panose="020B0503020204020204" pitchFamily="34" charset="-122"/>
              </a:rPr>
              <a:t>105</a:t>
            </a:r>
            <a:r>
              <a:rPr lang="zh-CN" altLang="en-US" dirty="0">
                <a:solidFill>
                  <a:srgbClr val="094160"/>
                </a:solidFill>
                <a:latin typeface="微软雅黑" panose="020B0503020204020204" pitchFamily="34" charset="-122"/>
                <a:ea typeface="微软雅黑" panose="020B0503020204020204" pitchFamily="34" charset="-122"/>
              </a:rPr>
              <a:t>万元，同时赠送一个车位给购房业主。企业与业主签订的合同及房产部门网签备案的是房产成交价款</a:t>
            </a:r>
            <a:r>
              <a:rPr lang="en-US" altLang="zh-CN" dirty="0">
                <a:solidFill>
                  <a:srgbClr val="094160"/>
                </a:solidFill>
                <a:latin typeface="微软雅黑" panose="020B0503020204020204" pitchFamily="34" charset="-122"/>
                <a:ea typeface="微软雅黑" panose="020B0503020204020204" pitchFamily="34" charset="-122"/>
              </a:rPr>
              <a:t>105</a:t>
            </a:r>
            <a:r>
              <a:rPr lang="zh-CN" altLang="en-US" dirty="0">
                <a:solidFill>
                  <a:srgbClr val="094160"/>
                </a:solidFill>
                <a:latin typeface="微软雅黑" panose="020B0503020204020204" pitchFamily="34" charset="-122"/>
                <a:ea typeface="微软雅黑" panose="020B0503020204020204" pitchFamily="34" charset="-122"/>
              </a:rPr>
              <a:t>万元，在开具的增值税发票上企业的销售项目只有房产，请问该企业这样开票是否正确？</a:t>
            </a:r>
            <a:endParaRPr lang="zh-CN" altLang="en-US" dirty="0">
              <a:solidFill>
                <a:srgbClr val="094160"/>
              </a:solidFill>
              <a:latin typeface="微软雅黑" panose="020B0503020204020204" pitchFamily="34" charset="-122"/>
              <a:ea typeface="微软雅黑" panose="020B0503020204020204" pitchFamily="34" charset="-122"/>
            </a:endParaRPr>
          </a:p>
        </p:txBody>
      </p:sp>
      <p:sp>
        <p:nvSpPr>
          <p:cNvPr id="4199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44037"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793750"/>
            <a:ext cx="7951787" cy="3784600"/>
          </a:xfrm>
          <a:prstGeom prst="rect">
            <a:avLst/>
          </a:prstGeom>
          <a:noFill/>
          <a:ln w="9525">
            <a:noFill/>
          </a:ln>
        </p:spPr>
        <p:txBody>
          <a:bodyPr wrap="square" anchor="t" anchorCtr="0">
            <a:spAutoFit/>
          </a:bodyPr>
          <a:lstStyle/>
          <a:p>
            <a:pPr>
              <a:lnSpc>
                <a:spcPct val="150000"/>
              </a:lnSpc>
              <a:buFont typeface="Arial" panose="020B0604020202020204" pitchFamily="34" charset="0"/>
            </a:pPr>
            <a:r>
              <a:rPr lang="zh-CN" altLang="en-US" sz="1600" b="1" dirty="0">
                <a:solidFill>
                  <a:srgbClr val="094160"/>
                </a:solidFill>
                <a:latin typeface="微软雅黑" panose="020B0503020204020204" pitchFamily="34" charset="-122"/>
                <a:ea typeface="微软雅黑" panose="020B0503020204020204" pitchFamily="34" charset="-122"/>
              </a:rPr>
              <a:t> </a:t>
            </a:r>
            <a:r>
              <a:rPr lang="en-US" altLang="zh-CN" sz="1600" b="1"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答：</a:t>
            </a:r>
            <a:r>
              <a:rPr lang="zh-CN" altLang="en-US" sz="1600" dirty="0">
                <a:solidFill>
                  <a:srgbClr val="094160"/>
                </a:solidFill>
                <a:latin typeface="微软雅黑" panose="020B0503020204020204" pitchFamily="34" charset="-122"/>
                <a:ea typeface="微软雅黑" panose="020B0503020204020204" pitchFamily="34" charset="-122"/>
              </a:rPr>
              <a:t>销售无产权的地下车位应按照销售不动产缴纳增值税。但在本案例中，房地产企业为促进销售推出</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买房赠车位</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活动，因地下车位的价格已经包含在房价中，因此赠送车位属于有偿赠送，无需视同销售。</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   根据《营业税改征增值税试点实施办法》第四十三条：</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纳税人发生应税行为，将价款和折扣额在同一张发票上分别注明的，以折扣后的价款为销售额；未在同一张发票上分别注明的，以价款为销售额，不得扣减折扣额。</a:t>
            </a:r>
            <a:r>
              <a:rPr lang="en-US" altLang="zh-CN" sz="1600" dirty="0">
                <a:solidFill>
                  <a:srgbClr val="094160"/>
                </a:solidFill>
                <a:latin typeface="微软雅黑" panose="020B0503020204020204" pitchFamily="34" charset="-122"/>
                <a:ea typeface="微软雅黑" panose="020B0503020204020204" pitchFamily="34" charset="-122"/>
              </a:rPr>
              <a:t>”</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smtClean="0">
                <a:solidFill>
                  <a:srgbClr val="094160"/>
                </a:solidFill>
                <a:latin typeface="微软雅黑" panose="020B0503020204020204" pitchFamily="34" charset="-122"/>
                <a:ea typeface="微软雅黑" panose="020B0503020204020204" pitchFamily="34" charset="-122"/>
              </a:rPr>
              <a:t>       因此</a:t>
            </a:r>
            <a:r>
              <a:rPr lang="zh-CN" altLang="en-US" sz="1600" dirty="0">
                <a:solidFill>
                  <a:srgbClr val="094160"/>
                </a:solidFill>
                <a:latin typeface="微软雅黑" panose="020B0503020204020204" pitchFamily="34" charset="-122"/>
                <a:ea typeface="微软雅黑" panose="020B0503020204020204" pitchFamily="34" charset="-122"/>
              </a:rPr>
              <a:t>，企业在开具增值税发票时应将房产和地下车位在同一张发票上分别注明，否则，地下车位应按照规定视同销售征收增值税。</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本案例中，企业正确的开票方式应为房产</a:t>
            </a:r>
            <a:r>
              <a:rPr lang="en-US" altLang="zh-CN" sz="1600" dirty="0">
                <a:solidFill>
                  <a:srgbClr val="094160"/>
                </a:solidFill>
                <a:latin typeface="微软雅黑" panose="020B0503020204020204" pitchFamily="34" charset="-122"/>
                <a:ea typeface="微软雅黑" panose="020B0503020204020204" pitchFamily="34" charset="-122"/>
              </a:rPr>
              <a:t>100</a:t>
            </a:r>
            <a:r>
              <a:rPr lang="zh-CN" altLang="en-US" sz="1600" dirty="0">
                <a:solidFill>
                  <a:srgbClr val="094160"/>
                </a:solidFill>
                <a:latin typeface="微软雅黑" panose="020B0503020204020204" pitchFamily="34" charset="-122"/>
                <a:ea typeface="微软雅黑" panose="020B0503020204020204" pitchFamily="34" charset="-122"/>
              </a:rPr>
              <a:t>万元，车位</a:t>
            </a:r>
            <a:r>
              <a:rPr lang="en-US" altLang="zh-CN" sz="1600" dirty="0">
                <a:solidFill>
                  <a:srgbClr val="094160"/>
                </a:solidFill>
                <a:latin typeface="微软雅黑" panose="020B0503020204020204" pitchFamily="34" charset="-122"/>
                <a:ea typeface="微软雅黑" panose="020B0503020204020204" pitchFamily="34" charset="-122"/>
              </a:rPr>
              <a:t>10</a:t>
            </a:r>
            <a:r>
              <a:rPr lang="zh-CN" altLang="en-US" sz="1600" dirty="0">
                <a:solidFill>
                  <a:srgbClr val="094160"/>
                </a:solidFill>
                <a:latin typeface="微软雅黑" panose="020B0503020204020204" pitchFamily="34" charset="-122"/>
                <a:ea typeface="微软雅黑" panose="020B0503020204020204" pitchFamily="34" charset="-122"/>
              </a:rPr>
              <a:t>万元，折扣</a:t>
            </a:r>
            <a:r>
              <a:rPr lang="en-US" altLang="zh-CN" sz="1600" dirty="0">
                <a:solidFill>
                  <a:srgbClr val="094160"/>
                </a:solidFill>
                <a:latin typeface="微软雅黑" panose="020B0503020204020204" pitchFamily="34" charset="-122"/>
                <a:ea typeface="微软雅黑" panose="020B0503020204020204" pitchFamily="34" charset="-122"/>
              </a:rPr>
              <a:t>5</a:t>
            </a:r>
            <a:r>
              <a:rPr lang="zh-CN" altLang="en-US" sz="1600" dirty="0">
                <a:solidFill>
                  <a:srgbClr val="094160"/>
                </a:solidFill>
                <a:latin typeface="微软雅黑" panose="020B0503020204020204" pitchFamily="34" charset="-122"/>
                <a:ea typeface="微软雅黑" panose="020B0503020204020204" pitchFamily="34" charset="-122"/>
              </a:rPr>
              <a:t>万元，即总价</a:t>
            </a:r>
            <a:r>
              <a:rPr lang="en-US" altLang="zh-CN" sz="1600" dirty="0">
                <a:solidFill>
                  <a:srgbClr val="094160"/>
                </a:solidFill>
                <a:latin typeface="微软雅黑" panose="020B0503020204020204" pitchFamily="34" charset="-122"/>
                <a:ea typeface="微软雅黑" panose="020B0503020204020204" pitchFamily="34" charset="-122"/>
              </a:rPr>
              <a:t>110</a:t>
            </a:r>
            <a:r>
              <a:rPr lang="zh-CN" altLang="en-US" sz="1600" dirty="0">
                <a:solidFill>
                  <a:srgbClr val="094160"/>
                </a:solidFill>
                <a:latin typeface="微软雅黑" panose="020B0503020204020204" pitchFamily="34" charset="-122"/>
                <a:ea typeface="微软雅黑" panose="020B0503020204020204" pitchFamily="34" charset="-122"/>
              </a:rPr>
              <a:t>万元，折扣</a:t>
            </a:r>
            <a:r>
              <a:rPr lang="en-US" altLang="zh-CN" sz="1600" dirty="0">
                <a:solidFill>
                  <a:srgbClr val="094160"/>
                </a:solidFill>
                <a:latin typeface="微软雅黑" panose="020B0503020204020204" pitchFamily="34" charset="-122"/>
                <a:ea typeface="微软雅黑" panose="020B0503020204020204" pitchFamily="34" charset="-122"/>
              </a:rPr>
              <a:t>5</a:t>
            </a:r>
            <a:r>
              <a:rPr lang="zh-CN" altLang="en-US" sz="1600" dirty="0">
                <a:solidFill>
                  <a:srgbClr val="094160"/>
                </a:solidFill>
                <a:latin typeface="微软雅黑" panose="020B0503020204020204" pitchFamily="34" charset="-122"/>
                <a:ea typeface="微软雅黑" panose="020B0503020204020204" pitchFamily="34" charset="-122"/>
              </a:rPr>
              <a:t>万元，合计</a:t>
            </a:r>
            <a:r>
              <a:rPr lang="en-US" altLang="zh-CN" sz="1600" dirty="0">
                <a:solidFill>
                  <a:srgbClr val="094160"/>
                </a:solidFill>
                <a:latin typeface="微软雅黑" panose="020B0503020204020204" pitchFamily="34" charset="-122"/>
                <a:ea typeface="微软雅黑" panose="020B0503020204020204" pitchFamily="34" charset="-122"/>
              </a:rPr>
              <a:t>105</a:t>
            </a:r>
            <a:r>
              <a:rPr lang="zh-CN" altLang="en-US" sz="1600" dirty="0">
                <a:solidFill>
                  <a:srgbClr val="094160"/>
                </a:solidFill>
                <a:latin typeface="微软雅黑" panose="020B0503020204020204" pitchFamily="34" charset="-122"/>
                <a:ea typeface="微软雅黑" panose="020B0503020204020204" pitchFamily="34" charset="-122"/>
              </a:rPr>
              <a:t>万元。</a:t>
            </a:r>
            <a:endParaRPr lang="en-US" altLang="zh-CN" sz="1600" dirty="0">
              <a:solidFill>
                <a:srgbClr val="094160"/>
              </a:solidFill>
              <a:latin typeface="微软雅黑" panose="020B0503020204020204" pitchFamily="34" charset="-122"/>
              <a:ea typeface="微软雅黑" panose="020B0503020204020204" pitchFamily="34" charset="-122"/>
            </a:endParaRPr>
          </a:p>
        </p:txBody>
      </p:sp>
      <p:sp>
        <p:nvSpPr>
          <p:cNvPr id="44039"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46085"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414712"/>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b="1">
                <a:solidFill>
                  <a:srgbClr val="C00000"/>
                </a:solidFill>
                <a:latin typeface="微软雅黑" panose="020B0503020204020204" pitchFamily="34" charset="-122"/>
                <a:ea typeface="微软雅黑" panose="020B0503020204020204" pitchFamily="34" charset="-122"/>
              </a:rPr>
              <a:t>     </a:t>
            </a:r>
            <a:r>
              <a:rPr lang="zh-CN" altLang="en-US" b="1" dirty="0">
                <a:solidFill>
                  <a:srgbClr val="094160"/>
                </a:solidFill>
                <a:latin typeface="微软雅黑" panose="020B0503020204020204" pitchFamily="34" charset="-122"/>
                <a:ea typeface="微软雅黑" panose="020B0503020204020204" pitchFamily="34" charset="-122"/>
              </a:rPr>
              <a:t> 常见销售行为的处理：</a:t>
            </a:r>
            <a:endParaRPr lang="en-US" altLang="zh-CN" sz="1600" b="1">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b="1">
                <a:solidFill>
                  <a:srgbClr val="094160"/>
                </a:solidFill>
                <a:latin typeface="微软雅黑" panose="020B0503020204020204" pitchFamily="34" charset="-122"/>
                <a:ea typeface="微软雅黑" panose="020B0503020204020204" pitchFamily="34" charset="-122"/>
              </a:rPr>
              <a:t>       </a:t>
            </a:r>
            <a:r>
              <a:rPr lang="en-US" altLang="zh-CN" b="1">
                <a:solidFill>
                  <a:srgbClr val="094160"/>
                </a:solidFill>
                <a:latin typeface="微软雅黑" panose="020B0503020204020204" pitchFamily="34" charset="-122"/>
                <a:ea typeface="微软雅黑" panose="020B0503020204020204" pitchFamily="34" charset="-122"/>
              </a:rPr>
              <a:t>1.  </a:t>
            </a:r>
            <a:r>
              <a:rPr lang="zh-CN" altLang="en-US" b="1" dirty="0">
                <a:solidFill>
                  <a:srgbClr val="094160"/>
                </a:solidFill>
                <a:latin typeface="微软雅黑" panose="020B0503020204020204" pitchFamily="34" charset="-122"/>
                <a:ea typeface="微软雅黑" panose="020B0503020204020204" pitchFamily="34" charset="-122"/>
              </a:rPr>
              <a:t>销售人防车位或储藏间等无产权项目</a:t>
            </a:r>
            <a:endParaRPr lang="zh-CN" altLang="en-US"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房地产开发企业与购房者</a:t>
            </a:r>
            <a:r>
              <a:rPr lang="zh-CN" altLang="en-US" b="1" dirty="0">
                <a:solidFill>
                  <a:srgbClr val="C00000"/>
                </a:solidFill>
                <a:latin typeface="微软雅黑" panose="020B0503020204020204" pitchFamily="34" charset="-122"/>
                <a:ea typeface="微软雅黑" panose="020B0503020204020204" pitchFamily="34" charset="-122"/>
              </a:rPr>
              <a:t>单独</a:t>
            </a:r>
            <a:r>
              <a:rPr lang="zh-CN" altLang="en-US" dirty="0">
                <a:solidFill>
                  <a:srgbClr val="094160"/>
                </a:solidFill>
                <a:latin typeface="微软雅黑" panose="020B0503020204020204" pitchFamily="34" charset="-122"/>
                <a:ea typeface="微软雅黑" panose="020B0503020204020204" pitchFamily="34" charset="-122"/>
              </a:rPr>
              <a:t>就无产权人防车位或储物间签订销售合同、永久租赁合同、签订与土地剩余使用年限一致的租赁合同或签订租赁期明显长于房地产开发企业存续时间的租赁合同，一次性收取销售收入或租金的，根据实质重于形式的原则，应按照房地产开发企业销售自行开发的房地产项目缴纳增值税。</a:t>
            </a:r>
            <a:endParaRPr lang="en-US" altLang="zh-CN">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a:solidFill>
                  <a:srgbClr val="094160"/>
                </a:solidFill>
                <a:latin typeface="微软雅黑" panose="020B0503020204020204" pitchFamily="34" charset="-122"/>
                <a:ea typeface="微软雅黑" panose="020B0503020204020204" pitchFamily="34" charset="-122"/>
              </a:rPr>
              <a:t>       </a:t>
            </a:r>
            <a:r>
              <a:rPr lang="zh-CN" altLang="en-US" dirty="0">
                <a:solidFill>
                  <a:srgbClr val="094160"/>
                </a:solidFill>
                <a:latin typeface="微软雅黑" panose="020B0503020204020204" pitchFamily="34" charset="-122"/>
                <a:ea typeface="微软雅黑" panose="020B0503020204020204" pitchFamily="34" charset="-122"/>
              </a:rPr>
              <a:t>未单独签订合同：视为包含在购房价款内，无需视同销售。</a:t>
            </a:r>
            <a:endParaRPr lang="en-US" altLang="zh-CN">
              <a:solidFill>
                <a:srgbClr val="094160"/>
              </a:solidFill>
              <a:latin typeface="微软雅黑" panose="020B0503020204020204" pitchFamily="34" charset="-122"/>
              <a:ea typeface="微软雅黑" panose="020B0503020204020204" pitchFamily="34" charset="-122"/>
            </a:endParaRPr>
          </a:p>
        </p:txBody>
      </p:sp>
      <p:sp>
        <p:nvSpPr>
          <p:cNvPr id="4608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48133"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000375"/>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a:solidFill>
                  <a:srgbClr val="094160"/>
                </a:solidFill>
                <a:latin typeface="微软雅黑" panose="020B0503020204020204" pitchFamily="34" charset="-122"/>
                <a:ea typeface="微软雅黑" panose="020B0503020204020204" pitchFamily="34" charset="-122"/>
              </a:rPr>
              <a:t>       </a:t>
            </a:r>
            <a:r>
              <a:rPr lang="en-US" altLang="zh-CN" b="1">
                <a:solidFill>
                  <a:srgbClr val="094160"/>
                </a:solidFill>
                <a:latin typeface="微软雅黑" panose="020B0503020204020204" pitchFamily="34" charset="-122"/>
                <a:ea typeface="微软雅黑" panose="020B0503020204020204" pitchFamily="34" charset="-122"/>
              </a:rPr>
              <a:t>2. </a:t>
            </a:r>
            <a:r>
              <a:rPr lang="zh-CN" altLang="en-US" b="1" dirty="0">
                <a:solidFill>
                  <a:srgbClr val="094160"/>
                </a:solidFill>
                <a:latin typeface="微软雅黑" panose="020B0503020204020204" pitchFamily="34" charset="-122"/>
                <a:ea typeface="微软雅黑" panose="020B0503020204020204" pitchFamily="34" charset="-122"/>
              </a:rPr>
              <a:t>公共配建设施</a:t>
            </a:r>
            <a:endParaRPr lang="zh-CN" altLang="en-US"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销售房地产项目时未单独作价结算的公共配套设施应分以下情形处理：</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属于非营利性且产权属于全体业主的，或无偿赠与地方政府、公用事业单位的，无需视同销售；</a:t>
            </a:r>
            <a:endParaRPr lang="en-US" altLang="zh-CN">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a:solidFill>
                  <a:srgbClr val="094160"/>
                </a:solidFill>
                <a:latin typeface="微软雅黑" panose="020B0503020204020204" pitchFamily="34" charset="-122"/>
                <a:ea typeface="微软雅黑" panose="020B0503020204020204" pitchFamily="34" charset="-122"/>
              </a:rPr>
              <a:t>       </a:t>
            </a:r>
            <a:r>
              <a:rPr lang="zh-CN" altLang="en-US" dirty="0">
                <a:solidFill>
                  <a:srgbClr val="094160"/>
                </a:solidFill>
                <a:latin typeface="微软雅黑" panose="020B0503020204020204" pitchFamily="34" charset="-122"/>
                <a:ea typeface="微软雅黑" panose="020B0503020204020204" pitchFamily="34" charset="-122"/>
              </a:rPr>
              <a:t>属于营利性的，或产权归房地产开发企业所有的，或未明确产权归属的，或无偿赠与地方政府、公用事业单位以外其他单位的，应视同销售缴纳增值税。</a:t>
            </a:r>
            <a:endParaRPr lang="en-US" altLang="zh-CN">
              <a:solidFill>
                <a:srgbClr val="094160"/>
              </a:solidFill>
              <a:latin typeface="微软雅黑" panose="020B0503020204020204" pitchFamily="34" charset="-122"/>
              <a:ea typeface="微软雅黑" panose="020B0503020204020204" pitchFamily="34" charset="-122"/>
            </a:endParaRPr>
          </a:p>
        </p:txBody>
      </p:sp>
      <p:sp>
        <p:nvSpPr>
          <p:cNvPr id="48135"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reeform 7"/>
          <p:cNvSpPr/>
          <p:nvPr/>
        </p:nvSpPr>
        <p:spPr>
          <a:xfrm>
            <a:off x="777875" y="0"/>
            <a:ext cx="7610475" cy="2932113"/>
          </a:xfrm>
          <a:custGeom>
            <a:avLst/>
            <a:gdLst/>
            <a:ahLst/>
            <a:cxnLst>
              <a:cxn ang="0">
                <a:pos x="0" y="0"/>
              </a:cxn>
              <a:cxn ang="0">
                <a:pos x="2147483646" y="0"/>
              </a:cxn>
              <a:cxn ang="0">
                <a:pos x="2147483646" y="2147483646"/>
              </a:cxn>
              <a:cxn ang="0">
                <a:pos x="0" y="0"/>
              </a:cxn>
            </a:cxnLst>
            <a:rect l="0" t="0" r="0" b="0"/>
            <a:pathLst>
              <a:path w="5051" h="2524">
                <a:moveTo>
                  <a:pt x="0" y="0"/>
                </a:moveTo>
                <a:lnTo>
                  <a:pt x="5051" y="0"/>
                </a:lnTo>
                <a:lnTo>
                  <a:pt x="2526" y="2524"/>
                </a:lnTo>
                <a:lnTo>
                  <a:pt x="0" y="0"/>
                </a:lnTo>
                <a:close/>
              </a:path>
            </a:pathLst>
          </a:custGeom>
          <a:gradFill rotWithShape="1">
            <a:gsLst>
              <a:gs pos="0">
                <a:srgbClr val="007BD3"/>
              </a:gs>
              <a:gs pos="100000">
                <a:srgbClr val="034373"/>
              </a:gs>
            </a:gsLst>
            <a:lin ang="0"/>
            <a:tileRect/>
          </a:gradFill>
          <a:ln w="0">
            <a:noFill/>
          </a:ln>
        </p:spPr>
        <p:txBody>
          <a:bodyPr/>
          <a:lstStyle/>
          <a:p>
            <a:endParaRPr lang="zh-CN" altLang="en-US"/>
          </a:p>
        </p:txBody>
      </p:sp>
      <p:sp>
        <p:nvSpPr>
          <p:cNvPr id="2" name="标题 1"/>
          <p:cNvSpPr>
            <a:spLocks noGrp="1"/>
          </p:cNvSpPr>
          <p:nvPr>
            <p:ph type="ctrTitle"/>
          </p:nvPr>
        </p:nvSpPr>
        <p:spPr>
          <a:xfrm>
            <a:off x="395288" y="2790825"/>
            <a:ext cx="8424863" cy="935038"/>
          </a:xfrm>
        </p:spPr>
        <p:txBody>
          <a:bodyPr vert="horz" wrap="square" lIns="68580" tIns="34290" rIns="68580" bIns="34290" numCol="1" rtlCol="0" anchor="ctr" anchorCtr="0" compatLnSpc="1">
            <a:noAutofit/>
          </a:bodyPr>
          <a:lstStyle/>
          <a:p>
            <a:pPr marL="0" marR="0" lvl="0" indent="0" algn="ctr" defTabSz="685800" rtl="0" eaLnBrk="1" fontAlgn="auto" latinLnBrk="0" hangingPunct="1">
              <a:lnSpc>
                <a:spcPct val="15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房地产开发企业增值税政策讲解</a:t>
            </a:r>
            <a:endParaRPr kumimoji="0" lang="zh-CN" altLang="en-US" sz="40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endParaRPr>
          </a:p>
        </p:txBody>
      </p:sp>
      <p:sp>
        <p:nvSpPr>
          <p:cNvPr id="10" name="矩形 9"/>
          <p:cNvSpPr/>
          <p:nvPr/>
        </p:nvSpPr>
        <p:spPr>
          <a:xfrm>
            <a:off x="3287713" y="484188"/>
            <a:ext cx="2590800" cy="13223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500" normalizeH="0" baseline="0" noProof="0" dirty="0" smtClean="0">
                <a:ln>
                  <a:noFill/>
                </a:ln>
                <a:solidFill>
                  <a:schemeClr val="bg1"/>
                </a:solidFill>
                <a:effectLst/>
                <a:uLnTx/>
                <a:uFillTx/>
                <a:latin typeface="Impact" panose="020B0806030902050204" pitchFamily="34" charset="0"/>
                <a:ea typeface="微软雅黑" panose="020B0503020204020204" pitchFamily="34" charset="-122"/>
                <a:cs typeface="+mn-cs"/>
              </a:rPr>
              <a:t>2022</a:t>
            </a:r>
            <a:endParaRPr kumimoji="0" lang="zh-CN" altLang="en-US" sz="8000" b="0" i="0" u="none" strike="noStrike" kern="1200" cap="none" spc="500" normalizeH="0" baseline="0" noProof="0" dirty="0">
              <a:ln>
                <a:noFill/>
              </a:ln>
              <a:solidFill>
                <a:schemeClr val="bg1"/>
              </a:solidFill>
              <a:effectLst/>
              <a:uLnTx/>
              <a:uFillTx/>
              <a:latin typeface="+mn-lt"/>
              <a:ea typeface="+mn-ea"/>
              <a:cs typeface="+mn-cs"/>
            </a:endParaRPr>
          </a:p>
        </p:txBody>
      </p:sp>
      <p:sp>
        <p:nvSpPr>
          <p:cNvPr id="3" name="标题 1"/>
          <p:cNvSpPr>
            <a:spLocks noGrp="1"/>
          </p:cNvSpPr>
          <p:nvPr/>
        </p:nvSpPr>
        <p:spPr>
          <a:xfrm>
            <a:off x="539433" y="3651885"/>
            <a:ext cx="8424863" cy="935037"/>
          </a:xfrm>
          <a:prstGeom prst="rect">
            <a:avLst/>
          </a:prstGeom>
          <a:noFill/>
          <a:ln w="9525">
            <a:noFill/>
          </a:ln>
        </p:spPr>
        <p:txBody>
          <a:bodyPr vert="horz" wrap="square" lIns="68580" tIns="34290" rIns="68580" bIns="34290" numCol="1" rtlCol="0" anchor="ctr" anchorCtr="0" compatLnSpc="1">
            <a:noAutofit/>
            <a:scene3d>
              <a:camera prst="orthographicFront"/>
              <a:lightRig rig="threePt" dir="t"/>
            </a:scene3d>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a:lstStyle>
          <a:p>
            <a:pPr marL="0" marR="0" lvl="0" indent="0" algn="ctr" defTabSz="685800" rtl="0" eaLnBrk="1" fontAlgn="auto" latinLnBrk="0" hangingPunct="1">
              <a:lnSpc>
                <a:spcPct val="150000"/>
              </a:lnSpc>
              <a:spcBef>
                <a:spcPct val="0"/>
              </a:spcBef>
              <a:spcAft>
                <a:spcPts val="0"/>
              </a:spcAft>
              <a:buClrTx/>
              <a:buSzTx/>
              <a:buFontTx/>
              <a:buNone/>
              <a:defRPr/>
            </a:pPr>
            <a:endParaRPr kumimoji="0" lang="zh-CN" altLang="en-US" sz="200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50181"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2168525"/>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b="1">
                <a:solidFill>
                  <a:srgbClr val="C00000"/>
                </a:solidFill>
                <a:latin typeface="微软雅黑" panose="020B0503020204020204" pitchFamily="34" charset="-122"/>
                <a:ea typeface="微软雅黑" panose="020B0503020204020204" pitchFamily="34" charset="-122"/>
              </a:rPr>
              <a:t> </a:t>
            </a:r>
            <a:r>
              <a:rPr lang="en-US" altLang="zh-CN" sz="1600">
                <a:solidFill>
                  <a:srgbClr val="094160"/>
                </a:solidFill>
                <a:latin typeface="微软雅黑" panose="020B0503020204020204" pitchFamily="34" charset="-122"/>
                <a:ea typeface="微软雅黑" panose="020B0503020204020204" pitchFamily="34" charset="-122"/>
              </a:rPr>
              <a:t>  </a:t>
            </a:r>
            <a:r>
              <a:rPr lang="en-US" altLang="zh-CN">
                <a:solidFill>
                  <a:srgbClr val="094160"/>
                </a:solidFill>
                <a:latin typeface="微软雅黑" panose="020B0503020204020204" pitchFamily="34" charset="-122"/>
                <a:ea typeface="微软雅黑" panose="020B0503020204020204" pitchFamily="34" charset="-122"/>
              </a:rPr>
              <a:t>     </a:t>
            </a:r>
            <a:r>
              <a:rPr lang="en-US" altLang="zh-CN" b="1">
                <a:solidFill>
                  <a:srgbClr val="094160"/>
                </a:solidFill>
                <a:latin typeface="微软雅黑" panose="020B0503020204020204" pitchFamily="34" charset="-122"/>
                <a:ea typeface="微软雅黑" panose="020B0503020204020204" pitchFamily="34" charset="-122"/>
              </a:rPr>
              <a:t>3. </a:t>
            </a:r>
            <a:r>
              <a:rPr lang="zh-CN" altLang="en-US" b="1" dirty="0">
                <a:solidFill>
                  <a:srgbClr val="094160"/>
                </a:solidFill>
                <a:latin typeface="微软雅黑" panose="020B0503020204020204" pitchFamily="34" charset="-122"/>
                <a:ea typeface="微软雅黑" panose="020B0503020204020204" pitchFamily="34" charset="-122"/>
              </a:rPr>
              <a:t>房地产置换</a:t>
            </a:r>
            <a:endParaRPr lang="en-US" altLang="zh-CN" b="1">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对于以房抵工程款、广告费、贷款本息或拆迁补偿费抵减部分购房款，或者以房换地、以地换房、以房换房等非货币性交易业务，房地产开发企业虽未取得销售款项，但通过转让房地产开发项目而取得其他经济利益，实质上属于有偿转让房地产开发项目，应视同销售缴纳增值税。</a:t>
            </a:r>
            <a:endParaRPr lang="en-US" altLang="zh-CN">
              <a:solidFill>
                <a:srgbClr val="094160"/>
              </a:solidFill>
              <a:latin typeface="微软雅黑" panose="020B0503020204020204" pitchFamily="34" charset="-122"/>
              <a:ea typeface="微软雅黑" panose="020B0503020204020204" pitchFamily="34" charset="-122"/>
            </a:endParaRPr>
          </a:p>
        </p:txBody>
      </p:sp>
      <p:sp>
        <p:nvSpPr>
          <p:cNvPr id="50183"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62469"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2734082"/>
          </a:xfrm>
          <a:prstGeom prst="rect">
            <a:avLst/>
          </a:prstGeom>
          <a:noFill/>
          <a:ln w="9525">
            <a:noFill/>
          </a:ln>
        </p:spPr>
        <p:txBody>
          <a:bodyPr anchor="t" anchorCtr="0">
            <a:spAutoFit/>
          </a:bodyPr>
          <a:lstStyle/>
          <a:p>
            <a:pPr>
              <a:lnSpc>
                <a:spcPct val="150000"/>
              </a:lnSpc>
              <a:spcBef>
                <a:spcPts val="800"/>
              </a:spcBef>
              <a:spcAft>
                <a:spcPts val="800"/>
              </a:spcAft>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二、预缴税</a:t>
            </a:r>
            <a:r>
              <a:rPr lang="zh-CN" altLang="en-US" sz="2000" b="1" dirty="0" smtClean="0">
                <a:solidFill>
                  <a:srgbClr val="C00000"/>
                </a:solidFill>
                <a:latin typeface="微软雅黑" panose="020B0503020204020204" pitchFamily="34" charset="-122"/>
                <a:ea typeface="微软雅黑" panose="020B0503020204020204" pitchFamily="34" charset="-122"/>
              </a:rPr>
              <a:t>款</a:t>
            </a:r>
            <a:endParaRPr lang="zh-CN" altLang="en-US"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b="1" dirty="0">
                <a:solidFill>
                  <a:srgbClr val="C00000"/>
                </a:solidFill>
                <a:latin typeface="微软雅黑" panose="020B0503020204020204" pitchFamily="34" charset="-122"/>
                <a:ea typeface="微软雅黑" panose="020B0503020204020204" pitchFamily="34" charset="-122"/>
              </a:rPr>
              <a:t>        </a:t>
            </a:r>
            <a:r>
              <a:rPr lang="zh-CN" altLang="en-US" dirty="0">
                <a:solidFill>
                  <a:srgbClr val="094160"/>
                </a:solidFill>
                <a:latin typeface="微软雅黑" panose="020B0503020204020204" pitchFamily="34" charset="-122"/>
                <a:ea typeface="微软雅黑" panose="020B0503020204020204" pitchFamily="34" charset="-122"/>
              </a:rPr>
              <a:t>一般纳税人采取预收款方式销售自行开发的房地产项目，应在收到预收款时按照3%的预征率预缴增值税。</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a:t>
            </a:r>
            <a:r>
              <a:rPr lang="en-US" altLang="zh-CN" dirty="0">
                <a:solidFill>
                  <a:srgbClr val="094160"/>
                </a:solidFill>
                <a:latin typeface="微软雅黑" panose="020B0503020204020204" pitchFamily="34" charset="-122"/>
                <a:ea typeface="微软雅黑" panose="020B0503020204020204" pitchFamily="34" charset="-122"/>
              </a:rPr>
              <a:t>    </a:t>
            </a:r>
            <a:r>
              <a:rPr lang="zh-CN" altLang="en-US" dirty="0">
                <a:solidFill>
                  <a:srgbClr val="094160"/>
                </a:solidFill>
                <a:latin typeface="微软雅黑" panose="020B0503020204020204" pitchFamily="34" charset="-122"/>
                <a:ea typeface="微软雅黑" panose="020B0503020204020204" pitchFamily="34" charset="-122"/>
              </a:rPr>
              <a:t>预收款实质房地产企业实际取得的售房款，包括：</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dirty="0">
                <a:solidFill>
                  <a:srgbClr val="094160"/>
                </a:solidFill>
                <a:latin typeface="微软雅黑" panose="020B0503020204020204" pitchFamily="34" charset="-122"/>
                <a:ea typeface="微软雅黑" panose="020B0503020204020204" pitchFamily="34" charset="-122"/>
              </a:rPr>
              <a:t>        1.</a:t>
            </a:r>
            <a:r>
              <a:rPr lang="zh-CN" altLang="en-US" dirty="0">
                <a:solidFill>
                  <a:srgbClr val="094160"/>
                </a:solidFill>
                <a:latin typeface="微软雅黑" panose="020B0503020204020204" pitchFamily="34" charset="-122"/>
                <a:ea typeface="微软雅黑" panose="020B0503020204020204" pitchFamily="34" charset="-122"/>
              </a:rPr>
              <a:t>分期取得的预收款</a:t>
            </a:r>
            <a:r>
              <a:rPr lang="zh-CN" altLang="en-US" dirty="0" smtClean="0">
                <a:solidFill>
                  <a:srgbClr val="094160"/>
                </a:solidFill>
                <a:latin typeface="微软雅黑" panose="020B0503020204020204" pitchFamily="34" charset="-122"/>
                <a:ea typeface="微软雅黑" panose="020B0503020204020204" pitchFamily="34" charset="-122"/>
              </a:rPr>
              <a:t>（首款</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按揭</a:t>
            </a:r>
            <a:r>
              <a:rPr lang="en-US" altLang="zh-CN" dirty="0">
                <a:solidFill>
                  <a:srgbClr val="094160"/>
                </a:solidFill>
                <a:latin typeface="微软雅黑" panose="020B0503020204020204" pitchFamily="34" charset="-122"/>
                <a:ea typeface="微软雅黑" panose="020B0503020204020204" pitchFamily="34" charset="-122"/>
              </a:rPr>
              <a:t>+</a:t>
            </a:r>
            <a:r>
              <a:rPr lang="zh-CN" altLang="en-US" dirty="0">
                <a:solidFill>
                  <a:srgbClr val="094160"/>
                </a:solidFill>
                <a:latin typeface="微软雅黑" panose="020B0503020204020204" pitchFamily="34" charset="-122"/>
                <a:ea typeface="微软雅黑" panose="020B0503020204020204" pitchFamily="34" charset="-122"/>
              </a:rPr>
              <a:t>尾款）；</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dirty="0">
                <a:solidFill>
                  <a:srgbClr val="094160"/>
                </a:solidFill>
                <a:latin typeface="微软雅黑" panose="020B0503020204020204" pitchFamily="34" charset="-122"/>
                <a:ea typeface="微软雅黑" panose="020B0503020204020204" pitchFamily="34" charset="-122"/>
              </a:rPr>
              <a:t>        2.</a:t>
            </a:r>
            <a:r>
              <a:rPr lang="zh-CN" altLang="en-US" dirty="0">
                <a:solidFill>
                  <a:srgbClr val="094160"/>
                </a:solidFill>
                <a:latin typeface="微软雅黑" panose="020B0503020204020204" pitchFamily="34" charset="-122"/>
                <a:ea typeface="微软雅黑" panose="020B0503020204020204" pitchFamily="34" charset="-122"/>
              </a:rPr>
              <a:t>全款取得的预收款。</a:t>
            </a:r>
            <a:endParaRPr lang="zh-CN" altLang="en-US" dirty="0">
              <a:solidFill>
                <a:srgbClr val="094160"/>
              </a:solidFill>
              <a:latin typeface="微软雅黑" panose="020B0503020204020204" pitchFamily="34" charset="-122"/>
              <a:ea typeface="微软雅黑" panose="020B0503020204020204" pitchFamily="34" charset="-122"/>
            </a:endParaRPr>
          </a:p>
        </p:txBody>
      </p:sp>
      <p:sp>
        <p:nvSpPr>
          <p:cNvPr id="6247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64517"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2734082"/>
          </a:xfrm>
          <a:prstGeom prst="rect">
            <a:avLst/>
          </a:prstGeom>
          <a:noFill/>
          <a:ln w="9525">
            <a:noFill/>
          </a:ln>
        </p:spPr>
        <p:txBody>
          <a:bodyPr anchor="t" anchorCtr="0">
            <a:spAutoFit/>
          </a:bodyPr>
          <a:lstStyle/>
          <a:p>
            <a:pPr>
              <a:lnSpc>
                <a:spcPct val="150000"/>
              </a:lnSpc>
              <a:spcAft>
                <a:spcPts val="800"/>
              </a:spcAft>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二、预缴税</a:t>
            </a:r>
            <a:r>
              <a:rPr lang="zh-CN" altLang="en-US" sz="2000" b="1" dirty="0" smtClean="0">
                <a:solidFill>
                  <a:srgbClr val="C00000"/>
                </a:solidFill>
                <a:latin typeface="微软雅黑" panose="020B0503020204020204" pitchFamily="34" charset="-122"/>
                <a:ea typeface="微软雅黑" panose="020B0503020204020204" pitchFamily="34" charset="-122"/>
              </a:rPr>
              <a:t>款</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b="1" dirty="0">
                <a:solidFill>
                  <a:srgbClr val="C00000"/>
                </a:solidFill>
                <a:latin typeface="微软雅黑" panose="020B0503020204020204" pitchFamily="34" charset="-122"/>
                <a:ea typeface="微软雅黑" panose="020B0503020204020204" pitchFamily="34" charset="-122"/>
              </a:rPr>
              <a:t>       </a:t>
            </a:r>
            <a:r>
              <a:rPr lang="zh-CN" altLang="en-US" dirty="0">
                <a:solidFill>
                  <a:srgbClr val="094160"/>
                </a:solidFill>
                <a:latin typeface="微软雅黑" panose="020B0503020204020204" pitchFamily="34" charset="-122"/>
                <a:ea typeface="微软雅黑" panose="020B0503020204020204" pitchFamily="34" charset="-122"/>
              </a:rPr>
              <a:t> 应预缴税款按照以下公式计算：</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a:t>
            </a:r>
            <a:r>
              <a:rPr lang="en-US" altLang="zh-CN" dirty="0">
                <a:solidFill>
                  <a:srgbClr val="094160"/>
                </a:solidFill>
                <a:latin typeface="微软雅黑" panose="020B0503020204020204" pitchFamily="34" charset="-122"/>
                <a:ea typeface="微软雅黑" panose="020B0503020204020204" pitchFamily="34" charset="-122"/>
              </a:rPr>
              <a:t>      </a:t>
            </a:r>
            <a:r>
              <a:rPr lang="zh-CN" altLang="en-US" dirty="0">
                <a:solidFill>
                  <a:srgbClr val="094160"/>
                </a:solidFill>
                <a:latin typeface="微软雅黑" panose="020B0503020204020204" pitchFamily="34" charset="-122"/>
                <a:ea typeface="微软雅黑" panose="020B0503020204020204" pitchFamily="34" charset="-122"/>
              </a:rPr>
              <a:t>应预缴税款=预收款÷（1+适用税率或征收率）×3%</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适用一般计税方法计税的，按照</a:t>
            </a:r>
            <a:r>
              <a:rPr lang="en-US" altLang="zh-CN" dirty="0">
                <a:solidFill>
                  <a:srgbClr val="094160"/>
                </a:solidFill>
                <a:latin typeface="微软雅黑" panose="020B0503020204020204" pitchFamily="34" charset="-122"/>
                <a:ea typeface="微软雅黑" panose="020B0503020204020204" pitchFamily="34" charset="-122"/>
              </a:rPr>
              <a:t>9</a:t>
            </a:r>
            <a:r>
              <a:rPr lang="zh-CN" altLang="en-US" dirty="0">
                <a:solidFill>
                  <a:srgbClr val="094160"/>
                </a:solidFill>
                <a:latin typeface="微软雅黑" panose="020B0503020204020204" pitchFamily="34" charset="-122"/>
                <a:ea typeface="微软雅黑" panose="020B0503020204020204" pitchFamily="34" charset="-122"/>
              </a:rPr>
              <a:t>%的适用税率计算；适用简易计税方法计税的，按照5%的征收率计算。</a:t>
            </a:r>
            <a:endParaRPr lang="zh-CN" altLang="en-US"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dirty="0">
                <a:solidFill>
                  <a:srgbClr val="094160"/>
                </a:solidFill>
                <a:latin typeface="微软雅黑" panose="020B0503020204020204" pitchFamily="34" charset="-122"/>
                <a:ea typeface="微软雅黑" panose="020B0503020204020204" pitchFamily="34" charset="-122"/>
              </a:rPr>
              <a:t>　　一般纳税人应在取得预收款的次月纳税申报期向主管税务机关预缴税款。</a:t>
            </a:r>
            <a:endParaRPr lang="zh-CN" altLang="en-US" dirty="0">
              <a:solidFill>
                <a:srgbClr val="094160"/>
              </a:solidFill>
              <a:latin typeface="微软雅黑" panose="020B0503020204020204" pitchFamily="34" charset="-122"/>
              <a:ea typeface="微软雅黑" panose="020B0503020204020204" pitchFamily="34" charset="-122"/>
            </a:endParaRPr>
          </a:p>
        </p:txBody>
      </p:sp>
      <p:sp>
        <p:nvSpPr>
          <p:cNvPr id="64519"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66565"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499624"/>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三、进项税额抵扣</a:t>
            </a:r>
            <a:endParaRPr lang="en-US" altLang="zh-CN" sz="2000" b="1" dirty="0">
              <a:solidFill>
                <a:srgbClr val="C00000"/>
              </a:solidFill>
              <a:latin typeface="微软雅黑" panose="020B0503020204020204" pitchFamily="34" charset="-122"/>
              <a:ea typeface="微软雅黑" panose="020B0503020204020204" pitchFamily="34" charset="-122"/>
            </a:endParaRPr>
          </a:p>
        </p:txBody>
      </p:sp>
      <p:sp>
        <p:nvSpPr>
          <p:cNvPr id="8" name="AutoShape 4"/>
          <p:cNvSpPr>
            <a:spLocks noChangeAspect="1" noTextEdit="1"/>
          </p:cNvSpPr>
          <p:nvPr/>
        </p:nvSpPr>
        <p:spPr>
          <a:xfrm>
            <a:off x="3698875" y="1455738"/>
            <a:ext cx="2500313" cy="2646362"/>
          </a:xfrm>
          <a:prstGeom prst="rect">
            <a:avLst/>
          </a:prstGeom>
          <a:noFill/>
          <a:ln w="9525">
            <a:noFill/>
          </a:ln>
        </p:spPr>
        <p:txBody>
          <a:bodyPr anchor="t" anchorCtr="0"/>
          <a:lstStyle/>
          <a:p>
            <a:pPr eaLnBrk="0" hangingPunct="0"/>
            <a:endParaRPr lang="zh-CN" altLang="en-US">
              <a:latin typeface="Calibri" panose="020F0502020204030204" pitchFamily="34" charset="0"/>
              <a:ea typeface="宋体" panose="02010600030101010101" pitchFamily="2" charset="-122"/>
            </a:endParaRPr>
          </a:p>
        </p:txBody>
      </p:sp>
      <p:sp>
        <p:nvSpPr>
          <p:cNvPr id="9" name="TextBox 4"/>
          <p:cNvSpPr>
            <a:spLocks noChangeArrowheads="1"/>
          </p:cNvSpPr>
          <p:nvPr/>
        </p:nvSpPr>
        <p:spPr bwMode="auto">
          <a:xfrm>
            <a:off x="6681788" y="1943100"/>
            <a:ext cx="1560513" cy="609600"/>
          </a:xfrm>
          <a:prstGeom prst="accentBorderCallout1">
            <a:avLst>
              <a:gd name="adj1" fmla="val 18750"/>
              <a:gd name="adj2" fmla="val -8333"/>
              <a:gd name="adj3" fmla="val 58045"/>
              <a:gd name="adj4" fmla="val -30625"/>
            </a:avLst>
          </a:prstGeom>
          <a:noFill/>
          <a:ln w="9525" cmpd="sng">
            <a:solidFill>
              <a:schemeClr val="bg1">
                <a:lumMod val="50000"/>
              </a:schemeClr>
            </a:solidFill>
            <a:prstDash val="dash"/>
            <a:bevel/>
          </a:ln>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海关进口增值税专用缴款书</a:t>
            </a:r>
            <a:endPar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0" name="TextBox 7"/>
          <p:cNvSpPr>
            <a:spLocks noChangeArrowheads="1"/>
          </p:cNvSpPr>
          <p:nvPr/>
        </p:nvSpPr>
        <p:spPr bwMode="auto">
          <a:xfrm>
            <a:off x="5938838" y="893763"/>
            <a:ext cx="2071688" cy="609600"/>
          </a:xfrm>
          <a:prstGeom prst="accentBorderCallout1">
            <a:avLst/>
          </a:prstGeom>
          <a:noFill/>
          <a:ln w="9525" cmpd="sng">
            <a:solidFill>
              <a:schemeClr val="bg1">
                <a:lumMod val="50000"/>
              </a:schemeClr>
            </a:solidFill>
            <a:prstDash val="dash"/>
            <a:bevel/>
          </a:ln>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增值税专用发票（含税控机动车销售统一发票</a:t>
            </a:r>
            <a:endPar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1" name="TextBox 11"/>
          <p:cNvSpPr>
            <a:spLocks noChangeArrowheads="1"/>
          </p:cNvSpPr>
          <p:nvPr/>
        </p:nvSpPr>
        <p:spPr bwMode="auto">
          <a:xfrm>
            <a:off x="6569075" y="2973388"/>
            <a:ext cx="1673225" cy="609600"/>
          </a:xfrm>
          <a:prstGeom prst="accentBorderCallout1">
            <a:avLst/>
          </a:prstGeom>
          <a:noFill/>
          <a:ln w="9525" cmpd="sng">
            <a:solidFill>
              <a:schemeClr val="bg1">
                <a:lumMod val="50000"/>
              </a:schemeClr>
            </a:solidFill>
            <a:prstDash val="dash"/>
            <a:bevel/>
          </a:ln>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农产品收购发票或者销售发票</a:t>
            </a:r>
            <a:endPar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2" name="TextBox 14"/>
          <p:cNvSpPr>
            <a:spLocks noChangeArrowheads="1"/>
          </p:cNvSpPr>
          <p:nvPr/>
        </p:nvSpPr>
        <p:spPr bwMode="auto">
          <a:xfrm>
            <a:off x="5546725" y="4102100"/>
            <a:ext cx="2695575" cy="609600"/>
          </a:xfrm>
          <a:prstGeom prst="accentBorderCallout1">
            <a:avLst>
              <a:gd name="adj1" fmla="val 18750"/>
              <a:gd name="adj2" fmla="val -8333"/>
              <a:gd name="adj3" fmla="val 3430"/>
              <a:gd name="adj4" fmla="val -20066"/>
            </a:avLst>
          </a:prstGeom>
          <a:noFill/>
          <a:ln w="9525" cmpd="sng">
            <a:solidFill>
              <a:schemeClr val="bg1">
                <a:lumMod val="50000"/>
              </a:schemeClr>
            </a:solidFill>
            <a:prstDash val="dash"/>
            <a:bevel/>
          </a:ln>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解缴税款的完税凭证</a:t>
            </a:r>
            <a:endParaRPr kumimoji="0" lang="en-US" altLang="zh-CN"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合同、付款证明、对账单或发票</a:t>
            </a:r>
            <a:endPar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3" name="TextBox 17"/>
          <p:cNvSpPr>
            <a:spLocks noChangeArrowheads="1"/>
          </p:cNvSpPr>
          <p:nvPr/>
        </p:nvSpPr>
        <p:spPr bwMode="auto">
          <a:xfrm flipH="1">
            <a:off x="1216025" y="3663950"/>
            <a:ext cx="1839913" cy="328613"/>
          </a:xfrm>
          <a:prstGeom prst="accentBorderCallout1">
            <a:avLst>
              <a:gd name="adj1" fmla="val 48480"/>
              <a:gd name="adj2" fmla="val -10820"/>
              <a:gd name="adj3" fmla="val -44805"/>
              <a:gd name="adj4" fmla="val -39715"/>
            </a:avLst>
          </a:prstGeom>
          <a:noFill/>
          <a:ln w="9525" cmpd="sng">
            <a:solidFill>
              <a:schemeClr val="bg1">
                <a:lumMod val="50000"/>
              </a:schemeClr>
            </a:solidFill>
            <a:prstDash val="dash"/>
            <a:bevel/>
          </a:ln>
        </p:spPr>
        <p:txBody>
          <a:bodyPr wrap="square">
            <a:spAutoFit/>
          </a:body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通行费电子普通发票</a:t>
            </a:r>
            <a:endParaRPr kumimoji="0" lang="en-US" altLang="zh-CN"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4" name="TextBox 20"/>
          <p:cNvSpPr>
            <a:spLocks noChangeArrowheads="1"/>
          </p:cNvSpPr>
          <p:nvPr/>
        </p:nvSpPr>
        <p:spPr bwMode="auto">
          <a:xfrm flipH="1">
            <a:off x="681038" y="1782763"/>
            <a:ext cx="2374900" cy="1104900"/>
          </a:xfrm>
          <a:prstGeom prst="accentBorderCallout1">
            <a:avLst>
              <a:gd name="adj1" fmla="val 18750"/>
              <a:gd name="adj2" fmla="val -8333"/>
              <a:gd name="adj3" fmla="val 66751"/>
              <a:gd name="adj4" fmla="val -27859"/>
            </a:avLst>
          </a:prstGeom>
          <a:noFill/>
          <a:ln w="9525" cmpd="sng">
            <a:solidFill>
              <a:schemeClr val="bg1">
                <a:lumMod val="50000"/>
              </a:schemeClr>
            </a:solidFill>
            <a:prstDash val="dash"/>
            <a:bevel/>
          </a:ln>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旅客运输服务电子普通发票</a:t>
            </a:r>
            <a:endParaRPr kumimoji="0" lang="en-US" altLang="zh-CN"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航空运输电子客票行程单</a:t>
            </a:r>
            <a:endParaRPr kumimoji="0" lang="en-US" altLang="zh-CN"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铁路车票</a:t>
            </a:r>
            <a:endPar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base" latinLnBrk="0" hangingPunct="1">
              <a:lnSpc>
                <a:spcPct val="12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公路、水路等其他客票</a:t>
            </a:r>
            <a:endParaRPr kumimoji="0" lang="zh-CN" altLang="zh-CN" sz="14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15" name="Freeform 6"/>
          <p:cNvSpPr>
            <a:spLocks noEditPoints="1" noChangeArrowheads="1"/>
          </p:cNvSpPr>
          <p:nvPr/>
        </p:nvSpPr>
        <p:spPr bwMode="auto">
          <a:xfrm>
            <a:off x="4530725" y="1457325"/>
            <a:ext cx="835025" cy="1274763"/>
          </a:xfrm>
          <a:custGeom>
            <a:avLst/>
            <a:gdLst>
              <a:gd name="T0" fmla="*/ 34 w 34"/>
              <a:gd name="T1" fmla="*/ 18 h 52"/>
              <a:gd name="T2" fmla="*/ 17 w 34"/>
              <a:gd name="T3" fmla="*/ 1 h 52"/>
              <a:gd name="T4" fmla="*/ 0 w 34"/>
              <a:gd name="T5" fmla="*/ 18 h 52"/>
              <a:gd name="T6" fmla="*/ 2 w 34"/>
              <a:gd name="T7" fmla="*/ 26 h 52"/>
              <a:gd name="T8" fmla="*/ 2 w 34"/>
              <a:gd name="T9" fmla="*/ 26 h 52"/>
              <a:gd name="T10" fmla="*/ 17 w 34"/>
              <a:gd name="T11" fmla="*/ 52 h 52"/>
              <a:gd name="T12" fmla="*/ 32 w 34"/>
              <a:gd name="T13" fmla="*/ 26 h 52"/>
              <a:gd name="T14" fmla="*/ 32 w 34"/>
              <a:gd name="T15" fmla="*/ 26 h 52"/>
              <a:gd name="T16" fmla="*/ 34 w 34"/>
              <a:gd name="T17" fmla="*/ 18 h 52"/>
              <a:gd name="T18" fmla="*/ 17 w 34"/>
              <a:gd name="T19" fmla="*/ 32 h 52"/>
              <a:gd name="T20" fmla="*/ 3 w 34"/>
              <a:gd name="T21" fmla="*/ 18 h 52"/>
              <a:gd name="T22" fmla="*/ 17 w 34"/>
              <a:gd name="T23" fmla="*/ 3 h 52"/>
              <a:gd name="T24" fmla="*/ 31 w 34"/>
              <a:gd name="T25" fmla="*/ 18 h 52"/>
              <a:gd name="T26" fmla="*/ 17 w 34"/>
              <a:gd name="T27" fmla="*/ 3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52"/>
              <a:gd name="T44" fmla="*/ 34 w 3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52">
                <a:moveTo>
                  <a:pt x="34" y="18"/>
                </a:moveTo>
                <a:cubicBezTo>
                  <a:pt x="34" y="8"/>
                  <a:pt x="27" y="1"/>
                  <a:pt x="17" y="1"/>
                </a:cubicBezTo>
                <a:cubicBezTo>
                  <a:pt x="8" y="0"/>
                  <a:pt x="0" y="8"/>
                  <a:pt x="0" y="18"/>
                </a:cubicBezTo>
                <a:cubicBezTo>
                  <a:pt x="0" y="21"/>
                  <a:pt x="1" y="24"/>
                  <a:pt x="2" y="26"/>
                </a:cubicBezTo>
                <a:cubicBezTo>
                  <a:pt x="2" y="26"/>
                  <a:pt x="2" y="26"/>
                  <a:pt x="2" y="26"/>
                </a:cubicBezTo>
                <a:cubicBezTo>
                  <a:pt x="17" y="52"/>
                  <a:pt x="17" y="52"/>
                  <a:pt x="17" y="52"/>
                </a:cubicBezTo>
                <a:cubicBezTo>
                  <a:pt x="32" y="26"/>
                  <a:pt x="32" y="26"/>
                  <a:pt x="32" y="26"/>
                </a:cubicBezTo>
                <a:cubicBezTo>
                  <a:pt x="32" y="26"/>
                  <a:pt x="32" y="26"/>
                  <a:pt x="32" y="26"/>
                </a:cubicBezTo>
                <a:cubicBezTo>
                  <a:pt x="33" y="24"/>
                  <a:pt x="34" y="21"/>
                  <a:pt x="34" y="18"/>
                </a:cubicBezTo>
                <a:close/>
                <a:moveTo>
                  <a:pt x="17" y="32"/>
                </a:moveTo>
                <a:cubicBezTo>
                  <a:pt x="9" y="32"/>
                  <a:pt x="3" y="26"/>
                  <a:pt x="3" y="18"/>
                </a:cubicBezTo>
                <a:cubicBezTo>
                  <a:pt x="3" y="10"/>
                  <a:pt x="9" y="3"/>
                  <a:pt x="17" y="3"/>
                </a:cubicBezTo>
                <a:cubicBezTo>
                  <a:pt x="25" y="3"/>
                  <a:pt x="31" y="10"/>
                  <a:pt x="31" y="18"/>
                </a:cubicBezTo>
                <a:cubicBezTo>
                  <a:pt x="31" y="26"/>
                  <a:pt x="25" y="32"/>
                  <a:pt x="17" y="32"/>
                </a:cubicBezTo>
                <a:close/>
              </a:path>
            </a:pathLst>
          </a:custGeom>
          <a:solidFill>
            <a:schemeClr val="accent2">
              <a:lumMod val="60000"/>
              <a:lumOff val="4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6" name="Freeform 7"/>
          <p:cNvSpPr>
            <a:spLocks noEditPoints="1" noChangeArrowheads="1"/>
          </p:cNvSpPr>
          <p:nvPr/>
        </p:nvSpPr>
        <p:spPr bwMode="auto">
          <a:xfrm>
            <a:off x="4530725" y="2854325"/>
            <a:ext cx="835025" cy="1273175"/>
          </a:xfrm>
          <a:custGeom>
            <a:avLst/>
            <a:gdLst>
              <a:gd name="T0" fmla="*/ 0 w 34"/>
              <a:gd name="T1" fmla="*/ 35 h 52"/>
              <a:gd name="T2" fmla="*/ 17 w 34"/>
              <a:gd name="T3" fmla="*/ 52 h 52"/>
              <a:gd name="T4" fmla="*/ 34 w 34"/>
              <a:gd name="T5" fmla="*/ 35 h 52"/>
              <a:gd name="T6" fmla="*/ 32 w 34"/>
              <a:gd name="T7" fmla="*/ 26 h 52"/>
              <a:gd name="T8" fmla="*/ 32 w 34"/>
              <a:gd name="T9" fmla="*/ 26 h 52"/>
              <a:gd name="T10" fmla="*/ 17 w 34"/>
              <a:gd name="T11" fmla="*/ 0 h 52"/>
              <a:gd name="T12" fmla="*/ 2 w 34"/>
              <a:gd name="T13" fmla="*/ 26 h 52"/>
              <a:gd name="T14" fmla="*/ 2 w 34"/>
              <a:gd name="T15" fmla="*/ 26 h 52"/>
              <a:gd name="T16" fmla="*/ 0 w 34"/>
              <a:gd name="T17" fmla="*/ 35 h 52"/>
              <a:gd name="T18" fmla="*/ 17 w 34"/>
              <a:gd name="T19" fmla="*/ 21 h 52"/>
              <a:gd name="T20" fmla="*/ 31 w 34"/>
              <a:gd name="T21" fmla="*/ 35 h 52"/>
              <a:gd name="T22" fmla="*/ 17 w 34"/>
              <a:gd name="T23" fmla="*/ 49 h 52"/>
              <a:gd name="T24" fmla="*/ 3 w 34"/>
              <a:gd name="T25" fmla="*/ 35 h 52"/>
              <a:gd name="T26" fmla="*/ 17 w 34"/>
              <a:gd name="T27" fmla="*/ 21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52"/>
              <a:gd name="T44" fmla="*/ 34 w 3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52">
                <a:moveTo>
                  <a:pt x="0" y="35"/>
                </a:moveTo>
                <a:cubicBezTo>
                  <a:pt x="0" y="44"/>
                  <a:pt x="8" y="52"/>
                  <a:pt x="17" y="52"/>
                </a:cubicBezTo>
                <a:cubicBezTo>
                  <a:pt x="27" y="52"/>
                  <a:pt x="34" y="44"/>
                  <a:pt x="34" y="35"/>
                </a:cubicBezTo>
                <a:cubicBezTo>
                  <a:pt x="34" y="32"/>
                  <a:pt x="34" y="29"/>
                  <a:pt x="32" y="26"/>
                </a:cubicBezTo>
                <a:cubicBezTo>
                  <a:pt x="32" y="26"/>
                  <a:pt x="32" y="26"/>
                  <a:pt x="32" y="26"/>
                </a:cubicBezTo>
                <a:cubicBezTo>
                  <a:pt x="17" y="0"/>
                  <a:pt x="17" y="0"/>
                  <a:pt x="17" y="0"/>
                </a:cubicBezTo>
                <a:cubicBezTo>
                  <a:pt x="2" y="26"/>
                  <a:pt x="2" y="26"/>
                  <a:pt x="2" y="26"/>
                </a:cubicBezTo>
                <a:cubicBezTo>
                  <a:pt x="2" y="26"/>
                  <a:pt x="2" y="26"/>
                  <a:pt x="2" y="26"/>
                </a:cubicBezTo>
                <a:cubicBezTo>
                  <a:pt x="1" y="29"/>
                  <a:pt x="0" y="32"/>
                  <a:pt x="0" y="35"/>
                </a:cubicBezTo>
                <a:close/>
                <a:moveTo>
                  <a:pt x="17" y="21"/>
                </a:moveTo>
                <a:cubicBezTo>
                  <a:pt x="25" y="21"/>
                  <a:pt x="31" y="27"/>
                  <a:pt x="31" y="35"/>
                </a:cubicBezTo>
                <a:cubicBezTo>
                  <a:pt x="31" y="43"/>
                  <a:pt x="25" y="49"/>
                  <a:pt x="17" y="49"/>
                </a:cubicBezTo>
                <a:cubicBezTo>
                  <a:pt x="9" y="49"/>
                  <a:pt x="3" y="43"/>
                  <a:pt x="3" y="35"/>
                </a:cubicBezTo>
                <a:cubicBezTo>
                  <a:pt x="3" y="27"/>
                  <a:pt x="9" y="21"/>
                  <a:pt x="17" y="21"/>
                </a:cubicBezTo>
                <a:close/>
              </a:path>
            </a:pathLst>
          </a:custGeom>
          <a:solidFill>
            <a:schemeClr val="accent2">
              <a:lumMod val="60000"/>
              <a:lumOff val="4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7" name="TextBox 25"/>
          <p:cNvSpPr>
            <a:spLocks noChangeArrowheads="1"/>
          </p:cNvSpPr>
          <p:nvPr/>
        </p:nvSpPr>
        <p:spPr bwMode="auto">
          <a:xfrm>
            <a:off x="4733925" y="1600200"/>
            <a:ext cx="469900" cy="369888"/>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01</a:t>
            </a:r>
            <a:endParaRPr kumimoji="0" lang="zh-CN" alt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TextBox 26"/>
          <p:cNvSpPr>
            <a:spLocks noChangeArrowheads="1"/>
          </p:cNvSpPr>
          <p:nvPr/>
        </p:nvSpPr>
        <p:spPr bwMode="auto">
          <a:xfrm>
            <a:off x="4765675" y="3395663"/>
            <a:ext cx="469900" cy="369888"/>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04</a:t>
            </a:r>
            <a:endParaRPr kumimoji="0" lang="zh-CN" altLang="en-US"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2" name="TextBox 27"/>
          <p:cNvSpPr>
            <a:spLocks noChangeArrowheads="1"/>
          </p:cNvSpPr>
          <p:nvPr/>
        </p:nvSpPr>
        <p:spPr bwMode="auto">
          <a:xfrm>
            <a:off x="4611688" y="1901825"/>
            <a:ext cx="692150" cy="246063"/>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专用发票</a:t>
            </a:r>
            <a:endPar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3" name="TextBox 28"/>
          <p:cNvSpPr>
            <a:spLocks noChangeArrowheads="1"/>
          </p:cNvSpPr>
          <p:nvPr/>
        </p:nvSpPr>
        <p:spPr bwMode="auto">
          <a:xfrm>
            <a:off x="4611688" y="3705225"/>
            <a:ext cx="693738" cy="246063"/>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完税凭证</a:t>
            </a:r>
            <a:endPar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Freeform 9"/>
          <p:cNvSpPr>
            <a:spLocks noEditPoints="1" noChangeArrowheads="1"/>
          </p:cNvSpPr>
          <p:nvPr/>
        </p:nvSpPr>
        <p:spPr bwMode="auto">
          <a:xfrm>
            <a:off x="4997450" y="2827338"/>
            <a:ext cx="1225550" cy="908050"/>
          </a:xfrm>
          <a:custGeom>
            <a:avLst/>
            <a:gdLst>
              <a:gd name="T0" fmla="*/ 22 w 50"/>
              <a:gd name="T1" fmla="*/ 32 h 37"/>
              <a:gd name="T2" fmla="*/ 45 w 50"/>
              <a:gd name="T3" fmla="*/ 26 h 37"/>
              <a:gd name="T4" fmla="*/ 39 w 50"/>
              <a:gd name="T5" fmla="*/ 2 h 37"/>
              <a:gd name="T6" fmla="*/ 30 w 50"/>
              <a:gd name="T7" fmla="*/ 0 h 37"/>
              <a:gd name="T8" fmla="*/ 30 w 50"/>
              <a:gd name="T9" fmla="*/ 0 h 37"/>
              <a:gd name="T10" fmla="*/ 0 w 50"/>
              <a:gd name="T11" fmla="*/ 0 h 37"/>
              <a:gd name="T12" fmla="*/ 15 w 50"/>
              <a:gd name="T13" fmla="*/ 26 h 37"/>
              <a:gd name="T14" fmla="*/ 15 w 50"/>
              <a:gd name="T15" fmla="*/ 26 h 37"/>
              <a:gd name="T16" fmla="*/ 22 w 50"/>
              <a:gd name="T17" fmla="*/ 32 h 37"/>
              <a:gd name="T18" fmla="*/ 18 w 50"/>
              <a:gd name="T19" fmla="*/ 10 h 37"/>
              <a:gd name="T20" fmla="*/ 37 w 50"/>
              <a:gd name="T21" fmla="*/ 5 h 37"/>
              <a:gd name="T22" fmla="*/ 43 w 50"/>
              <a:gd name="T23" fmla="*/ 25 h 37"/>
              <a:gd name="T24" fmla="*/ 23 w 50"/>
              <a:gd name="T25" fmla="*/ 30 h 37"/>
              <a:gd name="T26" fmla="*/ 18 w 50"/>
              <a:gd name="T27" fmla="*/ 1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37"/>
              <a:gd name="T44" fmla="*/ 50 w 50"/>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37">
                <a:moveTo>
                  <a:pt x="22" y="32"/>
                </a:moveTo>
                <a:cubicBezTo>
                  <a:pt x="30" y="37"/>
                  <a:pt x="40" y="34"/>
                  <a:pt x="45" y="26"/>
                </a:cubicBezTo>
                <a:cubicBezTo>
                  <a:pt x="50" y="18"/>
                  <a:pt x="47" y="7"/>
                  <a:pt x="39" y="2"/>
                </a:cubicBezTo>
                <a:cubicBezTo>
                  <a:pt x="36" y="1"/>
                  <a:pt x="33" y="0"/>
                  <a:pt x="30" y="0"/>
                </a:cubicBezTo>
                <a:cubicBezTo>
                  <a:pt x="30" y="0"/>
                  <a:pt x="30" y="0"/>
                  <a:pt x="30" y="0"/>
                </a:cubicBezTo>
                <a:cubicBezTo>
                  <a:pt x="0" y="0"/>
                  <a:pt x="0" y="0"/>
                  <a:pt x="0" y="0"/>
                </a:cubicBezTo>
                <a:cubicBezTo>
                  <a:pt x="15" y="26"/>
                  <a:pt x="15" y="26"/>
                  <a:pt x="15" y="26"/>
                </a:cubicBezTo>
                <a:cubicBezTo>
                  <a:pt x="15" y="26"/>
                  <a:pt x="15" y="26"/>
                  <a:pt x="15" y="26"/>
                </a:cubicBezTo>
                <a:cubicBezTo>
                  <a:pt x="17" y="28"/>
                  <a:pt x="19" y="31"/>
                  <a:pt x="22" y="32"/>
                </a:cubicBezTo>
                <a:close/>
                <a:moveTo>
                  <a:pt x="18" y="10"/>
                </a:moveTo>
                <a:cubicBezTo>
                  <a:pt x="22" y="3"/>
                  <a:pt x="31" y="1"/>
                  <a:pt x="37" y="5"/>
                </a:cubicBezTo>
                <a:cubicBezTo>
                  <a:pt x="44" y="9"/>
                  <a:pt x="47" y="18"/>
                  <a:pt x="43" y="25"/>
                </a:cubicBezTo>
                <a:cubicBezTo>
                  <a:pt x="39" y="31"/>
                  <a:pt x="30" y="34"/>
                  <a:pt x="23" y="30"/>
                </a:cubicBezTo>
                <a:cubicBezTo>
                  <a:pt x="16" y="26"/>
                  <a:pt x="14" y="17"/>
                  <a:pt x="18" y="10"/>
                </a:cubicBezTo>
                <a:close/>
              </a:path>
            </a:pathLst>
          </a:custGeom>
          <a:solidFill>
            <a:schemeClr val="tx2">
              <a:lumMod val="60000"/>
              <a:lumOff val="4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5" name="TextBox 31"/>
          <p:cNvSpPr>
            <a:spLocks noChangeArrowheads="1"/>
          </p:cNvSpPr>
          <p:nvPr/>
        </p:nvSpPr>
        <p:spPr bwMode="auto">
          <a:xfrm>
            <a:off x="5521325" y="2962275"/>
            <a:ext cx="469900" cy="369888"/>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03</a:t>
            </a:r>
            <a:endParaRPr kumimoji="0" lang="zh-CN" altLang="en-US"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6" name="Freeform 8"/>
          <p:cNvSpPr>
            <a:spLocks noEditPoints="1" noChangeArrowheads="1"/>
          </p:cNvSpPr>
          <p:nvPr/>
        </p:nvSpPr>
        <p:spPr bwMode="auto">
          <a:xfrm>
            <a:off x="3673475" y="1871663"/>
            <a:ext cx="1225550" cy="908050"/>
          </a:xfrm>
          <a:custGeom>
            <a:avLst/>
            <a:gdLst>
              <a:gd name="T0" fmla="*/ 29 w 50"/>
              <a:gd name="T1" fmla="*/ 4 h 37"/>
              <a:gd name="T2" fmla="*/ 5 w 50"/>
              <a:gd name="T3" fmla="*/ 11 h 37"/>
              <a:gd name="T4" fmla="*/ 11 w 50"/>
              <a:gd name="T5" fmla="*/ 34 h 37"/>
              <a:gd name="T6" fmla="*/ 20 w 50"/>
              <a:gd name="T7" fmla="*/ 37 h 37"/>
              <a:gd name="T8" fmla="*/ 20 w 50"/>
              <a:gd name="T9" fmla="*/ 37 h 37"/>
              <a:gd name="T10" fmla="*/ 50 w 50"/>
              <a:gd name="T11" fmla="*/ 37 h 37"/>
              <a:gd name="T12" fmla="*/ 35 w 50"/>
              <a:gd name="T13" fmla="*/ 11 h 37"/>
              <a:gd name="T14" fmla="*/ 35 w 50"/>
              <a:gd name="T15" fmla="*/ 11 h 37"/>
              <a:gd name="T16" fmla="*/ 29 w 50"/>
              <a:gd name="T17" fmla="*/ 4 h 37"/>
              <a:gd name="T18" fmla="*/ 32 w 50"/>
              <a:gd name="T19" fmla="*/ 26 h 37"/>
              <a:gd name="T20" fmla="*/ 13 w 50"/>
              <a:gd name="T21" fmla="*/ 32 h 37"/>
              <a:gd name="T22" fmla="*/ 8 w 50"/>
              <a:gd name="T23" fmla="*/ 12 h 37"/>
              <a:gd name="T24" fmla="*/ 27 w 50"/>
              <a:gd name="T25" fmla="*/ 7 h 37"/>
              <a:gd name="T26" fmla="*/ 32 w 50"/>
              <a:gd name="T27" fmla="*/ 26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37"/>
              <a:gd name="T44" fmla="*/ 50 w 50"/>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37">
                <a:moveTo>
                  <a:pt x="29" y="4"/>
                </a:moveTo>
                <a:cubicBezTo>
                  <a:pt x="20" y="0"/>
                  <a:pt x="10" y="2"/>
                  <a:pt x="5" y="11"/>
                </a:cubicBezTo>
                <a:cubicBezTo>
                  <a:pt x="0" y="19"/>
                  <a:pt x="3" y="29"/>
                  <a:pt x="11" y="34"/>
                </a:cubicBezTo>
                <a:cubicBezTo>
                  <a:pt x="14" y="36"/>
                  <a:pt x="17" y="37"/>
                  <a:pt x="20" y="37"/>
                </a:cubicBezTo>
                <a:cubicBezTo>
                  <a:pt x="20" y="37"/>
                  <a:pt x="20" y="37"/>
                  <a:pt x="20" y="37"/>
                </a:cubicBezTo>
                <a:cubicBezTo>
                  <a:pt x="50" y="37"/>
                  <a:pt x="50" y="37"/>
                  <a:pt x="50" y="37"/>
                </a:cubicBezTo>
                <a:cubicBezTo>
                  <a:pt x="35" y="11"/>
                  <a:pt x="35" y="11"/>
                  <a:pt x="35" y="11"/>
                </a:cubicBezTo>
                <a:cubicBezTo>
                  <a:pt x="35" y="11"/>
                  <a:pt x="35" y="11"/>
                  <a:pt x="35" y="11"/>
                </a:cubicBezTo>
                <a:cubicBezTo>
                  <a:pt x="34" y="8"/>
                  <a:pt x="31" y="6"/>
                  <a:pt x="29" y="4"/>
                </a:cubicBezTo>
                <a:close/>
                <a:moveTo>
                  <a:pt x="32" y="26"/>
                </a:moveTo>
                <a:cubicBezTo>
                  <a:pt x="28" y="33"/>
                  <a:pt x="20" y="36"/>
                  <a:pt x="13" y="32"/>
                </a:cubicBezTo>
                <a:cubicBezTo>
                  <a:pt x="6" y="28"/>
                  <a:pt x="4" y="19"/>
                  <a:pt x="8" y="12"/>
                </a:cubicBezTo>
                <a:cubicBezTo>
                  <a:pt x="12" y="5"/>
                  <a:pt x="20" y="3"/>
                  <a:pt x="27" y="7"/>
                </a:cubicBezTo>
                <a:cubicBezTo>
                  <a:pt x="34" y="11"/>
                  <a:pt x="36" y="20"/>
                  <a:pt x="32" y="26"/>
                </a:cubicBezTo>
                <a:close/>
              </a:path>
            </a:pathLst>
          </a:custGeom>
          <a:solidFill>
            <a:schemeClr val="tx2">
              <a:lumMod val="60000"/>
              <a:lumOff val="40000"/>
            </a:schemeClr>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7" name="TextBox 35"/>
          <p:cNvSpPr>
            <a:spLocks noChangeArrowheads="1"/>
          </p:cNvSpPr>
          <p:nvPr/>
        </p:nvSpPr>
        <p:spPr bwMode="auto">
          <a:xfrm>
            <a:off x="3922713" y="1990725"/>
            <a:ext cx="469900" cy="368300"/>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06</a:t>
            </a:r>
            <a:endParaRPr kumimoji="0" lang="zh-CN" altLang="en-US"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8" name="TextBox 36"/>
          <p:cNvSpPr>
            <a:spLocks noChangeArrowheads="1"/>
          </p:cNvSpPr>
          <p:nvPr/>
        </p:nvSpPr>
        <p:spPr bwMode="auto">
          <a:xfrm>
            <a:off x="3802063" y="2314575"/>
            <a:ext cx="693738" cy="246063"/>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客运票据</a:t>
            </a:r>
            <a:endPar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9" name="TextBox 33"/>
          <p:cNvSpPr>
            <a:spLocks noChangeArrowheads="1"/>
          </p:cNvSpPr>
          <p:nvPr/>
        </p:nvSpPr>
        <p:spPr bwMode="auto">
          <a:xfrm>
            <a:off x="5400675" y="3235325"/>
            <a:ext cx="693738" cy="254000"/>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农产品</a:t>
            </a:r>
            <a:endPar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0" name="Freeform 10"/>
          <p:cNvSpPr>
            <a:spLocks noEditPoints="1"/>
          </p:cNvSpPr>
          <p:nvPr/>
        </p:nvSpPr>
        <p:spPr>
          <a:xfrm>
            <a:off x="3673475" y="2827338"/>
            <a:ext cx="1225550" cy="9080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0" h="37">
                <a:moveTo>
                  <a:pt x="11" y="2"/>
                </a:moveTo>
                <a:cubicBezTo>
                  <a:pt x="3" y="6"/>
                  <a:pt x="0" y="17"/>
                  <a:pt x="5" y="25"/>
                </a:cubicBezTo>
                <a:cubicBezTo>
                  <a:pt x="9" y="34"/>
                  <a:pt x="20" y="37"/>
                  <a:pt x="28" y="32"/>
                </a:cubicBezTo>
                <a:cubicBezTo>
                  <a:pt x="31" y="30"/>
                  <a:pt x="33" y="28"/>
                  <a:pt x="35" y="26"/>
                </a:cubicBezTo>
                <a:cubicBezTo>
                  <a:pt x="35" y="26"/>
                  <a:pt x="35" y="26"/>
                  <a:pt x="35" y="26"/>
                </a:cubicBezTo>
                <a:cubicBezTo>
                  <a:pt x="50" y="0"/>
                  <a:pt x="50" y="0"/>
                  <a:pt x="50" y="0"/>
                </a:cubicBezTo>
                <a:cubicBezTo>
                  <a:pt x="20" y="0"/>
                  <a:pt x="20" y="0"/>
                  <a:pt x="20" y="0"/>
                </a:cubicBezTo>
                <a:cubicBezTo>
                  <a:pt x="20" y="0"/>
                  <a:pt x="20" y="0"/>
                  <a:pt x="20" y="0"/>
                </a:cubicBezTo>
                <a:cubicBezTo>
                  <a:pt x="17" y="0"/>
                  <a:pt x="14" y="0"/>
                  <a:pt x="11" y="2"/>
                </a:cubicBezTo>
                <a:close/>
                <a:moveTo>
                  <a:pt x="32" y="10"/>
                </a:moveTo>
                <a:cubicBezTo>
                  <a:pt x="36" y="17"/>
                  <a:pt x="34" y="26"/>
                  <a:pt x="27" y="29"/>
                </a:cubicBezTo>
                <a:cubicBezTo>
                  <a:pt x="20" y="33"/>
                  <a:pt x="11" y="31"/>
                  <a:pt x="7" y="24"/>
                </a:cubicBezTo>
                <a:cubicBezTo>
                  <a:pt x="3" y="17"/>
                  <a:pt x="6" y="8"/>
                  <a:pt x="13" y="4"/>
                </a:cubicBezTo>
                <a:cubicBezTo>
                  <a:pt x="20" y="0"/>
                  <a:pt x="28" y="3"/>
                  <a:pt x="32" y="10"/>
                </a:cubicBezTo>
                <a:close/>
              </a:path>
            </a:pathLst>
          </a:custGeom>
          <a:solidFill>
            <a:srgbClr val="FFCC66"/>
          </a:solidFill>
          <a:ln w="9525">
            <a:noFill/>
          </a:ln>
        </p:spPr>
        <p:txBody>
          <a:bodyPr/>
          <a:lstStyle/>
          <a:p>
            <a:endParaRPr lang="zh-CN" altLang="en-US"/>
          </a:p>
        </p:txBody>
      </p:sp>
      <p:sp>
        <p:nvSpPr>
          <p:cNvPr id="31" name="Freeform 11"/>
          <p:cNvSpPr>
            <a:spLocks noEditPoints="1"/>
          </p:cNvSpPr>
          <p:nvPr/>
        </p:nvSpPr>
        <p:spPr>
          <a:xfrm>
            <a:off x="4997450" y="1871663"/>
            <a:ext cx="1225550" cy="90805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0" t="0" r="0" b="0"/>
            <a:pathLst>
              <a:path w="50" h="37">
                <a:moveTo>
                  <a:pt x="39" y="35"/>
                </a:moveTo>
                <a:cubicBezTo>
                  <a:pt x="47" y="30"/>
                  <a:pt x="50" y="20"/>
                  <a:pt x="46" y="11"/>
                </a:cubicBezTo>
                <a:cubicBezTo>
                  <a:pt x="41" y="3"/>
                  <a:pt x="30" y="0"/>
                  <a:pt x="22" y="5"/>
                </a:cubicBezTo>
                <a:cubicBezTo>
                  <a:pt x="19" y="6"/>
                  <a:pt x="17" y="8"/>
                  <a:pt x="16" y="11"/>
                </a:cubicBezTo>
                <a:cubicBezTo>
                  <a:pt x="16" y="11"/>
                  <a:pt x="16" y="11"/>
                  <a:pt x="16" y="11"/>
                </a:cubicBezTo>
                <a:cubicBezTo>
                  <a:pt x="0" y="37"/>
                  <a:pt x="0" y="37"/>
                  <a:pt x="0" y="37"/>
                </a:cubicBezTo>
                <a:cubicBezTo>
                  <a:pt x="30" y="37"/>
                  <a:pt x="30" y="37"/>
                  <a:pt x="30" y="37"/>
                </a:cubicBezTo>
                <a:cubicBezTo>
                  <a:pt x="30" y="37"/>
                  <a:pt x="30" y="37"/>
                  <a:pt x="30" y="37"/>
                </a:cubicBezTo>
                <a:cubicBezTo>
                  <a:pt x="33" y="37"/>
                  <a:pt x="36" y="36"/>
                  <a:pt x="39" y="35"/>
                </a:cubicBezTo>
                <a:close/>
                <a:moveTo>
                  <a:pt x="18" y="27"/>
                </a:moveTo>
                <a:cubicBezTo>
                  <a:pt x="14" y="20"/>
                  <a:pt x="17" y="11"/>
                  <a:pt x="24" y="7"/>
                </a:cubicBezTo>
                <a:cubicBezTo>
                  <a:pt x="30" y="3"/>
                  <a:pt x="39" y="6"/>
                  <a:pt x="43" y="13"/>
                </a:cubicBezTo>
                <a:cubicBezTo>
                  <a:pt x="47" y="20"/>
                  <a:pt x="44" y="28"/>
                  <a:pt x="37" y="32"/>
                </a:cubicBezTo>
                <a:cubicBezTo>
                  <a:pt x="31" y="36"/>
                  <a:pt x="22" y="34"/>
                  <a:pt x="18" y="27"/>
                </a:cubicBezTo>
                <a:close/>
              </a:path>
            </a:pathLst>
          </a:custGeom>
          <a:solidFill>
            <a:srgbClr val="FFCC66"/>
          </a:solidFill>
          <a:ln w="9525">
            <a:noFill/>
          </a:ln>
        </p:spPr>
        <p:txBody>
          <a:bodyPr/>
          <a:lstStyle/>
          <a:p>
            <a:endParaRPr lang="zh-CN" altLang="en-US"/>
          </a:p>
        </p:txBody>
      </p:sp>
      <p:sp>
        <p:nvSpPr>
          <p:cNvPr id="32" name="TextBox 40"/>
          <p:cNvSpPr>
            <a:spLocks noChangeArrowheads="1"/>
          </p:cNvSpPr>
          <p:nvPr/>
        </p:nvSpPr>
        <p:spPr bwMode="auto">
          <a:xfrm>
            <a:off x="5543550" y="2044700"/>
            <a:ext cx="469900" cy="368300"/>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02</a:t>
            </a:r>
            <a:endParaRPr kumimoji="0" lang="zh-CN" alt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3" name="TextBox 41"/>
          <p:cNvSpPr>
            <a:spLocks noChangeArrowheads="1"/>
          </p:cNvSpPr>
          <p:nvPr/>
        </p:nvSpPr>
        <p:spPr bwMode="auto">
          <a:xfrm>
            <a:off x="3976688" y="2933700"/>
            <a:ext cx="469900" cy="368300"/>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05</a:t>
            </a:r>
            <a:endParaRPr kumimoji="0" lang="zh-CN" altLang="en-US" sz="18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4" name="TextBox 42"/>
          <p:cNvSpPr>
            <a:spLocks noChangeArrowheads="1"/>
          </p:cNvSpPr>
          <p:nvPr/>
        </p:nvSpPr>
        <p:spPr bwMode="auto">
          <a:xfrm>
            <a:off x="5389563" y="2339975"/>
            <a:ext cx="692150" cy="254000"/>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海关票</a:t>
            </a:r>
            <a:endPar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5" name="TextBox 43"/>
          <p:cNvSpPr>
            <a:spLocks noChangeArrowheads="1"/>
          </p:cNvSpPr>
          <p:nvPr/>
        </p:nvSpPr>
        <p:spPr bwMode="auto">
          <a:xfrm>
            <a:off x="3821113" y="3206750"/>
            <a:ext cx="693738" cy="254000"/>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通行费</a:t>
            </a:r>
            <a:endParaRPr kumimoji="0" lang="zh-CN" altLang="en-U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6592"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5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5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5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5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5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500"/>
                                        <p:tgtEl>
                                          <p:spTgt spid="14"/>
                                        </p:tgtEl>
                                      </p:cBhvr>
                                    </p:animEffect>
                                  </p:childTnLst>
                                </p:cTn>
                              </p:par>
                              <p:par>
                                <p:cTn id="29" presetID="6"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500"/>
                                        <p:tgtEl>
                                          <p:spTgt spid="15"/>
                                        </p:tgtEl>
                                      </p:cBhvr>
                                    </p:animEffect>
                                  </p:childTnLst>
                                </p:cTn>
                              </p:par>
                              <p:par>
                                <p:cTn id="32" presetID="6"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5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50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500"/>
                                        <p:tgtEl>
                                          <p:spTgt spid="1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500"/>
                                        <p:tgtEl>
                                          <p:spTgt spid="22"/>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500"/>
                                        <p:tgtEl>
                                          <p:spTgt spid="23"/>
                                        </p:tgtEl>
                                      </p:cBhvr>
                                    </p:animEffect>
                                  </p:childTnLst>
                                </p:cTn>
                              </p:par>
                              <p:par>
                                <p:cTn id="47" presetID="6"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500"/>
                                        <p:tgtEl>
                                          <p:spTgt spid="2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circle(in)">
                                      <p:cBhvr>
                                        <p:cTn id="52" dur="500"/>
                                        <p:tgtEl>
                                          <p:spTgt spid="25"/>
                                        </p:tgtEl>
                                      </p:cBhvr>
                                    </p:animEffect>
                                  </p:childTnLst>
                                </p:cTn>
                              </p:par>
                              <p:par>
                                <p:cTn id="53" presetID="6" presetClass="entr" presetSubtype="16"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circle(in)">
                                      <p:cBhvr>
                                        <p:cTn id="55" dur="500"/>
                                        <p:tgtEl>
                                          <p:spTgt spid="26"/>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500"/>
                                        <p:tgtEl>
                                          <p:spTgt spid="27"/>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circle(in)">
                                      <p:cBhvr>
                                        <p:cTn id="61" dur="500"/>
                                        <p:tgtEl>
                                          <p:spTgt spid="28"/>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circle(in)">
                                      <p:cBhvr>
                                        <p:cTn id="64" dur="500"/>
                                        <p:tgtEl>
                                          <p:spTgt spid="29"/>
                                        </p:tgtEl>
                                      </p:cBhvr>
                                    </p:animEffect>
                                  </p:childTnLst>
                                </p:cTn>
                              </p:par>
                              <p:par>
                                <p:cTn id="65" presetID="6" presetClass="entr" presetSubtype="16"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circle(in)">
                                      <p:cBhvr>
                                        <p:cTn id="67" dur="500"/>
                                        <p:tgtEl>
                                          <p:spTgt spid="30"/>
                                        </p:tgtEl>
                                      </p:cBhvr>
                                    </p:animEffect>
                                  </p:childTnLst>
                                </p:cTn>
                              </p:par>
                              <p:par>
                                <p:cTn id="68" presetID="6" presetClass="entr" presetSubtype="16"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circle(in)">
                                      <p:cBhvr>
                                        <p:cTn id="70" dur="500"/>
                                        <p:tgtEl>
                                          <p:spTgt spid="31"/>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circle(in)">
                                      <p:cBhvr>
                                        <p:cTn id="73" dur="500"/>
                                        <p:tgtEl>
                                          <p:spTgt spid="32"/>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circle(in)">
                                      <p:cBhvr>
                                        <p:cTn id="76" dur="500"/>
                                        <p:tgtEl>
                                          <p:spTgt spid="33"/>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circle(in)">
                                      <p:cBhvr>
                                        <p:cTn id="79" dur="500"/>
                                        <p:tgtEl>
                                          <p:spTgt spid="34"/>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circle(in)">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9" grpId="0" animBg="1"/>
      <p:bldP spid="10" grpId="0" animBg="1"/>
      <p:bldP spid="11" grpId="0" animBg="1"/>
      <p:bldP spid="12" grpId="0" animBg="1"/>
      <p:bldP spid="13" grpId="0" animBg="1"/>
      <p:bldP spid="14" grpId="0" animBg="1"/>
      <p:bldP spid="17" grpId="0"/>
      <p:bldP spid="18" grpId="0"/>
      <p:bldP spid="22" grpId="0"/>
      <p:bldP spid="23" grpId="0"/>
      <p:bldP spid="25" grpId="0"/>
      <p:bldP spid="27" grpId="0"/>
      <p:bldP spid="28" grpId="0"/>
      <p:bldP spid="29" grpId="0"/>
      <p:bldP spid="32" grpId="0"/>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68613"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2769989"/>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三</a:t>
            </a:r>
            <a:r>
              <a:rPr lang="zh-CN" altLang="en-US" sz="2000" b="1" dirty="0">
                <a:solidFill>
                  <a:srgbClr val="C00000"/>
                </a:solidFill>
                <a:latin typeface="微软雅黑" panose="020B0503020204020204" pitchFamily="34" charset="-122"/>
                <a:ea typeface="微软雅黑" panose="020B0503020204020204" pitchFamily="34" charset="-122"/>
              </a:rPr>
              <a:t>、进项税额抵扣</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en-US" altLang="zh-CN" sz="800" b="1" dirty="0">
              <a:solidFill>
                <a:srgbClr val="C00000"/>
              </a:solidFill>
              <a:latin typeface="微软雅黑" panose="020B0503020204020204" pitchFamily="34" charset="-122"/>
              <a:ea typeface="微软雅黑" panose="020B0503020204020204" pitchFamily="34" charset="-122"/>
            </a:endParaRPr>
          </a:p>
          <a:p>
            <a:pPr eaLnBrk="0" hangingPunct="0">
              <a:lnSpc>
                <a:spcPct val="150000"/>
              </a:lnSpc>
              <a:buFontTx/>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旅客运输服务进项税额抵扣</a:t>
            </a:r>
            <a:endParaRPr lang="zh-CN" altLang="en-US" sz="1600" b="1" dirty="0">
              <a:solidFill>
                <a:srgbClr val="094160"/>
              </a:solidFill>
              <a:latin typeface="微软雅黑" panose="020B0503020204020204" pitchFamily="34" charset="-122"/>
              <a:ea typeface="微软雅黑" panose="020B0503020204020204" pitchFamily="34" charset="-122"/>
            </a:endParaRPr>
          </a:p>
          <a:p>
            <a:pPr eaLnBrk="0" hangingPunct="0">
              <a:lnSpc>
                <a:spcPct val="150000"/>
              </a:lnSpc>
              <a:buFontTx/>
            </a:pPr>
            <a:r>
              <a:rPr lang="en-US" altLang="zh-CN" sz="1600"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财政部、税务总局、海关总署公告</a:t>
            </a:r>
            <a:r>
              <a:rPr lang="en-US" altLang="zh-CN" sz="1600" dirty="0">
                <a:solidFill>
                  <a:srgbClr val="094160"/>
                </a:solidFill>
                <a:latin typeface="微软雅黑" panose="020B0503020204020204" pitchFamily="34" charset="-122"/>
                <a:ea typeface="微软雅黑" panose="020B0503020204020204" pitchFamily="34" charset="-122"/>
              </a:rPr>
              <a:t>2019</a:t>
            </a:r>
            <a:r>
              <a:rPr lang="zh-CN" altLang="en-US" sz="1600" dirty="0">
                <a:solidFill>
                  <a:srgbClr val="094160"/>
                </a:solidFill>
                <a:latin typeface="微软雅黑" panose="020B0503020204020204" pitchFamily="34" charset="-122"/>
                <a:ea typeface="微软雅黑" panose="020B0503020204020204" pitchFamily="34" charset="-122"/>
              </a:rPr>
              <a:t>年第</a:t>
            </a:r>
            <a:r>
              <a:rPr lang="en-US" altLang="zh-CN" sz="1600" dirty="0">
                <a:solidFill>
                  <a:srgbClr val="094160"/>
                </a:solidFill>
                <a:latin typeface="微软雅黑" panose="020B0503020204020204" pitchFamily="34" charset="-122"/>
                <a:ea typeface="微软雅黑" panose="020B0503020204020204" pitchFamily="34" charset="-122"/>
              </a:rPr>
              <a:t>39</a:t>
            </a:r>
            <a:r>
              <a:rPr lang="zh-CN" altLang="en-US" sz="1600" dirty="0">
                <a:solidFill>
                  <a:srgbClr val="094160"/>
                </a:solidFill>
                <a:latin typeface="微软雅黑" panose="020B0503020204020204" pitchFamily="34" charset="-122"/>
                <a:ea typeface="微软雅黑" panose="020B0503020204020204" pitchFamily="34" charset="-122"/>
              </a:rPr>
              <a:t>号</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：纳税人购进国内旅客运输服务，其进项税额允许从销项税额中抵扣</a:t>
            </a:r>
            <a:r>
              <a:rPr lang="zh-CN" altLang="en-US" sz="1600" dirty="0" smtClean="0">
                <a:solidFill>
                  <a:srgbClr val="094160"/>
                </a:solidFill>
                <a:latin typeface="微软雅黑" panose="020B0503020204020204" pitchFamily="34" charset="-122"/>
                <a:ea typeface="微软雅黑" panose="020B0503020204020204" pitchFamily="34" charset="-122"/>
              </a:rPr>
              <a:t>。</a:t>
            </a:r>
            <a:endParaRPr lang="en-US" altLang="zh-CN" sz="1600" dirty="0" smtClean="0">
              <a:solidFill>
                <a:srgbClr val="094160"/>
              </a:solidFill>
              <a:latin typeface="微软雅黑" panose="020B0503020204020204" pitchFamily="34" charset="-122"/>
              <a:ea typeface="微软雅黑" panose="020B0503020204020204" pitchFamily="34" charset="-122"/>
            </a:endParaRPr>
          </a:p>
          <a:p>
            <a:pPr eaLnBrk="0" hangingPunct="0">
              <a:lnSpc>
                <a:spcPct val="150000"/>
              </a:lnSpc>
              <a:buFontTx/>
            </a:pPr>
            <a:endParaRPr lang="zh-CN" altLang="en-US" sz="800" dirty="0">
              <a:solidFill>
                <a:srgbClr val="094160"/>
              </a:solidFill>
              <a:latin typeface="微软雅黑" panose="020B0503020204020204" pitchFamily="34" charset="-122"/>
              <a:ea typeface="微软雅黑" panose="020B0503020204020204" pitchFamily="34" charset="-122"/>
            </a:endParaRPr>
          </a:p>
          <a:p>
            <a:pPr eaLnBrk="0" hangingPunct="0">
              <a:lnSpc>
                <a:spcPct val="150000"/>
              </a:lnSpc>
              <a:buFontTx/>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抵扣范围</a:t>
            </a:r>
            <a:endParaRPr lang="zh-CN" altLang="en-US" sz="1600" b="1" dirty="0">
              <a:solidFill>
                <a:srgbClr val="094160"/>
              </a:solidFill>
              <a:latin typeface="微软雅黑" panose="020B0503020204020204" pitchFamily="34" charset="-122"/>
              <a:ea typeface="微软雅黑" panose="020B0503020204020204" pitchFamily="34" charset="-122"/>
            </a:endParaRPr>
          </a:p>
          <a:p>
            <a:pPr eaLnBrk="0" hangingPunct="0">
              <a:lnSpc>
                <a:spcPct val="150000"/>
              </a:lnSpc>
              <a:buFontTx/>
            </a:pPr>
            <a:r>
              <a:rPr lang="zh-CN" altLang="en-US" sz="1600" dirty="0">
                <a:solidFill>
                  <a:srgbClr val="094160"/>
                </a:solidFill>
                <a:latin typeface="微软雅黑" panose="020B0503020204020204" pitchFamily="34" charset="-122"/>
                <a:ea typeface="微软雅黑" panose="020B0503020204020204" pitchFamily="34" charset="-122"/>
              </a:rPr>
              <a:t>       国内旅客运输服务；符合基本规定（简易征收、集体福利、个人消费等 </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dirty="0" smtClean="0">
                <a:solidFill>
                  <a:srgbClr val="094160"/>
                </a:solidFill>
                <a:latin typeface="微软雅黑" panose="020B0503020204020204" pitchFamily="34" charset="-122"/>
                <a:ea typeface="微软雅黑" panose="020B0503020204020204" pitchFamily="34" charset="-122"/>
              </a:rPr>
              <a:t>）</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69637"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692525"/>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三、进项税额抵扣</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en-US" altLang="zh-CN" sz="8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不得抵扣的进项税额</a:t>
            </a:r>
            <a:endParaRPr lang="zh-CN" altLang="en-US" sz="1600"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1. </a:t>
            </a:r>
            <a:r>
              <a:rPr lang="zh-CN" altLang="en-US" sz="1600" dirty="0">
                <a:solidFill>
                  <a:srgbClr val="094160"/>
                </a:solidFill>
                <a:latin typeface="微软雅黑" panose="020B0503020204020204" pitchFamily="34" charset="-122"/>
                <a:ea typeface="微软雅黑" panose="020B0503020204020204" pitchFamily="34" charset="-122"/>
              </a:rPr>
              <a:t>非正常损失的购进货物、劳务和交通运输服务</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2. </a:t>
            </a:r>
            <a:r>
              <a:rPr lang="zh-CN" altLang="en-US" sz="1600" dirty="0">
                <a:solidFill>
                  <a:srgbClr val="094160"/>
                </a:solidFill>
                <a:latin typeface="微软雅黑" panose="020B0503020204020204" pitchFamily="34" charset="-122"/>
                <a:ea typeface="微软雅黑" panose="020B0503020204020204" pitchFamily="34" charset="-122"/>
              </a:rPr>
              <a:t>非正常损失的在产品、产成品所耗用的购进货物、劳务和交通运输服务</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3. </a:t>
            </a:r>
            <a:r>
              <a:rPr lang="zh-CN" altLang="en-US" sz="1600" dirty="0">
                <a:solidFill>
                  <a:srgbClr val="094160"/>
                </a:solidFill>
                <a:latin typeface="微软雅黑" panose="020B0503020204020204" pitchFamily="34" charset="-122"/>
                <a:ea typeface="微软雅黑" panose="020B0503020204020204" pitchFamily="34" charset="-122"/>
              </a:rPr>
              <a:t>非正常损失的不动产以及耗用的购进货物、设计服务和建筑服务</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4. </a:t>
            </a:r>
            <a:r>
              <a:rPr lang="zh-CN" altLang="en-US" sz="1600" dirty="0">
                <a:solidFill>
                  <a:srgbClr val="094160"/>
                </a:solidFill>
                <a:latin typeface="微软雅黑" panose="020B0503020204020204" pitchFamily="34" charset="-122"/>
                <a:ea typeface="微软雅黑" panose="020B0503020204020204" pitchFamily="34" charset="-122"/>
              </a:rPr>
              <a:t>非正常损失的不动产在建工程所耗用的购进货物、设计服务和建筑服务</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5. </a:t>
            </a:r>
            <a:r>
              <a:rPr lang="zh-CN" altLang="en-US" sz="1600" dirty="0">
                <a:solidFill>
                  <a:srgbClr val="094160"/>
                </a:solidFill>
                <a:latin typeface="微软雅黑" panose="020B0503020204020204" pitchFamily="34" charset="-122"/>
                <a:ea typeface="微软雅黑" panose="020B0503020204020204" pitchFamily="34" charset="-122"/>
              </a:rPr>
              <a:t>用于简易计税方法计税项目、免征增值税项目</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6. </a:t>
            </a:r>
            <a:r>
              <a:rPr lang="zh-CN" altLang="en-US" sz="1600" dirty="0">
                <a:solidFill>
                  <a:srgbClr val="094160"/>
                </a:solidFill>
                <a:latin typeface="微软雅黑" panose="020B0503020204020204" pitchFamily="34" charset="-122"/>
                <a:ea typeface="微软雅黑" panose="020B0503020204020204" pitchFamily="34" charset="-122"/>
              </a:rPr>
              <a:t>用于集体福利或者个人消费</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en-US" altLang="zh-CN" sz="1600" dirty="0">
                <a:solidFill>
                  <a:srgbClr val="094160"/>
                </a:solidFill>
                <a:latin typeface="微软雅黑" panose="020B0503020204020204" pitchFamily="34" charset="-122"/>
                <a:ea typeface="微软雅黑" panose="020B0503020204020204" pitchFamily="34" charset="-122"/>
              </a:rPr>
              <a:t>7. </a:t>
            </a:r>
            <a:r>
              <a:rPr lang="zh-CN" altLang="en-US" sz="1600" dirty="0">
                <a:solidFill>
                  <a:srgbClr val="094160"/>
                </a:solidFill>
                <a:latin typeface="微软雅黑" panose="020B0503020204020204" pitchFamily="34" charset="-122"/>
                <a:ea typeface="微软雅黑" panose="020B0503020204020204" pitchFamily="34" charset="-122"/>
              </a:rPr>
              <a:t>购进的贷款服务、餐饮服务、居民日常服务和娱乐服务</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8" name="圆角矩形 7"/>
          <p:cNvSpPr/>
          <p:nvPr/>
        </p:nvSpPr>
        <p:spPr bwMode="auto">
          <a:xfrm>
            <a:off x="985838" y="1995488"/>
            <a:ext cx="6696075" cy="1368425"/>
          </a:xfrm>
          <a:prstGeom prst="roundRect">
            <a:avLst/>
          </a:prstGeom>
          <a:noFill/>
          <a:ln w="28575">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 name="圆角矩形 8"/>
          <p:cNvSpPr/>
          <p:nvPr/>
        </p:nvSpPr>
        <p:spPr bwMode="auto">
          <a:xfrm>
            <a:off x="985838" y="3436938"/>
            <a:ext cx="6696075" cy="1079500"/>
          </a:xfrm>
          <a:prstGeom prst="roundRect">
            <a:avLst/>
          </a:prstGeom>
          <a:noFill/>
          <a:ln w="28575">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964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71685"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722313"/>
            <a:ext cx="7778750" cy="3922712"/>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三、进项税额抵扣</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en-US" altLang="zh-CN" sz="8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一般纳税人销售自行开发的房地产项目，兼有一般计税方法计税、简易计税方法计税、免征增值税的房地产项目而无法划分不得抵扣的进项税额的，应以</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建筑工程施工许可证</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注明的</a:t>
            </a:r>
            <a:r>
              <a:rPr lang="zh-CN" altLang="en-US" sz="1600" b="1" dirty="0">
                <a:solidFill>
                  <a:srgbClr val="C00000"/>
                </a:solidFill>
                <a:latin typeface="微软雅黑" panose="020B0503020204020204" pitchFamily="34" charset="-122"/>
                <a:ea typeface="微软雅黑" panose="020B0503020204020204" pitchFamily="34" charset="-122"/>
              </a:rPr>
              <a:t>“建设规模”</a:t>
            </a:r>
            <a:r>
              <a:rPr lang="zh-CN" altLang="en-US" sz="1600" dirty="0">
                <a:solidFill>
                  <a:srgbClr val="094160"/>
                </a:solidFill>
                <a:latin typeface="微软雅黑" panose="020B0503020204020204" pitchFamily="34" charset="-122"/>
                <a:ea typeface="微软雅黑" panose="020B0503020204020204" pitchFamily="34" charset="-122"/>
              </a:rPr>
              <a:t>为依据进行划分。</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zh-CN" altLang="en-US" sz="10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不得抵扣的进项税额</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当期无法划分的全部进项税额</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（简易计税、免税房地产项目建设规模</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房地产项目总建设规模）</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在计算简易计税方法和免税房地产项目对应的</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不得抵扣的进项税额的</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时，应以面积为计算单位，而不能以套、层、单位、栋等作为计算依据。</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7168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71685"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722313"/>
            <a:ext cx="7778750" cy="4260141"/>
          </a:xfrm>
          <a:prstGeom prst="rect">
            <a:avLst/>
          </a:prstGeom>
          <a:noFill/>
          <a:ln w="9525">
            <a:noFill/>
          </a:ln>
        </p:spPr>
        <p:txBody>
          <a:bodyPr wrap="square" anchor="t" anchorCtr="0">
            <a:spAutoFit/>
          </a:bodyPr>
          <a:lstStyle/>
          <a:p>
            <a:pPr>
              <a:lnSpc>
                <a:spcPts val="2500"/>
              </a:lnSpc>
              <a:spcBef>
                <a:spcPts val="0"/>
              </a:spcBef>
              <a:spcAft>
                <a:spcPts val="0"/>
              </a:spcAft>
            </a:pPr>
            <a:r>
              <a:rPr lang="zh-CN" altLang="en-US" sz="1600" b="1" dirty="0" smtClean="0">
                <a:solidFill>
                  <a:srgbClr val="094160"/>
                </a:solidFill>
                <a:latin typeface="微软雅黑" panose="020B0503020204020204" pitchFamily="34" charset="-122"/>
                <a:ea typeface="微软雅黑" panose="020B0503020204020204" pitchFamily="34" charset="-122"/>
              </a:rPr>
              <a:t>国家税务总局关于</a:t>
            </a:r>
            <a:r>
              <a:rPr lang="en-US" altLang="zh-CN" sz="1600" b="1" dirty="0" smtClean="0">
                <a:solidFill>
                  <a:srgbClr val="094160"/>
                </a:solidFill>
                <a:latin typeface="微软雅黑" panose="020B0503020204020204" pitchFamily="34" charset="-122"/>
                <a:ea typeface="微软雅黑" panose="020B0503020204020204" pitchFamily="34" charset="-122"/>
              </a:rPr>
              <a:t>《</a:t>
            </a:r>
            <a:r>
              <a:rPr lang="zh-CN" altLang="en-US" sz="1600" b="1" dirty="0" smtClean="0">
                <a:solidFill>
                  <a:srgbClr val="094160"/>
                </a:solidFill>
                <a:latin typeface="微软雅黑" panose="020B0503020204020204" pitchFamily="34" charset="-122"/>
                <a:ea typeface="微软雅黑" panose="020B0503020204020204" pitchFamily="34" charset="-122"/>
              </a:rPr>
              <a:t>国家税务总局关于纳税人取得虚开的增值税专用发票处理问题的通知</a:t>
            </a:r>
            <a:r>
              <a:rPr lang="en-US" altLang="zh-CN" sz="1600" b="1" dirty="0" smtClean="0">
                <a:solidFill>
                  <a:srgbClr val="094160"/>
                </a:solidFill>
                <a:latin typeface="微软雅黑" panose="020B0503020204020204" pitchFamily="34" charset="-122"/>
                <a:ea typeface="微软雅黑" panose="020B0503020204020204" pitchFamily="34" charset="-122"/>
              </a:rPr>
              <a:t>》</a:t>
            </a:r>
            <a:r>
              <a:rPr lang="zh-CN" altLang="en-US" sz="1600" b="1" dirty="0" smtClean="0">
                <a:solidFill>
                  <a:srgbClr val="094160"/>
                </a:solidFill>
                <a:latin typeface="微软雅黑" panose="020B0503020204020204" pitchFamily="34" charset="-122"/>
                <a:ea typeface="微软雅黑" panose="020B0503020204020204" pitchFamily="34" charset="-122"/>
              </a:rPr>
              <a:t>的补充通知（国税发</a:t>
            </a:r>
            <a:r>
              <a:rPr lang="en-US" altLang="zh-CN" sz="1600" b="1" dirty="0" smtClean="0">
                <a:solidFill>
                  <a:srgbClr val="094160"/>
                </a:solidFill>
                <a:latin typeface="微软雅黑" panose="020B0503020204020204" pitchFamily="34" charset="-122"/>
                <a:ea typeface="微软雅黑" panose="020B0503020204020204" pitchFamily="34" charset="-122"/>
              </a:rPr>
              <a:t>[2000]182</a:t>
            </a:r>
            <a:r>
              <a:rPr lang="zh-CN" altLang="en-US" sz="1600" b="1" dirty="0" smtClean="0">
                <a:solidFill>
                  <a:srgbClr val="094160"/>
                </a:solidFill>
                <a:latin typeface="微软雅黑" panose="020B0503020204020204" pitchFamily="34" charset="-122"/>
                <a:ea typeface="微软雅黑" panose="020B0503020204020204" pitchFamily="34" charset="-122"/>
              </a:rPr>
              <a:t>号）明确：</a:t>
            </a:r>
            <a:endParaRPr lang="en-US" altLang="zh-CN" sz="1600" b="1" dirty="0" smtClean="0">
              <a:solidFill>
                <a:srgbClr val="094160"/>
              </a:solidFill>
              <a:latin typeface="微软雅黑" panose="020B0503020204020204" pitchFamily="34" charset="-122"/>
              <a:ea typeface="微软雅黑" panose="020B0503020204020204" pitchFamily="34" charset="-122"/>
            </a:endParaRPr>
          </a:p>
          <a:p>
            <a:pPr>
              <a:lnSpc>
                <a:spcPts val="2500"/>
              </a:lnSpc>
              <a:spcBef>
                <a:spcPts val="0"/>
              </a:spcBef>
              <a:spcAft>
                <a:spcPts val="0"/>
              </a:spcAft>
            </a:pPr>
            <a:r>
              <a:rPr lang="zh-CN" altLang="en-US" sz="1600" dirty="0" smtClean="0">
                <a:solidFill>
                  <a:srgbClr val="094160"/>
                </a:solidFill>
                <a:latin typeface="微软雅黑" panose="020B0503020204020204" pitchFamily="34" charset="-122"/>
                <a:ea typeface="微软雅黑" panose="020B0503020204020204" pitchFamily="34" charset="-122"/>
              </a:rPr>
              <a:t>有下列情形之一的，无论购货方</a:t>
            </a:r>
            <a:r>
              <a:rPr lang="en-US" altLang="zh-CN" sz="1600" dirty="0" smtClean="0">
                <a:solidFill>
                  <a:srgbClr val="094160"/>
                </a:solidFill>
                <a:latin typeface="微软雅黑" panose="020B0503020204020204" pitchFamily="34" charset="-122"/>
                <a:ea typeface="微软雅黑" panose="020B0503020204020204" pitchFamily="34" charset="-122"/>
              </a:rPr>
              <a:t>(</a:t>
            </a:r>
            <a:r>
              <a:rPr lang="zh-CN" altLang="en-US" sz="1600" dirty="0" smtClean="0">
                <a:solidFill>
                  <a:srgbClr val="094160"/>
                </a:solidFill>
                <a:latin typeface="微软雅黑" panose="020B0503020204020204" pitchFamily="34" charset="-122"/>
                <a:ea typeface="微软雅黑" panose="020B0503020204020204" pitchFamily="34" charset="-122"/>
              </a:rPr>
              <a:t>受票方</a:t>
            </a:r>
            <a:r>
              <a:rPr lang="en-US" altLang="zh-CN" sz="1600" dirty="0" smtClean="0">
                <a:solidFill>
                  <a:srgbClr val="094160"/>
                </a:solidFill>
                <a:latin typeface="微软雅黑" panose="020B0503020204020204" pitchFamily="34" charset="-122"/>
                <a:ea typeface="微软雅黑" panose="020B0503020204020204" pitchFamily="34" charset="-122"/>
              </a:rPr>
              <a:t>)</a:t>
            </a:r>
            <a:r>
              <a:rPr lang="zh-CN" altLang="en-US" sz="1600" dirty="0" smtClean="0">
                <a:solidFill>
                  <a:srgbClr val="094160"/>
                </a:solidFill>
                <a:latin typeface="微软雅黑" panose="020B0503020204020204" pitchFamily="34" charset="-122"/>
                <a:ea typeface="微软雅黑" panose="020B0503020204020204" pitchFamily="34" charset="-122"/>
              </a:rPr>
              <a:t>与销售方是否进行了实际的交易，增值税专用发票所注明的数量、金额与实际交易是否相符，购货方向税务机关申请抵扣进项税款或者出口退税的，对其均应按偷税或者骗取出口退税处理。</a:t>
            </a:r>
            <a:endParaRPr lang="en-US" altLang="zh-CN" sz="1600" dirty="0" smtClean="0">
              <a:solidFill>
                <a:srgbClr val="094160"/>
              </a:solidFill>
              <a:latin typeface="微软雅黑" panose="020B0503020204020204" pitchFamily="34" charset="-122"/>
              <a:ea typeface="微软雅黑" panose="020B0503020204020204" pitchFamily="34" charset="-122"/>
            </a:endParaRPr>
          </a:p>
          <a:p>
            <a:pPr>
              <a:lnSpc>
                <a:spcPts val="2500"/>
              </a:lnSpc>
              <a:spcBef>
                <a:spcPts val="0"/>
              </a:spcBef>
              <a:spcAft>
                <a:spcPts val="0"/>
              </a:spcAft>
            </a:pPr>
            <a:r>
              <a:rPr lang="zh-CN" altLang="en-US" sz="1600" dirty="0" smtClean="0">
                <a:solidFill>
                  <a:srgbClr val="094160"/>
                </a:solidFill>
                <a:latin typeface="微软雅黑" panose="020B0503020204020204" pitchFamily="34" charset="-122"/>
                <a:ea typeface="微软雅黑" panose="020B0503020204020204" pitchFamily="34" charset="-122"/>
              </a:rPr>
              <a:t>一、购货方取得的增值税专用发票所注明的销售方名称、印章与其进行实际交易的销售方不符的，即</a:t>
            </a:r>
            <a:r>
              <a:rPr lang="en-US" altLang="zh-CN" sz="1600" dirty="0" smtClean="0">
                <a:solidFill>
                  <a:srgbClr val="094160"/>
                </a:solidFill>
                <a:latin typeface="微软雅黑" panose="020B0503020204020204" pitchFamily="34" charset="-122"/>
                <a:ea typeface="微软雅黑" panose="020B0503020204020204" pitchFamily="34" charset="-122"/>
              </a:rPr>
              <a:t>134</a:t>
            </a:r>
            <a:r>
              <a:rPr lang="zh-CN" altLang="en-US" sz="1600" dirty="0" smtClean="0">
                <a:solidFill>
                  <a:srgbClr val="094160"/>
                </a:solidFill>
                <a:latin typeface="微软雅黑" panose="020B0503020204020204" pitchFamily="34" charset="-122"/>
                <a:ea typeface="微软雅黑" panose="020B0503020204020204" pitchFamily="34" charset="-122"/>
              </a:rPr>
              <a:t>号文件第二条法规的“购货方从销售方取得第三方开具的专用发票”的情况。</a:t>
            </a:r>
            <a:endParaRPr lang="zh-CN" altLang="en-US" sz="1600" dirty="0" smtClean="0">
              <a:solidFill>
                <a:srgbClr val="094160"/>
              </a:solidFill>
              <a:latin typeface="微软雅黑" panose="020B0503020204020204" pitchFamily="34" charset="-122"/>
              <a:ea typeface="微软雅黑" panose="020B0503020204020204" pitchFamily="34" charset="-122"/>
            </a:endParaRPr>
          </a:p>
          <a:p>
            <a:pPr>
              <a:lnSpc>
                <a:spcPts val="2500"/>
              </a:lnSpc>
              <a:spcBef>
                <a:spcPts val="0"/>
              </a:spcBef>
              <a:spcAft>
                <a:spcPts val="0"/>
              </a:spcAft>
            </a:pPr>
            <a:r>
              <a:rPr lang="zh-CN" altLang="en-US" sz="1600" dirty="0" smtClean="0">
                <a:solidFill>
                  <a:srgbClr val="094160"/>
                </a:solidFill>
                <a:latin typeface="微软雅黑" panose="020B0503020204020204" pitchFamily="34" charset="-122"/>
                <a:ea typeface="微软雅黑" panose="020B0503020204020204" pitchFamily="34" charset="-122"/>
              </a:rPr>
              <a:t>二、购货方取得的增值税专用发票为销售方所在省</a:t>
            </a:r>
            <a:r>
              <a:rPr lang="en-US" altLang="zh-CN" sz="1600" dirty="0" smtClean="0">
                <a:solidFill>
                  <a:srgbClr val="094160"/>
                </a:solidFill>
                <a:latin typeface="微软雅黑" panose="020B0503020204020204" pitchFamily="34" charset="-122"/>
                <a:ea typeface="微软雅黑" panose="020B0503020204020204" pitchFamily="34" charset="-122"/>
              </a:rPr>
              <a:t>(</a:t>
            </a:r>
            <a:r>
              <a:rPr lang="zh-CN" altLang="en-US" sz="1600" dirty="0" smtClean="0">
                <a:solidFill>
                  <a:srgbClr val="094160"/>
                </a:solidFill>
                <a:latin typeface="微软雅黑" panose="020B0503020204020204" pitchFamily="34" charset="-122"/>
                <a:ea typeface="微软雅黑" panose="020B0503020204020204" pitchFamily="34" charset="-122"/>
              </a:rPr>
              <a:t>自治区、直辖市和计划单列市</a:t>
            </a:r>
            <a:r>
              <a:rPr lang="en-US" altLang="zh-CN" sz="1600" dirty="0" smtClean="0">
                <a:solidFill>
                  <a:srgbClr val="094160"/>
                </a:solidFill>
                <a:latin typeface="微软雅黑" panose="020B0503020204020204" pitchFamily="34" charset="-122"/>
                <a:ea typeface="微软雅黑" panose="020B0503020204020204" pitchFamily="34" charset="-122"/>
              </a:rPr>
              <a:t>)</a:t>
            </a:r>
            <a:r>
              <a:rPr lang="zh-CN" altLang="en-US" sz="1600" dirty="0" smtClean="0">
                <a:solidFill>
                  <a:srgbClr val="094160"/>
                </a:solidFill>
                <a:latin typeface="微软雅黑" panose="020B0503020204020204" pitchFamily="34" charset="-122"/>
                <a:ea typeface="微软雅黑" panose="020B0503020204020204" pitchFamily="34" charset="-122"/>
              </a:rPr>
              <a:t>以外地区的，即</a:t>
            </a:r>
            <a:r>
              <a:rPr lang="en-US" altLang="zh-CN" sz="1600" dirty="0" smtClean="0">
                <a:solidFill>
                  <a:srgbClr val="094160"/>
                </a:solidFill>
                <a:latin typeface="微软雅黑" panose="020B0503020204020204" pitchFamily="34" charset="-122"/>
                <a:ea typeface="微软雅黑" panose="020B0503020204020204" pitchFamily="34" charset="-122"/>
              </a:rPr>
              <a:t>134</a:t>
            </a:r>
            <a:r>
              <a:rPr lang="zh-CN" altLang="en-US" sz="1600" dirty="0" smtClean="0">
                <a:solidFill>
                  <a:srgbClr val="094160"/>
                </a:solidFill>
                <a:latin typeface="微软雅黑" panose="020B0503020204020204" pitchFamily="34" charset="-122"/>
                <a:ea typeface="微软雅黑" panose="020B0503020204020204" pitchFamily="34" charset="-122"/>
              </a:rPr>
              <a:t>号文件第二条法规的“从销货地以外的地区取得专用发票”的情况。</a:t>
            </a:r>
            <a:endParaRPr lang="zh-CN" altLang="en-US" sz="1600" dirty="0" smtClean="0">
              <a:solidFill>
                <a:srgbClr val="094160"/>
              </a:solidFill>
              <a:latin typeface="微软雅黑" panose="020B0503020204020204" pitchFamily="34" charset="-122"/>
              <a:ea typeface="微软雅黑" panose="020B0503020204020204" pitchFamily="34" charset="-122"/>
            </a:endParaRPr>
          </a:p>
          <a:p>
            <a:pPr>
              <a:lnSpc>
                <a:spcPts val="2500"/>
              </a:lnSpc>
              <a:spcBef>
                <a:spcPts val="0"/>
              </a:spcBef>
              <a:spcAft>
                <a:spcPts val="0"/>
              </a:spcAft>
            </a:pPr>
            <a:r>
              <a:rPr lang="zh-CN" altLang="en-US" sz="1600" dirty="0" smtClean="0">
                <a:solidFill>
                  <a:srgbClr val="094160"/>
                </a:solidFill>
                <a:latin typeface="微软雅黑" panose="020B0503020204020204" pitchFamily="34" charset="-122"/>
                <a:ea typeface="微软雅黑" panose="020B0503020204020204" pitchFamily="34" charset="-122"/>
              </a:rPr>
              <a:t>三、其他有证据表明购货方明知取得的增殖税专用发票系销售方以非法手段获得的，即</a:t>
            </a:r>
            <a:r>
              <a:rPr lang="en-US" altLang="zh-CN" sz="1600" dirty="0" smtClean="0">
                <a:solidFill>
                  <a:srgbClr val="094160"/>
                </a:solidFill>
                <a:latin typeface="微软雅黑" panose="020B0503020204020204" pitchFamily="34" charset="-122"/>
                <a:ea typeface="微软雅黑" panose="020B0503020204020204" pitchFamily="34" charset="-122"/>
              </a:rPr>
              <a:t>134</a:t>
            </a:r>
            <a:r>
              <a:rPr lang="zh-CN" altLang="en-US" sz="1600" dirty="0" smtClean="0">
                <a:solidFill>
                  <a:srgbClr val="094160"/>
                </a:solidFill>
                <a:latin typeface="微软雅黑" panose="020B0503020204020204" pitchFamily="34" charset="-122"/>
                <a:ea typeface="微软雅黑" panose="020B0503020204020204" pitchFamily="34" charset="-122"/>
              </a:rPr>
              <a:t>号文件第一条法规的“受票方利用他人虚开的专用发票，向税务机关申报抵扣税款进行偷税”的情况。</a:t>
            </a:r>
            <a:endParaRPr lang="zh-CN" altLang="en-US" sz="1600" dirty="0" smtClean="0">
              <a:solidFill>
                <a:srgbClr val="094160"/>
              </a:solidFill>
              <a:latin typeface="微软雅黑" panose="020B0503020204020204" pitchFamily="34" charset="-122"/>
              <a:ea typeface="微软雅黑" panose="020B0503020204020204" pitchFamily="34" charset="-122"/>
            </a:endParaRPr>
          </a:p>
        </p:txBody>
      </p:sp>
      <p:sp>
        <p:nvSpPr>
          <p:cNvPr id="7168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73733"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241913"/>
          </a:xfrm>
          <a:prstGeom prst="rect">
            <a:avLst/>
          </a:prstGeom>
          <a:noFill/>
          <a:ln w="9525">
            <a:noFill/>
          </a:ln>
        </p:spPr>
        <p:txBody>
          <a:bodyPr anchor="t" anchorCtr="0">
            <a:spAutoFit/>
          </a:bodyPr>
          <a:lstStyle/>
          <a:p>
            <a:pPr>
              <a:lnSpc>
                <a:spcPct val="150000"/>
              </a:lnSpc>
              <a:spcAft>
                <a:spcPts val="800"/>
              </a:spcAft>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四、纳税</a:t>
            </a:r>
            <a:r>
              <a:rPr lang="zh-CN" altLang="en-US" sz="2000" b="1" dirty="0" smtClean="0">
                <a:solidFill>
                  <a:srgbClr val="C00000"/>
                </a:solidFill>
                <a:latin typeface="微软雅黑" panose="020B0503020204020204" pitchFamily="34" charset="-122"/>
                <a:ea typeface="微软雅黑" panose="020B0503020204020204" pitchFamily="34" charset="-122"/>
              </a:rPr>
              <a:t>申报</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确定纳税义务发生时间</a:t>
            </a:r>
            <a:endParaRPr lang="en-US" altLang="zh-CN" sz="1600"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营业税改征增值税试点实施办法</a:t>
            </a:r>
            <a:r>
              <a:rPr lang="en-US" altLang="zh-CN" sz="1600" dirty="0">
                <a:solidFill>
                  <a:srgbClr val="094160"/>
                </a:solidFill>
                <a:latin typeface="微软雅黑" panose="020B0503020204020204" pitchFamily="34" charset="-122"/>
                <a:ea typeface="微软雅黑" panose="020B0503020204020204" pitchFamily="34" charset="-122"/>
              </a:rPr>
              <a:t>》</a:t>
            </a:r>
            <a:r>
              <a:rPr lang="zh-CN" altLang="en-US" sz="1600" dirty="0">
                <a:solidFill>
                  <a:srgbClr val="094160"/>
                </a:solidFill>
                <a:latin typeface="微软雅黑" panose="020B0503020204020204" pitchFamily="34" charset="-122"/>
                <a:ea typeface="微软雅黑" panose="020B0503020204020204" pitchFamily="34" charset="-122"/>
              </a:rPr>
              <a:t>第四十五条：纳税人发生应税行为并收讫销售款项或取得索取销售款项凭据的当天；</a:t>
            </a:r>
            <a:r>
              <a:rPr lang="zh-CN" altLang="en-US" sz="1600" b="1" dirty="0">
                <a:solidFill>
                  <a:srgbClr val="C00000"/>
                </a:solidFill>
                <a:latin typeface="微软雅黑" panose="020B0503020204020204" pitchFamily="34" charset="-122"/>
                <a:ea typeface="微软雅黑" panose="020B0503020204020204" pitchFamily="34" charset="-122"/>
              </a:rPr>
              <a:t>先开具发票的，为开具发票的当天。</a:t>
            </a:r>
            <a:endParaRPr lang="zh-CN" altLang="en-US" sz="16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收讫销售款项，是指纳税人销售不动产过程中或者完成后收到款项。取得索取销售款项凭据的当天，是指书面合同确定的付款日期；未签订书面合同或者书面合同未确定付款日期的，为不动产权属变更的当天。</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C00000"/>
                </a:solidFill>
                <a:latin typeface="微软雅黑" panose="020B0503020204020204" pitchFamily="34" charset="-122"/>
                <a:ea typeface="微软雅黑" panose="020B0503020204020204" pitchFamily="34" charset="-122"/>
              </a:rPr>
              <a:t>注意：以开具发票的当天为纳税义务发生时间的前提，是纳税人发生应税行为。</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73735"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7"/>
          <p:cNvGrpSpPr/>
          <p:nvPr/>
        </p:nvGrpSpPr>
        <p:grpSpPr bwMode="auto">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eaLnBrk="1" fontAlgn="auto" hangingPunct="1">
                <a:spcBef>
                  <a:spcPts val="0"/>
                </a:spcBef>
                <a:spcAft>
                  <a:spcPts val="0"/>
                </a:spcAft>
                <a:defRPr/>
              </a:pPr>
              <a:endParaRPr lang="zh-CN" altLang="en-US" sz="20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造字工房悦黑体验版常规体" pitchFamily="50" charset="-122"/>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造字工房悦黑体验版常规体" pitchFamily="50" charset="-122"/>
              </a:endParaRPr>
            </a:p>
          </p:txBody>
        </p:sp>
      </p:grpSp>
      <p:sp>
        <p:nvSpPr>
          <p:cNvPr id="40963" name="矩形 21"/>
          <p:cNvSpPr>
            <a:spLocks noChangeArrowheads="1"/>
          </p:cNvSpPr>
          <p:nvPr/>
        </p:nvSpPr>
        <p:spPr bwMode="auto">
          <a:xfrm>
            <a:off x="1216025" y="187325"/>
            <a:ext cx="5659438" cy="461963"/>
          </a:xfrm>
          <a:prstGeom prst="rect">
            <a:avLst/>
          </a:prstGeom>
          <a:noFill/>
          <a:ln w="9525">
            <a:noFill/>
            <a:miter lim="800000"/>
          </a:ln>
        </p:spPr>
        <p:txBody>
          <a:bodyPr>
            <a:spAutoFit/>
          </a:bodyPr>
          <a:lstStyle/>
          <a:p>
            <a:pPr eaLnBrk="1" hangingPunct="1"/>
            <a:r>
              <a:rPr lang="zh-CN" altLang="en-US" sz="2400" b="1">
                <a:latin typeface="微软雅黑" panose="020B0503020204020204" pitchFamily="34" charset="-122"/>
                <a:ea typeface="微软雅黑" panose="020B0503020204020204" pitchFamily="34" charset="-122"/>
              </a:rPr>
              <a:t>销售自行开发房地产项目</a:t>
            </a:r>
            <a:endParaRPr lang="zh-CN" altLang="en-US" sz="2400" b="1">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14363" y="865188"/>
            <a:ext cx="7778750" cy="3508375"/>
          </a:xfrm>
          <a:prstGeom prst="rect">
            <a:avLst/>
          </a:prstGeom>
          <a:noFill/>
          <a:ln w="9525">
            <a:noFill/>
            <a:miter lim="800000"/>
          </a:ln>
        </p:spPr>
        <p:txBody>
          <a:bodyPr>
            <a:spAutoFit/>
          </a:bodyPr>
          <a:lstStyle/>
          <a:p>
            <a:pPr eaLnBrk="1" hangingPunct="1">
              <a:lnSpc>
                <a:spcPct val="150000"/>
              </a:lnSpc>
              <a:buFont typeface="Arial" panose="020B0604020202020204" pitchFamily="34" charset="0"/>
              <a:buNone/>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smtClean="0">
                <a:solidFill>
                  <a:srgbClr val="C00000"/>
                </a:solidFill>
                <a:latin typeface="微软雅黑" panose="020B0503020204020204" pitchFamily="34" charset="-122"/>
                <a:ea typeface="微软雅黑" panose="020B0503020204020204" pitchFamily="34" charset="-122"/>
              </a:rPr>
              <a:t>四、</a:t>
            </a:r>
            <a:r>
              <a:rPr lang="zh-CN" altLang="en-US" sz="2000" b="1" dirty="0">
                <a:solidFill>
                  <a:srgbClr val="C00000"/>
                </a:solidFill>
                <a:latin typeface="微软雅黑" panose="020B0503020204020204" pitchFamily="34" charset="-122"/>
                <a:ea typeface="微软雅黑" panose="020B0503020204020204" pitchFamily="34" charset="-122"/>
              </a:rPr>
              <a:t>纳税申报</a:t>
            </a:r>
            <a:endParaRPr lang="en-US" altLang="zh-CN" sz="2000" b="1" dirty="0">
              <a:solidFill>
                <a:srgbClr val="C0000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endParaRPr lang="en-US" altLang="zh-CN" sz="800" b="1" dirty="0">
              <a:solidFill>
                <a:srgbClr val="C0000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确定纳税义务发生时间</a:t>
            </a:r>
            <a:endParaRPr lang="en-US" altLang="zh-CN" sz="1600" b="1" dirty="0">
              <a:solidFill>
                <a:srgbClr val="09416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endParaRPr lang="en-US" altLang="zh-CN" sz="1600" b="1" dirty="0">
              <a:solidFill>
                <a:srgbClr val="09416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endParaRPr lang="en-US" altLang="zh-CN" sz="1600" b="1" dirty="0">
              <a:solidFill>
                <a:srgbClr val="09416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endParaRPr lang="en-US" altLang="zh-CN" sz="1600" b="1" dirty="0">
              <a:solidFill>
                <a:srgbClr val="09416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endParaRPr lang="en-US" altLang="zh-CN" sz="800" b="1" dirty="0">
              <a:solidFill>
                <a:srgbClr val="09416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r>
              <a:rPr lang="zh-CN" altLang="en-US" sz="1600" dirty="0">
                <a:solidFill>
                  <a:srgbClr val="094160"/>
                </a:solidFill>
                <a:latin typeface="微软雅黑" panose="020B0503020204020204" pitchFamily="34" charset="-122"/>
                <a:ea typeface="微软雅黑" panose="020B0503020204020204" pitchFamily="34" charset="-122"/>
              </a:rPr>
              <a:t>        购买商品房的纳税义务发生时间：</a:t>
            </a:r>
            <a:endParaRPr lang="zh-CN" altLang="en-US" sz="1600" dirty="0">
              <a:solidFill>
                <a:srgbClr val="09416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r>
              <a:rPr lang="en-US" altLang="zh-CN" sz="1600" dirty="0">
                <a:solidFill>
                  <a:srgbClr val="094160"/>
                </a:solidFill>
                <a:latin typeface="微软雅黑" panose="020B0503020204020204" pitchFamily="34" charset="-122"/>
                <a:ea typeface="微软雅黑" panose="020B0503020204020204" pitchFamily="34" charset="-122"/>
              </a:rPr>
              <a:t>        1.</a:t>
            </a:r>
            <a:r>
              <a:rPr lang="zh-CN" altLang="en-US" sz="1600" dirty="0">
                <a:solidFill>
                  <a:srgbClr val="094160"/>
                </a:solidFill>
                <a:latin typeface="微软雅黑" panose="020B0503020204020204" pitchFamily="34" charset="-122"/>
                <a:ea typeface="微软雅黑" panose="020B0503020204020204" pitchFamily="34" charset="-122"/>
              </a:rPr>
              <a:t> 支付定金；</a:t>
            </a:r>
            <a:r>
              <a:rPr lang="en-US" altLang="zh-CN" sz="1600" dirty="0">
                <a:solidFill>
                  <a:srgbClr val="094160"/>
                </a:solidFill>
                <a:latin typeface="微软雅黑" panose="020B0503020204020204" pitchFamily="34" charset="-122"/>
                <a:ea typeface="微软雅黑" panose="020B0503020204020204" pitchFamily="34" charset="-122"/>
              </a:rPr>
              <a:t>2. </a:t>
            </a:r>
            <a:r>
              <a:rPr lang="zh-CN" altLang="en-US" sz="1600" dirty="0">
                <a:solidFill>
                  <a:srgbClr val="094160"/>
                </a:solidFill>
                <a:latin typeface="微软雅黑" panose="020B0503020204020204" pitchFamily="34" charset="-122"/>
                <a:ea typeface="微软雅黑" panose="020B0503020204020204" pitchFamily="34" charset="-122"/>
              </a:rPr>
              <a:t>支付首款；</a:t>
            </a:r>
            <a:r>
              <a:rPr lang="en-US" altLang="zh-CN" sz="1600" dirty="0">
                <a:solidFill>
                  <a:srgbClr val="094160"/>
                </a:solidFill>
                <a:latin typeface="微软雅黑" panose="020B0503020204020204" pitchFamily="34" charset="-122"/>
                <a:ea typeface="微软雅黑" panose="020B0503020204020204" pitchFamily="34" charset="-122"/>
              </a:rPr>
              <a:t>3. </a:t>
            </a:r>
            <a:r>
              <a:rPr lang="zh-CN" altLang="en-US" sz="1600" dirty="0">
                <a:solidFill>
                  <a:srgbClr val="094160"/>
                </a:solidFill>
                <a:latin typeface="微软雅黑" panose="020B0503020204020204" pitchFamily="34" charset="-122"/>
                <a:ea typeface="微软雅黑" panose="020B0503020204020204" pitchFamily="34" charset="-122"/>
              </a:rPr>
              <a:t>开具首款不征税发票；</a:t>
            </a:r>
            <a:r>
              <a:rPr lang="en-US" altLang="zh-CN" sz="1600" dirty="0">
                <a:solidFill>
                  <a:srgbClr val="094160"/>
                </a:solidFill>
                <a:latin typeface="微软雅黑" panose="020B0503020204020204" pitchFamily="34" charset="-122"/>
                <a:ea typeface="微软雅黑" panose="020B0503020204020204" pitchFamily="34" charset="-122"/>
              </a:rPr>
              <a:t>4. </a:t>
            </a:r>
            <a:r>
              <a:rPr lang="zh-CN" altLang="en-US" sz="1600" dirty="0">
                <a:solidFill>
                  <a:srgbClr val="094160"/>
                </a:solidFill>
                <a:latin typeface="微软雅黑" panose="020B0503020204020204" pitchFamily="34" charset="-122"/>
                <a:ea typeface="微软雅黑" panose="020B0503020204020204" pitchFamily="34" charset="-122"/>
              </a:rPr>
              <a:t>支付尾款；</a:t>
            </a:r>
            <a:endParaRPr lang="en-US" altLang="zh-CN" sz="1600" dirty="0">
              <a:solidFill>
                <a:srgbClr val="094160"/>
              </a:solidFill>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None/>
            </a:pPr>
            <a:r>
              <a:rPr lang="en-US" altLang="zh-CN" sz="1600" dirty="0">
                <a:solidFill>
                  <a:srgbClr val="094160"/>
                </a:solidFill>
                <a:latin typeface="微软雅黑" panose="020B0503020204020204" pitchFamily="34" charset="-122"/>
                <a:ea typeface="微软雅黑" panose="020B0503020204020204" pitchFamily="34" charset="-122"/>
              </a:rPr>
              <a:t>        5. </a:t>
            </a:r>
            <a:r>
              <a:rPr lang="zh-CN" altLang="en-US" sz="1600" dirty="0">
                <a:solidFill>
                  <a:srgbClr val="094160"/>
                </a:solidFill>
                <a:latin typeface="微软雅黑" panose="020B0503020204020204" pitchFamily="34" charset="-122"/>
                <a:ea typeface="微软雅黑" panose="020B0503020204020204" pitchFamily="34" charset="-122"/>
              </a:rPr>
              <a:t>合同约定的交楼时间；</a:t>
            </a:r>
            <a:r>
              <a:rPr lang="en-US" altLang="zh-CN" sz="1600" dirty="0">
                <a:solidFill>
                  <a:srgbClr val="094160"/>
                </a:solidFill>
                <a:latin typeface="微软雅黑" panose="020B0503020204020204" pitchFamily="34" charset="-122"/>
                <a:ea typeface="微软雅黑" panose="020B0503020204020204" pitchFamily="34" charset="-122"/>
              </a:rPr>
              <a:t>6. </a:t>
            </a:r>
            <a:r>
              <a:rPr lang="zh-CN" altLang="en-US" sz="1600" dirty="0">
                <a:solidFill>
                  <a:srgbClr val="094160"/>
                </a:solidFill>
                <a:latin typeface="微软雅黑" panose="020B0503020204020204" pitchFamily="34" charset="-122"/>
                <a:ea typeface="微软雅黑" panose="020B0503020204020204" pitchFamily="34" charset="-122"/>
              </a:rPr>
              <a:t>实际交楼时间；</a:t>
            </a:r>
            <a:r>
              <a:rPr lang="en-US" altLang="zh-CN" sz="1600" dirty="0">
                <a:solidFill>
                  <a:srgbClr val="094160"/>
                </a:solidFill>
                <a:latin typeface="微软雅黑" panose="020B0503020204020204" pitchFamily="34" charset="-122"/>
                <a:ea typeface="微软雅黑" panose="020B0503020204020204" pitchFamily="34" charset="-122"/>
              </a:rPr>
              <a:t>7. </a:t>
            </a:r>
            <a:r>
              <a:rPr lang="zh-CN" altLang="en-US" sz="1600" dirty="0">
                <a:solidFill>
                  <a:srgbClr val="094160"/>
                </a:solidFill>
                <a:latin typeface="微软雅黑" panose="020B0503020204020204" pitchFamily="34" charset="-122"/>
                <a:ea typeface="微软雅黑" panose="020B0503020204020204" pitchFamily="34" charset="-122"/>
              </a:rPr>
              <a:t>办理房产证时间</a:t>
            </a:r>
            <a:r>
              <a:rPr lang="en-US" altLang="zh-CN" sz="1600" dirty="0">
                <a:solidFill>
                  <a:srgbClr val="094160"/>
                </a:solidFill>
                <a:latin typeface="微软雅黑" panose="020B0503020204020204" pitchFamily="34" charset="-122"/>
                <a:ea typeface="微软雅黑" panose="020B0503020204020204" pitchFamily="34" charset="-122"/>
              </a:rPr>
              <a:t> </a:t>
            </a:r>
            <a:endParaRPr lang="zh-CN" altLang="en-US" sz="1600" dirty="0">
              <a:solidFill>
                <a:srgbClr val="094160"/>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684213" y="2066925"/>
          <a:ext cx="7775575" cy="969964"/>
        </p:xfrm>
        <a:graphic>
          <a:graphicData uri="http://schemas.openxmlformats.org/drawingml/2006/table">
            <a:tbl>
              <a:tblPr>
                <a:tableStyleId>{BC89EF96-8CEA-46FF-86C4-4CE0E7609802}</a:tableStyleId>
              </a:tblPr>
              <a:tblGrid>
                <a:gridCol w="1124905"/>
                <a:gridCol w="1538950"/>
                <a:gridCol w="5111720"/>
              </a:tblGrid>
              <a:tr h="242491">
                <a:tc rowSpan="4">
                  <a:txBody>
                    <a:bodyPr/>
                    <a:lstStyle/>
                    <a:p>
                      <a:pPr algn="ctr" fontAlgn="ctr"/>
                      <a:r>
                        <a:rPr lang="zh-CN" altLang="en-US" sz="1400" b="1" kern="1200" dirty="0">
                          <a:solidFill>
                            <a:srgbClr val="094160"/>
                          </a:solidFill>
                          <a:latin typeface="微软雅黑" panose="020B0503020204020204" pitchFamily="34" charset="-122"/>
                          <a:ea typeface="微软雅黑" panose="020B0503020204020204" pitchFamily="34" charset="-122"/>
                          <a:cs typeface="+mn-cs"/>
                        </a:rPr>
                        <a:t>销售不动产</a:t>
                      </a:r>
                      <a:endParaRPr lang="zh-CN" altLang="en-US" sz="1400" b="1" kern="1200" dirty="0">
                        <a:solidFill>
                          <a:srgbClr val="094160"/>
                        </a:solidFill>
                        <a:latin typeface="微软雅黑" panose="020B0503020204020204" pitchFamily="34" charset="-122"/>
                        <a:ea typeface="微软雅黑" panose="020B0503020204020204" pitchFamily="34" charset="-122"/>
                        <a:cs typeface="+mn-cs"/>
                      </a:endParaRPr>
                    </a:p>
                  </a:txBody>
                  <a:tcPr marL="9045" marR="9045" marT="9048" marB="0" anchor="ctr"/>
                </a:tc>
                <a:tc rowSpan="3">
                  <a:txBody>
                    <a:bodyPr/>
                    <a:lstStyle/>
                    <a:p>
                      <a:pPr algn="ctr" fontAlgn="ctr"/>
                      <a:r>
                        <a:rPr lang="zh-CN" altLang="en-US" sz="1400" b="1" kern="1200" dirty="0">
                          <a:solidFill>
                            <a:srgbClr val="094160"/>
                          </a:solidFill>
                          <a:latin typeface="微软雅黑" panose="020B0503020204020204" pitchFamily="34" charset="-122"/>
                          <a:ea typeface="微软雅黑" panose="020B0503020204020204" pitchFamily="34" charset="-122"/>
                          <a:cs typeface="+mn-cs"/>
                        </a:rPr>
                        <a:t>一般情况</a:t>
                      </a:r>
                      <a:endParaRPr lang="zh-CN" altLang="en-US" sz="1400" b="1" kern="1200" dirty="0">
                        <a:solidFill>
                          <a:srgbClr val="094160"/>
                        </a:solidFill>
                        <a:latin typeface="微软雅黑" panose="020B0503020204020204" pitchFamily="34" charset="-122"/>
                        <a:ea typeface="微软雅黑" panose="020B0503020204020204" pitchFamily="34" charset="-122"/>
                        <a:cs typeface="+mn-cs"/>
                      </a:endParaRPr>
                    </a:p>
                  </a:txBody>
                  <a:tcPr marL="9045" marR="9045" marT="9048" marB="0" anchor="ctr"/>
                </a:tc>
                <a:tc>
                  <a:txBody>
                    <a:bodyPr/>
                    <a:lstStyle/>
                    <a:p>
                      <a:pPr algn="l" fontAlgn="ctr"/>
                      <a:r>
                        <a:rPr lang="zh-CN" altLang="en-US" sz="1400" b="1" kern="1200" dirty="0">
                          <a:solidFill>
                            <a:srgbClr val="002060"/>
                          </a:solidFill>
                          <a:latin typeface="微软雅黑" panose="020B0503020204020204" pitchFamily="34" charset="-122"/>
                          <a:ea typeface="微软雅黑" panose="020B0503020204020204" pitchFamily="34" charset="-122"/>
                        </a:rPr>
                        <a:t> </a:t>
                      </a:r>
                      <a:r>
                        <a:rPr lang="zh-CN" altLang="en-US" sz="1400" b="1" kern="1200" dirty="0">
                          <a:solidFill>
                            <a:srgbClr val="094160"/>
                          </a:solidFill>
                          <a:latin typeface="微软雅黑" panose="020B0503020204020204" pitchFamily="34" charset="-122"/>
                          <a:ea typeface="微软雅黑" panose="020B0503020204020204" pitchFamily="34" charset="-122"/>
                          <a:cs typeface="+mn-cs"/>
                        </a:rPr>
                        <a:t>销售不动产并收讫销售款项</a:t>
                      </a:r>
                      <a:endParaRPr lang="zh-CN" altLang="en-US" sz="1400" b="1" kern="1200" dirty="0">
                        <a:solidFill>
                          <a:srgbClr val="094160"/>
                        </a:solidFill>
                        <a:latin typeface="微软雅黑" panose="020B0503020204020204" pitchFamily="34" charset="-122"/>
                        <a:ea typeface="微软雅黑" panose="020B0503020204020204" pitchFamily="34" charset="-122"/>
                        <a:cs typeface="+mn-cs"/>
                      </a:endParaRPr>
                    </a:p>
                  </a:txBody>
                  <a:tcPr marL="9045" marR="9045" marT="9048" marB="0" anchor="ctr"/>
                </a:tc>
              </a:tr>
              <a:tr h="242491">
                <a:tc vMerge="1">
                  <a:tcPr/>
                </a:tc>
                <a:tc vMerge="1">
                  <a:tcPr/>
                </a:tc>
                <a:tc>
                  <a:txBody>
                    <a:bodyPr/>
                    <a:lstStyle/>
                    <a:p>
                      <a:pPr algn="l" fontAlgn="ctr"/>
                      <a:r>
                        <a:rPr lang="zh-CN" altLang="en-US" sz="1400" b="1" kern="1200" dirty="0">
                          <a:solidFill>
                            <a:srgbClr val="094160"/>
                          </a:solidFill>
                          <a:latin typeface="微软雅黑" panose="020B0503020204020204" pitchFamily="34" charset="-122"/>
                          <a:ea typeface="微软雅黑" panose="020B0503020204020204" pitchFamily="34" charset="-122"/>
                          <a:cs typeface="+mn-cs"/>
                        </a:rPr>
                        <a:t> 销售不动产并取得索取销售款项凭证</a:t>
                      </a:r>
                      <a:endParaRPr lang="zh-CN" altLang="en-US" sz="1400" b="1" kern="1200" dirty="0">
                        <a:solidFill>
                          <a:srgbClr val="094160"/>
                        </a:solidFill>
                        <a:latin typeface="微软雅黑" panose="020B0503020204020204" pitchFamily="34" charset="-122"/>
                        <a:ea typeface="微软雅黑" panose="020B0503020204020204" pitchFamily="34" charset="-122"/>
                        <a:cs typeface="+mn-cs"/>
                      </a:endParaRPr>
                    </a:p>
                  </a:txBody>
                  <a:tcPr marL="9045" marR="9045" marT="9048" marB="0" anchor="ctr"/>
                </a:tc>
              </a:tr>
              <a:tr h="242491">
                <a:tc vMerge="1">
                  <a:tcPr/>
                </a:tc>
                <a:tc vMerge="1">
                  <a:tcPr/>
                </a:tc>
                <a:tc>
                  <a:txBody>
                    <a:bodyPr/>
                    <a:lstStyle/>
                    <a:p>
                      <a:pPr algn="l" fontAlgn="ctr"/>
                      <a:r>
                        <a:rPr lang="zh-CN" altLang="en-US" sz="1400" b="1" kern="1200" dirty="0">
                          <a:solidFill>
                            <a:srgbClr val="094160"/>
                          </a:solidFill>
                          <a:latin typeface="微软雅黑" panose="020B0503020204020204" pitchFamily="34" charset="-122"/>
                          <a:ea typeface="微软雅黑" panose="020B0503020204020204" pitchFamily="34" charset="-122"/>
                          <a:cs typeface="+mn-cs"/>
                        </a:rPr>
                        <a:t> 销售不动产但未收讫销售款项且无收款日期：不动产权属变更</a:t>
                      </a:r>
                      <a:endParaRPr lang="zh-CN" altLang="en-US" sz="1400" b="1" kern="1200" dirty="0">
                        <a:solidFill>
                          <a:srgbClr val="094160"/>
                        </a:solidFill>
                        <a:latin typeface="微软雅黑" panose="020B0503020204020204" pitchFamily="34" charset="-122"/>
                        <a:ea typeface="微软雅黑" panose="020B0503020204020204" pitchFamily="34" charset="-122"/>
                        <a:cs typeface="+mn-cs"/>
                      </a:endParaRPr>
                    </a:p>
                  </a:txBody>
                  <a:tcPr marL="9045" marR="9045" marT="9048" marB="0" anchor="ctr"/>
                </a:tc>
              </a:tr>
              <a:tr h="242491">
                <a:tc vMerge="1">
                  <a:tcPr/>
                </a:tc>
                <a:tc>
                  <a:txBody>
                    <a:bodyPr/>
                    <a:lstStyle/>
                    <a:p>
                      <a:pPr algn="ctr" fontAlgn="ctr"/>
                      <a:r>
                        <a:rPr lang="zh-CN" altLang="en-US" sz="1400" b="1" kern="1200" dirty="0">
                          <a:solidFill>
                            <a:srgbClr val="094160"/>
                          </a:solidFill>
                          <a:latin typeface="微软雅黑" panose="020B0503020204020204" pitchFamily="34" charset="-122"/>
                          <a:ea typeface="微软雅黑" panose="020B0503020204020204" pitchFamily="34" charset="-122"/>
                          <a:cs typeface="+mn-cs"/>
                        </a:rPr>
                        <a:t>视同销售不动产</a:t>
                      </a:r>
                      <a:endParaRPr lang="zh-CN" altLang="en-US" sz="1400" b="1" kern="1200" dirty="0">
                        <a:solidFill>
                          <a:srgbClr val="094160"/>
                        </a:solidFill>
                        <a:latin typeface="微软雅黑" panose="020B0503020204020204" pitchFamily="34" charset="-122"/>
                        <a:ea typeface="微软雅黑" panose="020B0503020204020204" pitchFamily="34" charset="-122"/>
                        <a:cs typeface="+mn-cs"/>
                      </a:endParaRPr>
                    </a:p>
                  </a:txBody>
                  <a:tcPr marL="9045" marR="9045" marT="9048" marB="0" anchor="ctr"/>
                </a:tc>
                <a:tc>
                  <a:txBody>
                    <a:bodyPr/>
                    <a:lstStyle/>
                    <a:p>
                      <a:pPr algn="l" fontAlgn="ctr"/>
                      <a:r>
                        <a:rPr lang="zh-CN" altLang="en-US" sz="1400" b="1" kern="1200" dirty="0">
                          <a:solidFill>
                            <a:srgbClr val="094160"/>
                          </a:solidFill>
                          <a:latin typeface="微软雅黑" panose="020B0503020204020204" pitchFamily="34" charset="-122"/>
                          <a:ea typeface="微软雅黑" panose="020B0503020204020204" pitchFamily="34" charset="-122"/>
                          <a:cs typeface="+mn-cs"/>
                        </a:rPr>
                        <a:t> 不动产转让完成</a:t>
                      </a:r>
                      <a:endParaRPr lang="zh-CN" altLang="en-US" sz="1400" b="1" kern="1200" dirty="0">
                        <a:solidFill>
                          <a:srgbClr val="094160"/>
                        </a:solidFill>
                        <a:latin typeface="微软雅黑" panose="020B0503020204020204" pitchFamily="34" charset="-122"/>
                        <a:ea typeface="微软雅黑" panose="020B0503020204020204" pitchFamily="34" charset="-122"/>
                        <a:cs typeface="+mn-cs"/>
                      </a:endParaRPr>
                    </a:p>
                  </a:txBody>
                  <a:tcPr marL="9045" marR="9045" marT="9048" marB="0" anchor="ctr"/>
                </a:tc>
              </a:tr>
            </a:tbl>
          </a:graphicData>
        </a:graphic>
      </p:graphicFrame>
      <p:sp>
        <p:nvSpPr>
          <p:cNvPr id="10" name="矩形 9"/>
          <p:cNvSpPr/>
          <p:nvPr/>
        </p:nvSpPr>
        <p:spPr bwMode="auto">
          <a:xfrm>
            <a:off x="3348038" y="3957638"/>
            <a:ext cx="1728787" cy="358775"/>
          </a:xfrm>
          <a:prstGeom prst="rect">
            <a:avLst/>
          </a:prstGeom>
          <a:noFill/>
          <a:ln w="28575">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1" hangingPunct="1">
              <a:defRPr/>
            </a:pPr>
            <a:endParaRPr lang="zh-CN" alt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9221" name="矩形 21"/>
          <p:cNvSpPr/>
          <p:nvPr/>
        </p:nvSpPr>
        <p:spPr>
          <a:xfrm>
            <a:off x="1216025" y="187325"/>
            <a:ext cx="4868863"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476375" y="2863850"/>
            <a:ext cx="1835150" cy="0"/>
          </a:xfrm>
          <a:prstGeom prst="line">
            <a:avLst/>
          </a:prstGeom>
          <a:ln w="1270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a:off x="1476375" y="1514475"/>
            <a:ext cx="2309813" cy="323850"/>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80" h="678180">
                <a:moveTo>
                  <a:pt x="0" y="0"/>
                </a:moveTo>
                <a:lnTo>
                  <a:pt x="2933700" y="0"/>
                </a:lnTo>
                <a:lnTo>
                  <a:pt x="3611880" y="678180"/>
                </a:lnTo>
              </a:path>
            </a:pathLst>
          </a:custGeom>
          <a:ln w="12700">
            <a:solidFill>
              <a:srgbClr val="0070C0"/>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cxnSp>
        <p:nvCxnSpPr>
          <p:cNvPr id="14" name="直接连接符 13"/>
          <p:cNvCxnSpPr/>
          <p:nvPr/>
        </p:nvCxnSpPr>
        <p:spPr>
          <a:xfrm flipH="1">
            <a:off x="5853113" y="2867025"/>
            <a:ext cx="1743075" cy="0"/>
          </a:xfrm>
          <a:prstGeom prst="line">
            <a:avLst/>
          </a:prstGeom>
          <a:ln w="1270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15" name="任意多边形 14"/>
          <p:cNvSpPr/>
          <p:nvPr/>
        </p:nvSpPr>
        <p:spPr>
          <a:xfrm flipH="1">
            <a:off x="5378450" y="1514475"/>
            <a:ext cx="2217738" cy="323850"/>
          </a:xfrm>
          <a:custGeom>
            <a:avLst/>
            <a:gdLst>
              <a:gd name="connsiteX0" fmla="*/ 0 w 3611880"/>
              <a:gd name="connsiteY0" fmla="*/ 0 h 678180"/>
              <a:gd name="connsiteX1" fmla="*/ 2933700 w 3611880"/>
              <a:gd name="connsiteY1" fmla="*/ 0 h 678180"/>
              <a:gd name="connsiteX2" fmla="*/ 3611880 w 3611880"/>
              <a:gd name="connsiteY2" fmla="*/ 678180 h 678180"/>
            </a:gdLst>
            <a:ahLst/>
            <a:cxnLst>
              <a:cxn ang="0">
                <a:pos x="connsiteX0" y="connsiteY0"/>
              </a:cxn>
              <a:cxn ang="0">
                <a:pos x="connsiteX1" y="connsiteY1"/>
              </a:cxn>
              <a:cxn ang="0">
                <a:pos x="connsiteX2" y="connsiteY2"/>
              </a:cxn>
            </a:cxnLst>
            <a:rect l="l" t="t" r="r" b="b"/>
            <a:pathLst>
              <a:path w="3611880" h="678180">
                <a:moveTo>
                  <a:pt x="0" y="0"/>
                </a:moveTo>
                <a:lnTo>
                  <a:pt x="2933700" y="0"/>
                </a:lnTo>
                <a:lnTo>
                  <a:pt x="3611880" y="678180"/>
                </a:lnTo>
              </a:path>
            </a:pathLst>
          </a:custGeom>
          <a:ln w="12700">
            <a:solidFill>
              <a:srgbClr val="0070C0"/>
            </a:solidFill>
            <a:tailEnd type="oval"/>
          </a:ln>
        </p:spPr>
        <p:style>
          <a:lnRef idx="1">
            <a:schemeClr val="accent1"/>
          </a:lnRef>
          <a:fillRef idx="0">
            <a:schemeClr val="accent1"/>
          </a:fillRef>
          <a:effectRef idx="0">
            <a:schemeClr val="accent1"/>
          </a:effectRef>
          <a:fontRef idx="minor">
            <a:schemeClr val="tx1"/>
          </a:fontRef>
        </p:style>
        <p:txBody>
          <a:bodyPr lIns="68580" tIns="34290" rIns="68580" bIns="3429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9226" name="文本框 45"/>
          <p:cNvSpPr txBox="1"/>
          <p:nvPr/>
        </p:nvSpPr>
        <p:spPr>
          <a:xfrm>
            <a:off x="1489075" y="1173163"/>
            <a:ext cx="1727200" cy="341312"/>
          </a:xfrm>
          <a:prstGeom prst="rect">
            <a:avLst/>
          </a:prstGeom>
          <a:noFill/>
          <a:ln w="9525">
            <a:noFill/>
          </a:ln>
        </p:spPr>
        <p:txBody>
          <a:bodyPr anchor="t" anchorCtr="0">
            <a:spAutoFit/>
          </a:bodyPr>
          <a:lstStyle/>
          <a:p>
            <a:pPr algn="r">
              <a:lnSpc>
                <a:spcPct val="90000"/>
              </a:lnSpc>
              <a:spcBef>
                <a:spcPts val="750"/>
              </a:spcBef>
              <a:buFontTx/>
            </a:pPr>
            <a:r>
              <a:rPr lang="zh-CN" altLang="en-US" b="1" dirty="0">
                <a:solidFill>
                  <a:srgbClr val="3F5A87"/>
                </a:solidFill>
                <a:latin typeface="微软雅黑" panose="020B0503020204020204" pitchFamily="34" charset="-122"/>
                <a:ea typeface="微软雅黑" panose="020B0503020204020204" pitchFamily="34" charset="-122"/>
              </a:rPr>
              <a:t>进项税额抵扣</a:t>
            </a:r>
            <a:endParaRPr lang="zh-CN" altLang="en-US" b="1" dirty="0">
              <a:solidFill>
                <a:srgbClr val="3F5A87"/>
              </a:solidFill>
              <a:latin typeface="微软雅黑" panose="020B0503020204020204" pitchFamily="34" charset="-122"/>
              <a:ea typeface="微软雅黑" panose="020B0503020204020204" pitchFamily="34" charset="-122"/>
            </a:endParaRPr>
          </a:p>
        </p:txBody>
      </p:sp>
      <p:sp>
        <p:nvSpPr>
          <p:cNvPr id="9227" name="文本框 46"/>
          <p:cNvSpPr txBox="1"/>
          <p:nvPr/>
        </p:nvSpPr>
        <p:spPr>
          <a:xfrm>
            <a:off x="26988" y="2516188"/>
            <a:ext cx="3189287" cy="339725"/>
          </a:xfrm>
          <a:prstGeom prst="rect">
            <a:avLst/>
          </a:prstGeom>
          <a:noFill/>
          <a:ln w="9525">
            <a:noFill/>
          </a:ln>
        </p:spPr>
        <p:txBody>
          <a:bodyPr anchor="t" anchorCtr="0">
            <a:spAutoFit/>
          </a:bodyPr>
          <a:lstStyle/>
          <a:p>
            <a:pPr algn="r">
              <a:lnSpc>
                <a:spcPct val="90000"/>
              </a:lnSpc>
              <a:spcBef>
                <a:spcPts val="750"/>
              </a:spcBef>
              <a:buFontTx/>
            </a:pPr>
            <a:r>
              <a:rPr lang="zh-CN" altLang="en-US" b="1" dirty="0">
                <a:solidFill>
                  <a:srgbClr val="3F5A87"/>
                </a:solidFill>
                <a:latin typeface="微软雅黑" panose="020B0503020204020204" pitchFamily="34" charset="-122"/>
                <a:ea typeface="微软雅黑" panose="020B0503020204020204" pitchFamily="34" charset="-122"/>
              </a:rPr>
              <a:t>预缴税款</a:t>
            </a:r>
            <a:endParaRPr lang="zh-CN" altLang="en-US" b="1" dirty="0">
              <a:solidFill>
                <a:srgbClr val="3F5A87"/>
              </a:solidFill>
              <a:latin typeface="微软雅黑" panose="020B0503020204020204" pitchFamily="34" charset="-122"/>
              <a:ea typeface="微软雅黑" panose="020B0503020204020204" pitchFamily="34" charset="-122"/>
            </a:endParaRPr>
          </a:p>
        </p:txBody>
      </p:sp>
      <p:sp>
        <p:nvSpPr>
          <p:cNvPr id="9228" name="文本框 47"/>
          <p:cNvSpPr txBox="1"/>
          <p:nvPr/>
        </p:nvSpPr>
        <p:spPr>
          <a:xfrm>
            <a:off x="3698875" y="3900488"/>
            <a:ext cx="2290763" cy="339725"/>
          </a:xfrm>
          <a:prstGeom prst="rect">
            <a:avLst/>
          </a:prstGeom>
          <a:noFill/>
          <a:ln w="9525">
            <a:noFill/>
          </a:ln>
        </p:spPr>
        <p:txBody>
          <a:bodyPr anchor="t" anchorCtr="0">
            <a:spAutoFit/>
          </a:bodyPr>
          <a:lstStyle/>
          <a:p>
            <a:pPr>
              <a:lnSpc>
                <a:spcPct val="90000"/>
              </a:lnSpc>
              <a:spcBef>
                <a:spcPts val="750"/>
              </a:spcBef>
              <a:buFontTx/>
            </a:pPr>
            <a:r>
              <a:rPr lang="zh-CN" altLang="en-US" b="1" dirty="0">
                <a:solidFill>
                  <a:srgbClr val="3F5A87"/>
                </a:solidFill>
                <a:latin typeface="微软雅黑" panose="020B0503020204020204" pitchFamily="34" charset="-122"/>
                <a:ea typeface="微软雅黑" panose="020B0503020204020204" pitchFamily="34" charset="-122"/>
              </a:rPr>
              <a:t>    销售额的确定</a:t>
            </a:r>
            <a:endParaRPr lang="zh-CN" altLang="en-US" b="1" dirty="0">
              <a:solidFill>
                <a:srgbClr val="3F5A87"/>
              </a:solidFill>
              <a:latin typeface="微软雅黑" panose="020B0503020204020204" pitchFamily="34" charset="-122"/>
              <a:ea typeface="微软雅黑" panose="020B0503020204020204" pitchFamily="34" charset="-122"/>
            </a:endParaRPr>
          </a:p>
        </p:txBody>
      </p:sp>
      <p:sp>
        <p:nvSpPr>
          <p:cNvPr id="9229" name="文本框 51"/>
          <p:cNvSpPr txBox="1"/>
          <p:nvPr/>
        </p:nvSpPr>
        <p:spPr>
          <a:xfrm>
            <a:off x="5967413" y="1173163"/>
            <a:ext cx="2298700" cy="339725"/>
          </a:xfrm>
          <a:prstGeom prst="rect">
            <a:avLst/>
          </a:prstGeom>
          <a:noFill/>
          <a:ln w="9525">
            <a:noFill/>
          </a:ln>
        </p:spPr>
        <p:txBody>
          <a:bodyPr anchor="t" anchorCtr="0">
            <a:spAutoFit/>
          </a:bodyPr>
          <a:lstStyle/>
          <a:p>
            <a:pPr>
              <a:lnSpc>
                <a:spcPct val="90000"/>
              </a:lnSpc>
              <a:spcBef>
                <a:spcPts val="750"/>
              </a:spcBef>
              <a:buFontTx/>
            </a:pPr>
            <a:r>
              <a:rPr lang="zh-CN" altLang="en-US" b="1" dirty="0">
                <a:solidFill>
                  <a:srgbClr val="3F5A87"/>
                </a:solidFill>
                <a:latin typeface="微软雅黑" panose="020B0503020204020204" pitchFamily="34" charset="-122"/>
                <a:ea typeface="微软雅黑" panose="020B0503020204020204" pitchFamily="34" charset="-122"/>
              </a:rPr>
              <a:t>纳税申报</a:t>
            </a:r>
            <a:endParaRPr lang="zh-CN" altLang="en-US" b="1" dirty="0">
              <a:solidFill>
                <a:srgbClr val="3F5A87"/>
              </a:solidFill>
              <a:latin typeface="微软雅黑" panose="020B0503020204020204" pitchFamily="34" charset="-122"/>
              <a:ea typeface="微软雅黑" panose="020B0503020204020204" pitchFamily="34" charset="-122"/>
            </a:endParaRPr>
          </a:p>
        </p:txBody>
      </p:sp>
      <p:sp>
        <p:nvSpPr>
          <p:cNvPr id="9230" name="文本框 52"/>
          <p:cNvSpPr txBox="1"/>
          <p:nvPr/>
        </p:nvSpPr>
        <p:spPr>
          <a:xfrm>
            <a:off x="5967413" y="2516188"/>
            <a:ext cx="2540000" cy="339725"/>
          </a:xfrm>
          <a:prstGeom prst="rect">
            <a:avLst/>
          </a:prstGeom>
          <a:noFill/>
          <a:ln w="9525">
            <a:noFill/>
          </a:ln>
        </p:spPr>
        <p:txBody>
          <a:bodyPr anchor="t" anchorCtr="0">
            <a:spAutoFit/>
          </a:bodyPr>
          <a:lstStyle/>
          <a:p>
            <a:pPr>
              <a:lnSpc>
                <a:spcPct val="90000"/>
              </a:lnSpc>
              <a:spcBef>
                <a:spcPts val="750"/>
              </a:spcBef>
              <a:buFontTx/>
            </a:pPr>
            <a:r>
              <a:rPr lang="zh-CN" altLang="en-US" b="1" dirty="0">
                <a:solidFill>
                  <a:srgbClr val="3F5A87"/>
                </a:solidFill>
                <a:latin typeface="微软雅黑" panose="020B0503020204020204" pitchFamily="34" charset="-122"/>
                <a:ea typeface="微软雅黑" panose="020B0503020204020204" pitchFamily="34" charset="-122"/>
              </a:rPr>
              <a:t>发票开具</a:t>
            </a:r>
            <a:endParaRPr lang="zh-CN" altLang="en-US" b="1" dirty="0">
              <a:solidFill>
                <a:srgbClr val="3F5A87"/>
              </a:solidFill>
              <a:latin typeface="微软雅黑" panose="020B0503020204020204" pitchFamily="34" charset="-122"/>
              <a:ea typeface="微软雅黑" panose="020B0503020204020204" pitchFamily="34" charset="-122"/>
            </a:endParaRPr>
          </a:p>
        </p:txBody>
      </p:sp>
      <p:sp>
        <p:nvSpPr>
          <p:cNvPr id="32" name="TextBox 33"/>
          <p:cNvSpPr txBox="1">
            <a:spLocks noChangeArrowheads="1"/>
          </p:cNvSpPr>
          <p:nvPr/>
        </p:nvSpPr>
        <p:spPr bwMode="auto">
          <a:xfrm>
            <a:off x="3860800" y="1831975"/>
            <a:ext cx="514350" cy="461963"/>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rPr>
              <a:t>03</a:t>
            </a:r>
            <a:endParaRPr kumimoji="0" lang="zh-CN" alt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endParaRPr>
          </a:p>
        </p:txBody>
      </p:sp>
      <p:sp>
        <p:nvSpPr>
          <p:cNvPr id="33" name="TextBox 27"/>
          <p:cNvSpPr txBox="1">
            <a:spLocks noChangeArrowheads="1"/>
          </p:cNvSpPr>
          <p:nvPr/>
        </p:nvSpPr>
        <p:spPr bwMode="auto">
          <a:xfrm>
            <a:off x="3448050" y="2557463"/>
            <a:ext cx="503238" cy="461963"/>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rPr>
              <a:t>02</a:t>
            </a:r>
            <a:endParaRPr kumimoji="0" lang="zh-CN" alt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endParaRPr>
          </a:p>
        </p:txBody>
      </p:sp>
      <p:sp>
        <p:nvSpPr>
          <p:cNvPr id="34" name="TextBox 22"/>
          <p:cNvSpPr txBox="1">
            <a:spLocks noChangeArrowheads="1"/>
          </p:cNvSpPr>
          <p:nvPr/>
        </p:nvSpPr>
        <p:spPr bwMode="auto">
          <a:xfrm>
            <a:off x="4797425" y="1831975"/>
            <a:ext cx="503238" cy="461963"/>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rPr>
              <a:t>04</a:t>
            </a:r>
            <a:endParaRPr kumimoji="0" lang="zh-CN" alt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endParaRPr>
          </a:p>
        </p:txBody>
      </p:sp>
      <p:sp>
        <p:nvSpPr>
          <p:cNvPr id="35" name="TextBox 17"/>
          <p:cNvSpPr txBox="1">
            <a:spLocks noChangeArrowheads="1"/>
          </p:cNvSpPr>
          <p:nvPr/>
        </p:nvSpPr>
        <p:spPr bwMode="auto">
          <a:xfrm>
            <a:off x="5229225" y="2546350"/>
            <a:ext cx="515938" cy="460375"/>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rPr>
              <a:t>05</a:t>
            </a:r>
            <a:endParaRPr kumimoji="0" lang="zh-CN" alt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endParaRPr>
          </a:p>
        </p:txBody>
      </p:sp>
      <p:sp>
        <p:nvSpPr>
          <p:cNvPr id="36" name="TextBox 14"/>
          <p:cNvSpPr txBox="1">
            <a:spLocks noChangeArrowheads="1"/>
          </p:cNvSpPr>
          <p:nvPr/>
        </p:nvSpPr>
        <p:spPr bwMode="auto">
          <a:xfrm>
            <a:off x="4330700" y="3362325"/>
            <a:ext cx="466725" cy="460375"/>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rPr>
              <a:t>01</a:t>
            </a:r>
            <a:endParaRPr kumimoji="0" lang="zh-CN" alt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Impact" panose="020B0806030902050204" pitchFamily="34" charset="0"/>
              <a:ea typeface="微软雅黑" panose="020B0503020204020204" pitchFamily="34" charset="-122"/>
              <a:cs typeface="+mn-cs"/>
            </a:endParaRPr>
          </a:p>
        </p:txBody>
      </p:sp>
      <p:sp>
        <p:nvSpPr>
          <p:cNvPr id="37" name="Oval 8"/>
          <p:cNvSpPr>
            <a:spLocks noChangeArrowheads="1"/>
          </p:cNvSpPr>
          <p:nvPr/>
        </p:nvSpPr>
        <p:spPr bwMode="auto">
          <a:xfrm>
            <a:off x="3897313" y="2162175"/>
            <a:ext cx="1331913" cy="1196975"/>
          </a:xfrm>
          <a:prstGeom prst="star8">
            <a:avLst>
              <a:gd name="adj" fmla="val 37500"/>
            </a:avLst>
          </a:prstGeom>
        </p:spPr>
        <p:style>
          <a:lnRef idx="3">
            <a:schemeClr val="lt1"/>
          </a:lnRef>
          <a:fillRef idx="1">
            <a:schemeClr val="accent1"/>
          </a:fillRef>
          <a:effectRef idx="1">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20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923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7"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75781"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65188"/>
            <a:ext cx="7778750" cy="3692525"/>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四、纳税申报</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en-US" altLang="zh-CN" sz="8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销售自行开发的房地产项目适用一般计税方法计税的，以当期销售额和</a:t>
            </a:r>
            <a:r>
              <a:rPr lang="en-US" altLang="zh-CN" sz="1600" dirty="0">
                <a:solidFill>
                  <a:srgbClr val="094160"/>
                </a:solidFill>
                <a:latin typeface="微软雅黑" panose="020B0503020204020204" pitchFamily="34" charset="-122"/>
                <a:ea typeface="微软雅黑" panose="020B0503020204020204" pitchFamily="34" charset="-122"/>
              </a:rPr>
              <a:t>9%</a:t>
            </a:r>
            <a:r>
              <a:rPr lang="zh-CN" altLang="en-US" sz="1600" dirty="0">
                <a:solidFill>
                  <a:srgbClr val="094160"/>
                </a:solidFill>
                <a:latin typeface="微软雅黑" panose="020B0503020204020204" pitchFamily="34" charset="-122"/>
                <a:ea typeface="微软雅黑" panose="020B0503020204020204" pitchFamily="34" charset="-122"/>
              </a:rPr>
              <a:t>的适用税率计算当期应纳税额，抵减已预缴税款后，向主管税务机关申报纳税。未抵减完的预缴税款可以结转下期继续抵减。</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销售自行开发的房地产项目适用简易计税方法计税的，以当期销售额和</a:t>
            </a:r>
            <a:r>
              <a:rPr lang="en-US" altLang="zh-CN" sz="1600" dirty="0">
                <a:solidFill>
                  <a:srgbClr val="094160"/>
                </a:solidFill>
                <a:latin typeface="微软雅黑" panose="020B0503020204020204" pitchFamily="34" charset="-122"/>
                <a:ea typeface="微软雅黑" panose="020B0503020204020204" pitchFamily="34" charset="-122"/>
              </a:rPr>
              <a:t>5%</a:t>
            </a:r>
            <a:r>
              <a:rPr lang="zh-CN" altLang="en-US" sz="1600" dirty="0">
                <a:solidFill>
                  <a:srgbClr val="094160"/>
                </a:solidFill>
                <a:latin typeface="微软雅黑" panose="020B0503020204020204" pitchFamily="34" charset="-122"/>
                <a:ea typeface="微软雅黑" panose="020B0503020204020204" pitchFamily="34" charset="-122"/>
              </a:rPr>
              <a:t>的征收率计算当期应纳税额，抵减已预缴税款后，向主管税务机关申报纳税。未抵减完的预缴税款可以结转下期继续抵减。</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a:t>
            </a:r>
            <a:r>
              <a:rPr lang="zh-CN" altLang="en-US" sz="1600" b="1" dirty="0">
                <a:solidFill>
                  <a:srgbClr val="094160"/>
                </a:solidFill>
                <a:latin typeface="微软雅黑" panose="020B0503020204020204" pitchFamily="34" charset="-122"/>
                <a:ea typeface="微软雅黑" panose="020B0503020204020204" pitchFamily="34" charset="-122"/>
              </a:rPr>
              <a:t>应纳税额＝购房价款</a:t>
            </a:r>
            <a:r>
              <a:rPr lang="en-US" altLang="zh-CN" sz="1600" b="1" dirty="0">
                <a:solidFill>
                  <a:srgbClr val="094160"/>
                </a:solidFill>
                <a:latin typeface="微软雅黑" panose="020B0503020204020204" pitchFamily="34" charset="-122"/>
                <a:ea typeface="微软雅黑" panose="020B0503020204020204" pitchFamily="34" charset="-122"/>
              </a:rPr>
              <a:t>÷</a:t>
            </a:r>
            <a:r>
              <a:rPr lang="zh-CN" altLang="en-US" sz="1600" b="1" dirty="0">
                <a:solidFill>
                  <a:srgbClr val="094160"/>
                </a:solidFill>
                <a:latin typeface="微软雅黑" panose="020B0503020204020204" pitchFamily="34" charset="-122"/>
                <a:ea typeface="微软雅黑" panose="020B0503020204020204" pitchFamily="34" charset="-122"/>
              </a:rPr>
              <a:t>（１＋</a:t>
            </a:r>
            <a:r>
              <a:rPr lang="en-US" altLang="zh-CN" sz="1600" b="1" dirty="0">
                <a:solidFill>
                  <a:srgbClr val="094160"/>
                </a:solidFill>
                <a:latin typeface="微软雅黑" panose="020B0503020204020204" pitchFamily="34" charset="-122"/>
                <a:ea typeface="微软雅黑" panose="020B0503020204020204" pitchFamily="34" charset="-122"/>
              </a:rPr>
              <a:t>9%</a:t>
            </a:r>
            <a:r>
              <a:rPr lang="zh-CN" altLang="en-US" sz="1600" b="1" dirty="0">
                <a:solidFill>
                  <a:srgbClr val="094160"/>
                </a:solidFill>
                <a:latin typeface="微软雅黑" panose="020B0503020204020204" pitchFamily="34" charset="-122"/>
                <a:ea typeface="微软雅黑" panose="020B0503020204020204" pitchFamily="34" charset="-122"/>
              </a:rPr>
              <a:t>或</a:t>
            </a:r>
            <a:r>
              <a:rPr lang="en-US" altLang="zh-CN" sz="1600" b="1" dirty="0">
                <a:solidFill>
                  <a:srgbClr val="094160"/>
                </a:solidFill>
                <a:latin typeface="微软雅黑" panose="020B0503020204020204" pitchFamily="34" charset="-122"/>
                <a:ea typeface="微软雅黑" panose="020B0503020204020204" pitchFamily="34" charset="-122"/>
              </a:rPr>
              <a:t>5%</a:t>
            </a:r>
            <a:r>
              <a:rPr lang="zh-CN" altLang="en-US" sz="1600" b="1" dirty="0">
                <a:solidFill>
                  <a:srgbClr val="094160"/>
                </a:solidFill>
                <a:latin typeface="微软雅黑" panose="020B0503020204020204" pitchFamily="34" charset="-122"/>
                <a:ea typeface="微软雅黑" panose="020B0503020204020204" pitchFamily="34" charset="-122"/>
              </a:rPr>
              <a:t>）</a:t>
            </a:r>
            <a:r>
              <a:rPr lang="en-US" altLang="zh-CN" sz="1600" b="1" dirty="0">
                <a:solidFill>
                  <a:srgbClr val="094160"/>
                </a:solidFill>
                <a:latin typeface="微软雅黑" panose="020B0503020204020204" pitchFamily="34" charset="-122"/>
                <a:ea typeface="微软雅黑" panose="020B0503020204020204" pitchFamily="34" charset="-122"/>
              </a:rPr>
              <a:t>× 9%</a:t>
            </a:r>
            <a:r>
              <a:rPr lang="zh-CN" altLang="en-US" sz="1600" b="1" dirty="0">
                <a:solidFill>
                  <a:srgbClr val="094160"/>
                </a:solidFill>
                <a:latin typeface="微软雅黑" panose="020B0503020204020204" pitchFamily="34" charset="-122"/>
                <a:ea typeface="微软雅黑" panose="020B0503020204020204" pitchFamily="34" charset="-122"/>
              </a:rPr>
              <a:t>或</a:t>
            </a:r>
            <a:r>
              <a:rPr lang="en-US" altLang="zh-CN" sz="1600" b="1" dirty="0">
                <a:solidFill>
                  <a:srgbClr val="094160"/>
                </a:solidFill>
                <a:latin typeface="微软雅黑" panose="020B0503020204020204" pitchFamily="34" charset="-122"/>
                <a:ea typeface="微软雅黑" panose="020B0503020204020204" pitchFamily="34" charset="-122"/>
              </a:rPr>
              <a:t>5% – </a:t>
            </a:r>
            <a:r>
              <a:rPr lang="zh-CN" altLang="en-US" sz="1600" b="1" dirty="0">
                <a:solidFill>
                  <a:srgbClr val="094160"/>
                </a:solidFill>
                <a:latin typeface="微软雅黑" panose="020B0503020204020204" pitchFamily="34" charset="-122"/>
                <a:ea typeface="微软雅黑" panose="020B0503020204020204" pitchFamily="34" charset="-122"/>
              </a:rPr>
              <a:t>预缴税款</a:t>
            </a:r>
            <a:endParaRPr lang="en-US" altLang="zh-CN" sz="1600" b="1" dirty="0">
              <a:solidFill>
                <a:srgbClr val="09416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r>
              <a:rPr lang="en-US" altLang="zh-CN" sz="1600" b="1" dirty="0">
                <a:solidFill>
                  <a:srgbClr val="094160"/>
                </a:solidFill>
                <a:latin typeface="微软雅黑" panose="020B0503020204020204" pitchFamily="34" charset="-122"/>
                <a:ea typeface="微软雅黑" panose="020B0503020204020204" pitchFamily="34" charset="-122"/>
              </a:rPr>
              <a:t>       </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75783"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40">
                                            <p:txEl>
                                              <p:pRg st="5" end="5"/>
                                            </p:txEl>
                                          </p:spTgt>
                                        </p:tgtEl>
                                        <p:attrNameLst>
                                          <p:attrName>style.visibility</p:attrName>
                                        </p:attrNameLst>
                                      </p:cBhvr>
                                      <p:to>
                                        <p:strVal val="visible"/>
                                      </p:to>
                                    </p:set>
                                    <p:anim calcmode="lin" valueType="num">
                                      <p:cBhvr additive="base">
                                        <p:cTn id="12" dur="500" fill="hold"/>
                                        <p:tgtEl>
                                          <p:spTgt spid="14340">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34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77829" name="矩形 21"/>
          <p:cNvSpPr/>
          <p:nvPr/>
        </p:nvSpPr>
        <p:spPr>
          <a:xfrm>
            <a:off x="1216025" y="187325"/>
            <a:ext cx="5659438" cy="461963"/>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p:nvPr/>
        </p:nvSpPr>
        <p:spPr>
          <a:xfrm>
            <a:off x="614363" y="823023"/>
            <a:ext cx="7778750" cy="3606115"/>
          </a:xfrm>
          <a:prstGeom prst="rect">
            <a:avLst/>
          </a:prstGeom>
          <a:noFill/>
          <a:ln w="9525">
            <a:noFill/>
          </a:ln>
        </p:spPr>
        <p:txBody>
          <a:bodyPr anchor="t" anchorCtr="0">
            <a:spAutoFit/>
          </a:bodyPr>
          <a:lstStyle/>
          <a:p>
            <a:pPr>
              <a:lnSpc>
                <a:spcPct val="150000"/>
              </a:lnSpc>
              <a:buFont typeface="Arial" panose="020B0604020202020204" pitchFamily="34" charset="0"/>
            </a:pPr>
            <a:r>
              <a:rPr lang="en-US" altLang="zh-CN"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五、发票开具</a:t>
            </a:r>
            <a:endParaRPr lang="en-US" altLang="zh-CN" sz="2000" b="1" dirty="0">
              <a:solidFill>
                <a:srgbClr val="C00000"/>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pPr>
            <a:endParaRPr lang="en-US" altLang="zh-CN" sz="800" b="1" dirty="0">
              <a:solidFill>
                <a:srgbClr val="C0000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zh-CN" altLang="en-US" sz="1600" dirty="0">
                <a:solidFill>
                  <a:srgbClr val="094160"/>
                </a:solidFill>
                <a:latin typeface="微软雅黑" panose="020B0503020204020204" pitchFamily="34" charset="-122"/>
                <a:ea typeface="微软雅黑" panose="020B0503020204020204" pitchFamily="34" charset="-122"/>
              </a:rPr>
              <a:t>       一般纳税人销售自行开发的房地产项目，自行开具增值税发票。</a:t>
            </a:r>
            <a:endParaRPr lang="en-US" altLang="zh-CN"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en-US" altLang="zh-CN" sz="1600"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一般纳税人销售自行开发的房地产项目，其</a:t>
            </a:r>
            <a:r>
              <a:rPr lang="en-US" altLang="zh-CN" sz="1600" dirty="0">
                <a:solidFill>
                  <a:srgbClr val="094160"/>
                </a:solidFill>
                <a:latin typeface="微软雅黑" panose="020B0503020204020204" pitchFamily="34" charset="-122"/>
                <a:ea typeface="微软雅黑" panose="020B0503020204020204" pitchFamily="34" charset="-122"/>
              </a:rPr>
              <a:t>2016</a:t>
            </a:r>
            <a:r>
              <a:rPr lang="zh-CN" altLang="en-US" sz="1600" dirty="0">
                <a:solidFill>
                  <a:srgbClr val="094160"/>
                </a:solidFill>
                <a:latin typeface="微软雅黑" panose="020B0503020204020204" pitchFamily="34" charset="-122"/>
                <a:ea typeface="微软雅黑" panose="020B0503020204020204" pitchFamily="34" charset="-122"/>
              </a:rPr>
              <a:t>年</a:t>
            </a:r>
            <a:r>
              <a:rPr lang="en-US" altLang="zh-CN" sz="1600" dirty="0">
                <a:solidFill>
                  <a:srgbClr val="094160"/>
                </a:solidFill>
                <a:latin typeface="微软雅黑" panose="020B0503020204020204" pitchFamily="34" charset="-122"/>
                <a:ea typeface="微软雅黑" panose="020B0503020204020204" pitchFamily="34" charset="-122"/>
              </a:rPr>
              <a:t>4</a:t>
            </a:r>
            <a:r>
              <a:rPr lang="zh-CN" altLang="en-US" sz="1600" dirty="0">
                <a:solidFill>
                  <a:srgbClr val="094160"/>
                </a:solidFill>
                <a:latin typeface="微软雅黑" panose="020B0503020204020204" pitchFamily="34" charset="-122"/>
                <a:ea typeface="微软雅黑" panose="020B0503020204020204" pitchFamily="34" charset="-122"/>
              </a:rPr>
              <a:t>月</a:t>
            </a:r>
            <a:r>
              <a:rPr lang="en-US" altLang="zh-CN" sz="1600" dirty="0">
                <a:solidFill>
                  <a:srgbClr val="094160"/>
                </a:solidFill>
                <a:latin typeface="微软雅黑" panose="020B0503020204020204" pitchFamily="34" charset="-122"/>
                <a:ea typeface="微软雅黑" panose="020B0503020204020204" pitchFamily="34" charset="-122"/>
              </a:rPr>
              <a:t>30</a:t>
            </a:r>
            <a:r>
              <a:rPr lang="zh-CN" altLang="en-US" sz="1600" dirty="0">
                <a:solidFill>
                  <a:srgbClr val="094160"/>
                </a:solidFill>
                <a:latin typeface="微软雅黑" panose="020B0503020204020204" pitchFamily="34" charset="-122"/>
                <a:ea typeface="微软雅黑" panose="020B0503020204020204" pitchFamily="34" charset="-122"/>
              </a:rPr>
              <a:t>日前收取并已向主管地税机关申报缴纳营业税的预收款，未开具营业税发票的，可以开具增值税普通发票，不得开具增值税专用发票</a:t>
            </a:r>
            <a:r>
              <a:rPr lang="zh-CN" altLang="en-US" sz="1600" dirty="0" smtClean="0">
                <a:solidFill>
                  <a:srgbClr val="094160"/>
                </a:solidFill>
                <a:latin typeface="微软雅黑" panose="020B0503020204020204" pitchFamily="34" charset="-122"/>
                <a:ea typeface="微软雅黑" panose="020B0503020204020204" pitchFamily="34" charset="-122"/>
              </a:rPr>
              <a:t>。</a:t>
            </a:r>
            <a:endParaRPr lang="en-US" altLang="zh-CN" sz="1600" dirty="0" smtClean="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zh-CN" altLang="en-US" sz="1600" b="1" dirty="0" smtClean="0">
                <a:solidFill>
                  <a:srgbClr val="C00000"/>
                </a:solidFill>
                <a:latin typeface="微软雅黑" panose="020B0503020204020204" pitchFamily="34" charset="-122"/>
                <a:ea typeface="微软雅黑" panose="020B0503020204020204" pitchFamily="34" charset="-122"/>
              </a:rPr>
              <a:t>       采用一般计税方法且扣除土地价款，差额征税，全额开票。</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500"/>
              </a:spcBef>
              <a:buFont typeface="Arial" panose="020B0604020202020204" pitchFamily="34" charset="0"/>
            </a:pPr>
            <a:r>
              <a:rPr lang="en-US" altLang="zh-CN" sz="1600" dirty="0">
                <a:solidFill>
                  <a:srgbClr val="094160"/>
                </a:solidFill>
                <a:latin typeface="微软雅黑" panose="020B0503020204020204" pitchFamily="34" charset="-122"/>
                <a:ea typeface="微软雅黑" panose="020B0503020204020204" pitchFamily="34" charset="-122"/>
              </a:rPr>
              <a:t>       </a:t>
            </a:r>
            <a:r>
              <a:rPr lang="zh-CN" altLang="en-US" sz="1600" dirty="0">
                <a:solidFill>
                  <a:srgbClr val="094160"/>
                </a:solidFill>
                <a:latin typeface="微软雅黑" panose="020B0503020204020204" pitchFamily="34" charset="-122"/>
                <a:ea typeface="微软雅黑" panose="020B0503020204020204" pitchFamily="34" charset="-122"/>
              </a:rPr>
              <a:t>向其他个人销售自行开发的房地产项目，不得开具或申请代开增值税专用发票。</a:t>
            </a:r>
            <a:endParaRPr lang="zh-CN" altLang="en-US" sz="1600" dirty="0">
              <a:solidFill>
                <a:srgbClr val="094160"/>
              </a:solidFill>
              <a:latin typeface="微软雅黑" panose="020B0503020204020204" pitchFamily="34" charset="-122"/>
              <a:ea typeface="微软雅黑" panose="020B0503020204020204" pitchFamily="34" charset="-122"/>
            </a:endParaRPr>
          </a:p>
          <a:p>
            <a:pPr>
              <a:lnSpc>
                <a:spcPct val="150000"/>
              </a:lnSpc>
              <a:spcBef>
                <a:spcPts val="200"/>
              </a:spcBef>
              <a:buFont typeface="Arial" panose="020B0604020202020204" pitchFamily="34" charset="0"/>
            </a:pPr>
            <a:r>
              <a:rPr lang="zh-CN" altLang="en-US" sz="1600" dirty="0" smtClean="0">
                <a:solidFill>
                  <a:srgbClr val="094160"/>
                </a:solidFill>
                <a:latin typeface="微软雅黑" panose="020B0503020204020204" pitchFamily="34" charset="-122"/>
                <a:ea typeface="微软雅黑" panose="020B0503020204020204" pitchFamily="34" charset="-122"/>
              </a:rPr>
              <a:t>       </a:t>
            </a:r>
            <a:endParaRPr lang="zh-CN" altLang="en-US" sz="1600" dirty="0">
              <a:solidFill>
                <a:srgbClr val="094160"/>
              </a:solidFill>
              <a:latin typeface="微软雅黑" panose="020B0503020204020204" pitchFamily="34" charset="-122"/>
              <a:ea typeface="微软雅黑" panose="020B0503020204020204" pitchFamily="34" charset="-122"/>
            </a:endParaRPr>
          </a:p>
        </p:txBody>
      </p:sp>
      <p:sp>
        <p:nvSpPr>
          <p:cNvPr id="7783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flipV="1">
            <a:off x="3506788" y="-4243387"/>
            <a:ext cx="2135188" cy="9170988"/>
          </a:xfrm>
          <a:custGeom>
            <a:avLst/>
            <a:gdLst>
              <a:gd name="connsiteX0" fmla="*/ 0 w 2837789"/>
              <a:gd name="connsiteY0" fmla="*/ 0 h 8001905"/>
              <a:gd name="connsiteX1" fmla="*/ 2837788 w 2837789"/>
              <a:gd name="connsiteY1" fmla="*/ 0 h 8001905"/>
              <a:gd name="connsiteX2" fmla="*/ 2837788 w 2837789"/>
              <a:gd name="connsiteY2" fmla="*/ 1968500 h 8001905"/>
              <a:gd name="connsiteX3" fmla="*/ 2837789 w 2837789"/>
              <a:gd name="connsiteY3" fmla="*/ 1968500 h 8001905"/>
              <a:gd name="connsiteX4" fmla="*/ 2837789 w 2837789"/>
              <a:gd name="connsiteY4" fmla="*/ 2363879 h 8001905"/>
              <a:gd name="connsiteX5" fmla="*/ 2618085 w 2837789"/>
              <a:gd name="connsiteY5" fmla="*/ 2386026 h 8001905"/>
              <a:gd name="connsiteX6" fmla="*/ 1747634 w 2837789"/>
              <a:gd name="connsiteY6" fmla="*/ 3454034 h 8001905"/>
              <a:gd name="connsiteX7" fmla="*/ 2618085 w 2837789"/>
              <a:gd name="connsiteY7" fmla="*/ 4522042 h 8001905"/>
              <a:gd name="connsiteX8" fmla="*/ 2837789 w 2837789"/>
              <a:gd name="connsiteY8" fmla="*/ 4544190 h 8001905"/>
              <a:gd name="connsiteX9" fmla="*/ 2837789 w 2837789"/>
              <a:gd name="connsiteY9" fmla="*/ 6858000 h 8001905"/>
              <a:gd name="connsiteX10" fmla="*/ 2837788 w 2837789"/>
              <a:gd name="connsiteY10" fmla="*/ 6858000 h 8001905"/>
              <a:gd name="connsiteX11" fmla="*/ 2837788 w 2837789"/>
              <a:gd name="connsiteY11" fmla="*/ 8001905 h 8001905"/>
              <a:gd name="connsiteX12" fmla="*/ 0 w 2837789"/>
              <a:gd name="connsiteY12" fmla="*/ 8001905 h 8001905"/>
              <a:gd name="connsiteX13" fmla="*/ 0 w 2837789"/>
              <a:gd name="connsiteY13" fmla="*/ 6858000 h 8001905"/>
              <a:gd name="connsiteX14" fmla="*/ 0 w 2837789"/>
              <a:gd name="connsiteY14" fmla="*/ 6376305 h 8001905"/>
              <a:gd name="connsiteX15" fmla="*/ 0 w 2837789"/>
              <a:gd name="connsiteY15" fmla="*/ 2133600 h 8001905"/>
              <a:gd name="connsiteX16" fmla="*/ 0 w 2837789"/>
              <a:gd name="connsiteY16" fmla="*/ 1968500 h 8001905"/>
              <a:gd name="connsiteX0-1" fmla="*/ 0 w 2847096"/>
              <a:gd name="connsiteY0-2" fmla="*/ 1 h 10682288"/>
              <a:gd name="connsiteX1-3" fmla="*/ 2847095 w 2847096"/>
              <a:gd name="connsiteY1-4" fmla="*/ 2680383 h 10682288"/>
              <a:gd name="connsiteX2-5" fmla="*/ 2847095 w 2847096"/>
              <a:gd name="connsiteY2-6" fmla="*/ 4648883 h 10682288"/>
              <a:gd name="connsiteX3-7" fmla="*/ 2847096 w 2847096"/>
              <a:gd name="connsiteY3-8" fmla="*/ 4648883 h 10682288"/>
              <a:gd name="connsiteX4-9" fmla="*/ 2847096 w 2847096"/>
              <a:gd name="connsiteY4-10" fmla="*/ 5044262 h 10682288"/>
              <a:gd name="connsiteX5-11" fmla="*/ 2627392 w 2847096"/>
              <a:gd name="connsiteY5-12" fmla="*/ 5066409 h 10682288"/>
              <a:gd name="connsiteX6-13" fmla="*/ 1756941 w 2847096"/>
              <a:gd name="connsiteY6-14" fmla="*/ 6134417 h 10682288"/>
              <a:gd name="connsiteX7-15" fmla="*/ 2627392 w 2847096"/>
              <a:gd name="connsiteY7-16" fmla="*/ 7202425 h 10682288"/>
              <a:gd name="connsiteX8-17" fmla="*/ 2847096 w 2847096"/>
              <a:gd name="connsiteY8-18" fmla="*/ 7224573 h 10682288"/>
              <a:gd name="connsiteX9-19" fmla="*/ 2847096 w 2847096"/>
              <a:gd name="connsiteY9-20" fmla="*/ 9538383 h 10682288"/>
              <a:gd name="connsiteX10-21" fmla="*/ 2847095 w 2847096"/>
              <a:gd name="connsiteY10-22" fmla="*/ 9538383 h 10682288"/>
              <a:gd name="connsiteX11-23" fmla="*/ 2847095 w 2847096"/>
              <a:gd name="connsiteY11-24" fmla="*/ 10682288 h 10682288"/>
              <a:gd name="connsiteX12-25" fmla="*/ 9307 w 2847096"/>
              <a:gd name="connsiteY12-26" fmla="*/ 10682288 h 10682288"/>
              <a:gd name="connsiteX13-27" fmla="*/ 9307 w 2847096"/>
              <a:gd name="connsiteY13-28" fmla="*/ 9538383 h 10682288"/>
              <a:gd name="connsiteX14-29" fmla="*/ 9307 w 2847096"/>
              <a:gd name="connsiteY14-30" fmla="*/ 9056688 h 10682288"/>
              <a:gd name="connsiteX15-31" fmla="*/ 9307 w 2847096"/>
              <a:gd name="connsiteY15-32" fmla="*/ 4813983 h 10682288"/>
              <a:gd name="connsiteX16-33" fmla="*/ 9307 w 2847096"/>
              <a:gd name="connsiteY16-34" fmla="*/ 4648883 h 10682288"/>
              <a:gd name="connsiteX17" fmla="*/ 0 w 2847096"/>
              <a:gd name="connsiteY17" fmla="*/ 1 h 10682288"/>
              <a:gd name="connsiteX0-35" fmla="*/ 0 w 2847096"/>
              <a:gd name="connsiteY0-36" fmla="*/ 0 h 10682287"/>
              <a:gd name="connsiteX1-37" fmla="*/ 2847095 w 2847096"/>
              <a:gd name="connsiteY1-38" fmla="*/ 27924 h 10682287"/>
              <a:gd name="connsiteX2-39" fmla="*/ 2847095 w 2847096"/>
              <a:gd name="connsiteY2-40" fmla="*/ 4648882 h 10682287"/>
              <a:gd name="connsiteX3-41" fmla="*/ 2847096 w 2847096"/>
              <a:gd name="connsiteY3-42" fmla="*/ 4648882 h 10682287"/>
              <a:gd name="connsiteX4-43" fmla="*/ 2847096 w 2847096"/>
              <a:gd name="connsiteY4-44" fmla="*/ 5044261 h 10682287"/>
              <a:gd name="connsiteX5-45" fmla="*/ 2627392 w 2847096"/>
              <a:gd name="connsiteY5-46" fmla="*/ 5066408 h 10682287"/>
              <a:gd name="connsiteX6-47" fmla="*/ 1756941 w 2847096"/>
              <a:gd name="connsiteY6-48" fmla="*/ 6134416 h 10682287"/>
              <a:gd name="connsiteX7-49" fmla="*/ 2627392 w 2847096"/>
              <a:gd name="connsiteY7-50" fmla="*/ 7202424 h 10682287"/>
              <a:gd name="connsiteX8-51" fmla="*/ 2847096 w 2847096"/>
              <a:gd name="connsiteY8-52" fmla="*/ 7224572 h 10682287"/>
              <a:gd name="connsiteX9-53" fmla="*/ 2847096 w 2847096"/>
              <a:gd name="connsiteY9-54" fmla="*/ 9538382 h 10682287"/>
              <a:gd name="connsiteX10-55" fmla="*/ 2847095 w 2847096"/>
              <a:gd name="connsiteY10-56" fmla="*/ 9538382 h 10682287"/>
              <a:gd name="connsiteX11-57" fmla="*/ 2847095 w 2847096"/>
              <a:gd name="connsiteY11-58" fmla="*/ 10682287 h 10682287"/>
              <a:gd name="connsiteX12-59" fmla="*/ 9307 w 2847096"/>
              <a:gd name="connsiteY12-60" fmla="*/ 10682287 h 10682287"/>
              <a:gd name="connsiteX13-61" fmla="*/ 9307 w 2847096"/>
              <a:gd name="connsiteY13-62" fmla="*/ 9538382 h 10682287"/>
              <a:gd name="connsiteX14-63" fmla="*/ 9307 w 2847096"/>
              <a:gd name="connsiteY14-64" fmla="*/ 9056687 h 10682287"/>
              <a:gd name="connsiteX15-65" fmla="*/ 9307 w 2847096"/>
              <a:gd name="connsiteY15-66" fmla="*/ 4813982 h 10682287"/>
              <a:gd name="connsiteX16-67" fmla="*/ 9307 w 2847096"/>
              <a:gd name="connsiteY16-68" fmla="*/ 4648882 h 10682287"/>
              <a:gd name="connsiteX17-69" fmla="*/ 0 w 2847096"/>
              <a:gd name="connsiteY17-70" fmla="*/ 0 h 10682287"/>
              <a:gd name="connsiteX0-71" fmla="*/ 9307 w 2837789"/>
              <a:gd name="connsiteY0-72" fmla="*/ 0 h 10663676"/>
              <a:gd name="connsiteX1-73" fmla="*/ 2837788 w 2837789"/>
              <a:gd name="connsiteY1-74" fmla="*/ 9313 h 10663676"/>
              <a:gd name="connsiteX2-75" fmla="*/ 2837788 w 2837789"/>
              <a:gd name="connsiteY2-76" fmla="*/ 4630271 h 10663676"/>
              <a:gd name="connsiteX3-77" fmla="*/ 2837789 w 2837789"/>
              <a:gd name="connsiteY3-78" fmla="*/ 4630271 h 10663676"/>
              <a:gd name="connsiteX4-79" fmla="*/ 2837789 w 2837789"/>
              <a:gd name="connsiteY4-80" fmla="*/ 5025650 h 10663676"/>
              <a:gd name="connsiteX5-81" fmla="*/ 2618085 w 2837789"/>
              <a:gd name="connsiteY5-82" fmla="*/ 5047797 h 10663676"/>
              <a:gd name="connsiteX6-83" fmla="*/ 1747634 w 2837789"/>
              <a:gd name="connsiteY6-84" fmla="*/ 6115805 h 10663676"/>
              <a:gd name="connsiteX7-85" fmla="*/ 2618085 w 2837789"/>
              <a:gd name="connsiteY7-86" fmla="*/ 7183813 h 10663676"/>
              <a:gd name="connsiteX8-87" fmla="*/ 2837789 w 2837789"/>
              <a:gd name="connsiteY8-88" fmla="*/ 7205961 h 10663676"/>
              <a:gd name="connsiteX9-89" fmla="*/ 2837789 w 2837789"/>
              <a:gd name="connsiteY9-90" fmla="*/ 9519771 h 10663676"/>
              <a:gd name="connsiteX10-91" fmla="*/ 2837788 w 2837789"/>
              <a:gd name="connsiteY10-92" fmla="*/ 9519771 h 10663676"/>
              <a:gd name="connsiteX11-93" fmla="*/ 2837788 w 2837789"/>
              <a:gd name="connsiteY11-94" fmla="*/ 10663676 h 10663676"/>
              <a:gd name="connsiteX12-95" fmla="*/ 0 w 2837789"/>
              <a:gd name="connsiteY12-96" fmla="*/ 10663676 h 10663676"/>
              <a:gd name="connsiteX13-97" fmla="*/ 0 w 2837789"/>
              <a:gd name="connsiteY13-98" fmla="*/ 9519771 h 10663676"/>
              <a:gd name="connsiteX14-99" fmla="*/ 0 w 2837789"/>
              <a:gd name="connsiteY14-100" fmla="*/ 9038076 h 10663676"/>
              <a:gd name="connsiteX15-101" fmla="*/ 0 w 2837789"/>
              <a:gd name="connsiteY15-102" fmla="*/ 4795371 h 10663676"/>
              <a:gd name="connsiteX16-103" fmla="*/ 0 w 2837789"/>
              <a:gd name="connsiteY16-104" fmla="*/ 4630271 h 10663676"/>
              <a:gd name="connsiteX17-105" fmla="*/ 9307 w 2837789"/>
              <a:gd name="connsiteY17-106" fmla="*/ 0 h 10663676"/>
              <a:gd name="connsiteX0-107" fmla="*/ 9307 w 2837789"/>
              <a:gd name="connsiteY0-108" fmla="*/ 0 h 12199313"/>
              <a:gd name="connsiteX1-109" fmla="*/ 2837788 w 2837789"/>
              <a:gd name="connsiteY1-110" fmla="*/ 9313 h 12199313"/>
              <a:gd name="connsiteX2-111" fmla="*/ 2837788 w 2837789"/>
              <a:gd name="connsiteY2-112" fmla="*/ 4630271 h 12199313"/>
              <a:gd name="connsiteX3-113" fmla="*/ 2837789 w 2837789"/>
              <a:gd name="connsiteY3-114" fmla="*/ 4630271 h 12199313"/>
              <a:gd name="connsiteX4-115" fmla="*/ 2837789 w 2837789"/>
              <a:gd name="connsiteY4-116" fmla="*/ 5025650 h 12199313"/>
              <a:gd name="connsiteX5-117" fmla="*/ 2618085 w 2837789"/>
              <a:gd name="connsiteY5-118" fmla="*/ 5047797 h 12199313"/>
              <a:gd name="connsiteX6-119" fmla="*/ 1747634 w 2837789"/>
              <a:gd name="connsiteY6-120" fmla="*/ 6115805 h 12199313"/>
              <a:gd name="connsiteX7-121" fmla="*/ 2618085 w 2837789"/>
              <a:gd name="connsiteY7-122" fmla="*/ 7183813 h 12199313"/>
              <a:gd name="connsiteX8-123" fmla="*/ 2837789 w 2837789"/>
              <a:gd name="connsiteY8-124" fmla="*/ 7205961 h 12199313"/>
              <a:gd name="connsiteX9-125" fmla="*/ 2837789 w 2837789"/>
              <a:gd name="connsiteY9-126" fmla="*/ 9519771 h 12199313"/>
              <a:gd name="connsiteX10-127" fmla="*/ 2837788 w 2837789"/>
              <a:gd name="connsiteY10-128" fmla="*/ 9519771 h 12199313"/>
              <a:gd name="connsiteX11-129" fmla="*/ 2828480 w 2837789"/>
              <a:gd name="connsiteY11-130" fmla="*/ 12199313 h 12199313"/>
              <a:gd name="connsiteX12-131" fmla="*/ 0 w 2837789"/>
              <a:gd name="connsiteY12-132" fmla="*/ 10663676 h 12199313"/>
              <a:gd name="connsiteX13-133" fmla="*/ 0 w 2837789"/>
              <a:gd name="connsiteY13-134" fmla="*/ 9519771 h 12199313"/>
              <a:gd name="connsiteX14-135" fmla="*/ 0 w 2837789"/>
              <a:gd name="connsiteY14-136" fmla="*/ 9038076 h 12199313"/>
              <a:gd name="connsiteX15-137" fmla="*/ 0 w 2837789"/>
              <a:gd name="connsiteY15-138" fmla="*/ 4795371 h 12199313"/>
              <a:gd name="connsiteX16-139" fmla="*/ 0 w 2837789"/>
              <a:gd name="connsiteY16-140" fmla="*/ 4630271 h 12199313"/>
              <a:gd name="connsiteX17-141" fmla="*/ 9307 w 2837789"/>
              <a:gd name="connsiteY17-142" fmla="*/ 0 h 12199313"/>
              <a:gd name="connsiteX0-143" fmla="*/ 9307 w 2837789"/>
              <a:gd name="connsiteY0-144" fmla="*/ 0 h 12227236"/>
              <a:gd name="connsiteX1-145" fmla="*/ 2837788 w 2837789"/>
              <a:gd name="connsiteY1-146" fmla="*/ 9313 h 12227236"/>
              <a:gd name="connsiteX2-147" fmla="*/ 2837788 w 2837789"/>
              <a:gd name="connsiteY2-148" fmla="*/ 4630271 h 12227236"/>
              <a:gd name="connsiteX3-149" fmla="*/ 2837789 w 2837789"/>
              <a:gd name="connsiteY3-150" fmla="*/ 4630271 h 12227236"/>
              <a:gd name="connsiteX4-151" fmla="*/ 2837789 w 2837789"/>
              <a:gd name="connsiteY4-152" fmla="*/ 5025650 h 12227236"/>
              <a:gd name="connsiteX5-153" fmla="*/ 2618085 w 2837789"/>
              <a:gd name="connsiteY5-154" fmla="*/ 5047797 h 12227236"/>
              <a:gd name="connsiteX6-155" fmla="*/ 1747634 w 2837789"/>
              <a:gd name="connsiteY6-156" fmla="*/ 6115805 h 12227236"/>
              <a:gd name="connsiteX7-157" fmla="*/ 2618085 w 2837789"/>
              <a:gd name="connsiteY7-158" fmla="*/ 7183813 h 12227236"/>
              <a:gd name="connsiteX8-159" fmla="*/ 2837789 w 2837789"/>
              <a:gd name="connsiteY8-160" fmla="*/ 7205961 h 12227236"/>
              <a:gd name="connsiteX9-161" fmla="*/ 2837789 w 2837789"/>
              <a:gd name="connsiteY9-162" fmla="*/ 9519771 h 12227236"/>
              <a:gd name="connsiteX10-163" fmla="*/ 2837788 w 2837789"/>
              <a:gd name="connsiteY10-164" fmla="*/ 9519771 h 12227236"/>
              <a:gd name="connsiteX11-165" fmla="*/ 2828480 w 2837789"/>
              <a:gd name="connsiteY11-166" fmla="*/ 12227236 h 12227236"/>
              <a:gd name="connsiteX12-167" fmla="*/ 0 w 2837789"/>
              <a:gd name="connsiteY12-168" fmla="*/ 10663676 h 12227236"/>
              <a:gd name="connsiteX13-169" fmla="*/ 0 w 2837789"/>
              <a:gd name="connsiteY13-170" fmla="*/ 9519771 h 12227236"/>
              <a:gd name="connsiteX14-171" fmla="*/ 0 w 2837789"/>
              <a:gd name="connsiteY14-172" fmla="*/ 9038076 h 12227236"/>
              <a:gd name="connsiteX15-173" fmla="*/ 0 w 2837789"/>
              <a:gd name="connsiteY15-174" fmla="*/ 4795371 h 12227236"/>
              <a:gd name="connsiteX16-175" fmla="*/ 0 w 2837789"/>
              <a:gd name="connsiteY16-176" fmla="*/ 4630271 h 12227236"/>
              <a:gd name="connsiteX17-177" fmla="*/ 9307 w 2837789"/>
              <a:gd name="connsiteY17-178" fmla="*/ 0 h 12227236"/>
              <a:gd name="connsiteX0-179" fmla="*/ 18614 w 2847096"/>
              <a:gd name="connsiteY0-180" fmla="*/ 0 h 12227236"/>
              <a:gd name="connsiteX1-181" fmla="*/ 2847095 w 2847096"/>
              <a:gd name="connsiteY1-182" fmla="*/ 9313 h 12227236"/>
              <a:gd name="connsiteX2-183" fmla="*/ 2847095 w 2847096"/>
              <a:gd name="connsiteY2-184" fmla="*/ 4630271 h 12227236"/>
              <a:gd name="connsiteX3-185" fmla="*/ 2847096 w 2847096"/>
              <a:gd name="connsiteY3-186" fmla="*/ 4630271 h 12227236"/>
              <a:gd name="connsiteX4-187" fmla="*/ 2847096 w 2847096"/>
              <a:gd name="connsiteY4-188" fmla="*/ 5025650 h 12227236"/>
              <a:gd name="connsiteX5-189" fmla="*/ 2627392 w 2847096"/>
              <a:gd name="connsiteY5-190" fmla="*/ 5047797 h 12227236"/>
              <a:gd name="connsiteX6-191" fmla="*/ 1756941 w 2847096"/>
              <a:gd name="connsiteY6-192" fmla="*/ 6115805 h 12227236"/>
              <a:gd name="connsiteX7-193" fmla="*/ 2627392 w 2847096"/>
              <a:gd name="connsiteY7-194" fmla="*/ 7183813 h 12227236"/>
              <a:gd name="connsiteX8-195" fmla="*/ 2847096 w 2847096"/>
              <a:gd name="connsiteY8-196" fmla="*/ 7205961 h 12227236"/>
              <a:gd name="connsiteX9-197" fmla="*/ 2847096 w 2847096"/>
              <a:gd name="connsiteY9-198" fmla="*/ 9519771 h 12227236"/>
              <a:gd name="connsiteX10-199" fmla="*/ 2847095 w 2847096"/>
              <a:gd name="connsiteY10-200" fmla="*/ 9519771 h 12227236"/>
              <a:gd name="connsiteX11-201" fmla="*/ 2837787 w 2847096"/>
              <a:gd name="connsiteY11-202" fmla="*/ 12227236 h 12227236"/>
              <a:gd name="connsiteX12-203" fmla="*/ 0 w 2847096"/>
              <a:gd name="connsiteY12-204" fmla="*/ 12217927 h 12227236"/>
              <a:gd name="connsiteX13-205" fmla="*/ 9307 w 2847096"/>
              <a:gd name="connsiteY13-206" fmla="*/ 9519771 h 12227236"/>
              <a:gd name="connsiteX14-207" fmla="*/ 9307 w 2847096"/>
              <a:gd name="connsiteY14-208" fmla="*/ 9038076 h 12227236"/>
              <a:gd name="connsiteX15-209" fmla="*/ 9307 w 2847096"/>
              <a:gd name="connsiteY15-210" fmla="*/ 4795371 h 12227236"/>
              <a:gd name="connsiteX16-211" fmla="*/ 9307 w 2847096"/>
              <a:gd name="connsiteY16-212" fmla="*/ 4630271 h 12227236"/>
              <a:gd name="connsiteX17-213" fmla="*/ 18614 w 2847096"/>
              <a:gd name="connsiteY17-214" fmla="*/ 0 h 12227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69" y="connsiteY17-70"/>
              </a:cxn>
            </a:cxnLst>
            <a:rect l="l" t="t" r="r" b="b"/>
            <a:pathLst>
              <a:path w="2847096" h="12227236">
                <a:moveTo>
                  <a:pt x="18614" y="0"/>
                </a:moveTo>
                <a:lnTo>
                  <a:pt x="2847095" y="9313"/>
                </a:lnTo>
                <a:lnTo>
                  <a:pt x="2847095" y="4630271"/>
                </a:lnTo>
                <a:lnTo>
                  <a:pt x="2847096" y="4630271"/>
                </a:lnTo>
                <a:lnTo>
                  <a:pt x="2847096" y="5025650"/>
                </a:lnTo>
                <a:lnTo>
                  <a:pt x="2627392" y="5047797"/>
                </a:lnTo>
                <a:cubicBezTo>
                  <a:pt x="2130627" y="5149451"/>
                  <a:pt x="1756941" y="5588989"/>
                  <a:pt x="1756941" y="6115805"/>
                </a:cubicBezTo>
                <a:cubicBezTo>
                  <a:pt x="1756941" y="6642623"/>
                  <a:pt x="2130627" y="7082160"/>
                  <a:pt x="2627392" y="7183813"/>
                </a:cubicBezTo>
                <a:lnTo>
                  <a:pt x="2847096" y="7205961"/>
                </a:lnTo>
                <a:lnTo>
                  <a:pt x="2847096" y="9519771"/>
                </a:lnTo>
                <a:lnTo>
                  <a:pt x="2847095" y="9519771"/>
                </a:lnTo>
                <a:cubicBezTo>
                  <a:pt x="2843992" y="10412952"/>
                  <a:pt x="2840890" y="11334055"/>
                  <a:pt x="2837787" y="12227236"/>
                </a:cubicBezTo>
                <a:lnTo>
                  <a:pt x="0" y="12217927"/>
                </a:lnTo>
                <a:cubicBezTo>
                  <a:pt x="3102" y="11318542"/>
                  <a:pt x="6205" y="10419156"/>
                  <a:pt x="9307" y="9519771"/>
                </a:cubicBezTo>
                <a:lnTo>
                  <a:pt x="9307" y="9038076"/>
                </a:lnTo>
                <a:lnTo>
                  <a:pt x="9307" y="4795371"/>
                </a:lnTo>
                <a:lnTo>
                  <a:pt x="9307" y="4630271"/>
                </a:lnTo>
                <a:cubicBezTo>
                  <a:pt x="9307" y="3974104"/>
                  <a:pt x="18614" y="656167"/>
                  <a:pt x="18614" y="0"/>
                </a:cubicBezTo>
                <a:close/>
              </a:path>
            </a:pathLst>
          </a:custGeom>
          <a:gradFill>
            <a:gsLst>
              <a:gs pos="0">
                <a:srgbClr val="007BD3"/>
              </a:gs>
              <a:gs pos="100000">
                <a:srgbClr val="034373"/>
              </a:gs>
            </a:gsLst>
            <a:lin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13" tIns="34288" rIns="68413" bIns="34288" anchor="ctr"/>
          <a:lstStyle/>
          <a:p>
            <a:pPr algn="ctr" fontAlgn="auto">
              <a:spcBef>
                <a:spcPts val="0"/>
              </a:spcBef>
              <a:spcAft>
                <a:spcPts val="0"/>
              </a:spcAft>
              <a:defRPr/>
            </a:pPr>
            <a:endParaRPr lang="zh-CN" altLang="en-US" sz="100" strike="noStrike" noProof="1">
              <a:solidFill>
                <a:srgbClr val="FFFFFF"/>
              </a:solidFill>
            </a:endParaRPr>
          </a:p>
        </p:txBody>
      </p:sp>
      <p:cxnSp>
        <p:nvCxnSpPr>
          <p:cNvPr id="6" name="直接连接符 5"/>
          <p:cNvCxnSpPr/>
          <p:nvPr/>
        </p:nvCxnSpPr>
        <p:spPr>
          <a:xfrm>
            <a:off x="1836738" y="3148013"/>
            <a:ext cx="547211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6"/>
          <p:cNvGrpSpPr/>
          <p:nvPr/>
        </p:nvGrpSpPr>
        <p:grpSpPr>
          <a:xfrm>
            <a:off x="3913188" y="752475"/>
            <a:ext cx="1314450" cy="1316038"/>
            <a:chOff x="1041891" y="2887277"/>
            <a:chExt cx="1036261" cy="1036518"/>
          </a:xfrm>
        </p:grpSpPr>
        <p:sp>
          <p:nvSpPr>
            <p:cNvPr id="8" name="Oval 53"/>
            <p:cNvSpPr>
              <a:spLocks noChangeArrowheads="1"/>
            </p:cNvSpPr>
            <p:nvPr/>
          </p:nvSpPr>
          <p:spPr bwMode="auto">
            <a:xfrm>
              <a:off x="1041891" y="2887277"/>
              <a:ext cx="1036261" cy="1036518"/>
            </a:xfrm>
            <a:prstGeom prst="ellipse">
              <a:avLst/>
            </a:prstGeom>
            <a:solidFill>
              <a:schemeClr val="accent1">
                <a:lumMod val="75000"/>
              </a:schemeClr>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4425" strike="noStrike" noProof="1">
                <a:solidFill>
                  <a:srgbClr val="FFFFFF"/>
                </a:solidFill>
                <a:latin typeface="微软雅黑" panose="020B0503020204020204" pitchFamily="34" charset="-122"/>
                <a:ea typeface="微软雅黑" panose="020B0503020204020204" pitchFamily="34" charset="-122"/>
              </a:endParaRPr>
            </a:p>
          </p:txBody>
        </p:sp>
        <p:sp>
          <p:nvSpPr>
            <p:cNvPr id="79877" name="Text Box 58"/>
            <p:cNvSpPr txBox="1"/>
            <p:nvPr/>
          </p:nvSpPr>
          <p:spPr>
            <a:xfrm>
              <a:off x="1177282" y="3069495"/>
              <a:ext cx="782803" cy="653866"/>
            </a:xfrm>
            <a:prstGeom prst="rect">
              <a:avLst/>
            </a:prstGeom>
            <a:noFill/>
            <a:ln w="9525">
              <a:noFill/>
            </a:ln>
          </p:spPr>
          <p:txBody>
            <a:bodyPr anchor="t" anchorCtr="0">
              <a:spAutoFit/>
            </a:bodyPr>
            <a:lstStyle/>
            <a:p>
              <a:pPr algn="ctr"/>
              <a:r>
                <a:rPr lang="en-US" altLang="zh-CN" sz="4800" b="1">
                  <a:solidFill>
                    <a:srgbClr val="FFFFFF"/>
                  </a:solidFill>
                  <a:latin typeface="微软雅黑" panose="020B0503020204020204" pitchFamily="34" charset="-122"/>
                  <a:ea typeface="微软雅黑" panose="020B0503020204020204" pitchFamily="34" charset="-122"/>
                </a:rPr>
                <a:t>2</a:t>
              </a:r>
              <a:endParaRPr lang="en-US" altLang="zh-CN" sz="4800" b="1">
                <a:solidFill>
                  <a:srgbClr val="FFFFFF"/>
                </a:solidFill>
                <a:latin typeface="微软雅黑" panose="020B0503020204020204" pitchFamily="34" charset="-122"/>
                <a:ea typeface="微软雅黑" panose="020B0503020204020204" pitchFamily="34" charset="-122"/>
              </a:endParaRPr>
            </a:p>
          </p:txBody>
        </p:sp>
      </p:grpSp>
      <p:sp>
        <p:nvSpPr>
          <p:cNvPr id="20" name="Text Box 2"/>
          <p:cNvSpPr txBox="1">
            <a:spLocks noChangeArrowheads="1"/>
          </p:cNvSpPr>
          <p:nvPr/>
        </p:nvSpPr>
        <p:spPr bwMode="auto">
          <a:xfrm>
            <a:off x="7269163" y="5307013"/>
            <a:ext cx="1895475" cy="287338"/>
          </a:xfrm>
          <a:prstGeom prst="rect">
            <a:avLst/>
          </a:prstGeom>
          <a:noFill/>
          <a:ln w="9525">
            <a:noFill/>
            <a:miter lim="800000"/>
          </a:ln>
        </p:spPr>
        <p:txBody>
          <a:bodyPr lIns="68413" tIns="34288" rIns="68413" bIns="34288">
            <a:spAutoFit/>
          </a:bodyPr>
          <a:lstStyle/>
          <a:p>
            <a:pPr algn="ctr"/>
            <a:r>
              <a:rPr lang="zh-CN" altLang="en-US" sz="1425" noProof="1">
                <a:solidFill>
                  <a:srgbClr val="00AEEE"/>
                </a:solidFill>
                <a:latin typeface="微软雅黑" panose="020B0503020204020204" pitchFamily="34" charset="-122"/>
                <a:ea typeface="微软雅黑" panose="020B0503020204020204" pitchFamily="34" charset="-122"/>
                <a:cs typeface="+mn-cs"/>
              </a:rPr>
              <a:t>延迟符号</a:t>
            </a:r>
            <a:endParaRPr lang="nl-NL" altLang="zh-CN" sz="1425" noProof="1">
              <a:solidFill>
                <a:srgbClr val="00AEEE"/>
              </a:solidFill>
              <a:latin typeface="微软雅黑" panose="020B0503020204020204" pitchFamily="34" charset="-122"/>
              <a:ea typeface="微软雅黑" panose="020B0503020204020204" pitchFamily="34" charset="-122"/>
            </a:endParaRPr>
          </a:p>
        </p:txBody>
      </p:sp>
      <p:sp>
        <p:nvSpPr>
          <p:cNvPr id="79879" name="矩形 8"/>
          <p:cNvSpPr/>
          <p:nvPr/>
        </p:nvSpPr>
        <p:spPr>
          <a:xfrm>
            <a:off x="2798763" y="2571750"/>
            <a:ext cx="3563937" cy="565150"/>
          </a:xfrm>
          <a:prstGeom prst="rect">
            <a:avLst/>
          </a:prstGeom>
          <a:noFill/>
          <a:ln w="9525">
            <a:noFill/>
          </a:ln>
        </p:spPr>
        <p:txBody>
          <a:bodyPr wrap="none" lIns="68413" tIns="34288" rIns="68413" bIns="34288" anchor="t" anchorCtr="0">
            <a:spAutoFit/>
          </a:bodyPr>
          <a:lstStyle/>
          <a:p>
            <a:pPr algn="ctr">
              <a:lnSpc>
                <a:spcPct val="120000"/>
              </a:lnSpc>
              <a:buFont typeface="Wingdings" panose="05000000000000000000" pitchFamily="2" charset="2"/>
            </a:pPr>
            <a:r>
              <a:rPr lang="zh-CN" altLang="en-US" sz="2700" b="1">
                <a:solidFill>
                  <a:srgbClr val="080808"/>
                </a:solidFill>
                <a:latin typeface="微软雅黑" panose="020B0503020204020204" pitchFamily="34" charset="-122"/>
                <a:ea typeface="微软雅黑" panose="020B0503020204020204" pitchFamily="34" charset="-122"/>
              </a:rPr>
              <a:t>小规模纳税人征收管理</a:t>
            </a:r>
            <a:endParaRPr lang="zh-CN" altLang="en-US" sz="2700" b="1">
              <a:solidFill>
                <a:srgbClr val="080808"/>
              </a:solidFill>
              <a:latin typeface="微软雅黑" panose="020B0503020204020204" pitchFamily="34" charset="-122"/>
              <a:ea typeface="微软雅黑" panose="020B0503020204020204" pitchFamily="34" charset="-122"/>
            </a:endParaRPr>
          </a:p>
        </p:txBody>
      </p:sp>
      <p:sp>
        <p:nvSpPr>
          <p:cNvPr id="79880" name="灯片编号占位符 2"/>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65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2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calcmode="lin" valueType="num">
                                      <p:cBhvr>
                                        <p:cTn id="20" dur="650" fill="hold"/>
                                        <p:tgtEl>
                                          <p:spTgt spid="20"/>
                                        </p:tgtEl>
                                        <p:attrNameLst>
                                          <p:attrName>ppt_w</p:attrName>
                                        </p:attrNameLst>
                                      </p:cBhvr>
                                      <p:tavLst>
                                        <p:tav tm="0">
                                          <p:val>
                                            <p:fltVal val="0"/>
                                          </p:val>
                                        </p:tav>
                                        <p:tav tm="100000">
                                          <p:val>
                                            <p:strVal val="#ppt_w"/>
                                          </p:val>
                                        </p:tav>
                                      </p:tavLst>
                                    </p:anim>
                                    <p:anim calcmode="lin" valueType="num">
                                      <p:cBhvr>
                                        <p:cTn id="21" dur="650" fill="hold"/>
                                        <p:tgtEl>
                                          <p:spTgt spid="20"/>
                                        </p:tgtEl>
                                        <p:attrNameLst>
                                          <p:attrName>ppt_h</p:attrName>
                                        </p:attrNameLst>
                                      </p:cBhvr>
                                      <p:tavLst>
                                        <p:tav tm="0">
                                          <p:val>
                                            <p:fltVal val="0"/>
                                          </p:val>
                                        </p:tav>
                                        <p:tav tm="100000">
                                          <p:val>
                                            <p:strVal val="#ppt_h"/>
                                          </p:val>
                                        </p:tav>
                                      </p:tavLst>
                                    </p:anim>
                                    <p:animEffect transition="in" filter="fade">
                                      <p:cBhvr>
                                        <p:cTn id="22" dur="6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81925"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865188"/>
            <a:ext cx="7666038" cy="3646488"/>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       </a:t>
            </a:r>
            <a:r>
              <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一、预缴税额</a:t>
            </a:r>
            <a:endPar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房地产开发企业中的小规模纳税人（以下简称小规模纳税人）采取预收款方式销售自行开发的房地产项目，应在收到预收款时按照3%的预征率预缴增值税。</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应预缴税款按照以下公式计算：</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应预缴税款=预收款÷（1+5%）×3%</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小规模纳税人应在取得预收款的次月纳税申报期或主管税务机关核定的纳税期限向主管税务机关预缴税款。</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8192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83973"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865188"/>
            <a:ext cx="7666038" cy="2400300"/>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       </a:t>
            </a:r>
            <a:r>
              <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二、纳税申报</a:t>
            </a:r>
            <a:endPar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小规模纳税人销售自行开发的房地产项目，应按照《营业税改征增值税试点实施办法》第四十五条规定的纳税义务发生时间，以当期销售额和5%的征收率计算当期应纳税额，抵减已预缴税款后，向主管税务机关申报纳税。未抵减完的预缴税款可以结转下期继续抵减。</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83975"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86021"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865188"/>
            <a:ext cx="7891490" cy="3646488"/>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8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       </a:t>
            </a:r>
            <a:r>
              <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三、发票开具</a:t>
            </a:r>
            <a:endPar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小规模纳税人销售自行开发的房地产项目，自行开具增值税普通发票。</a:t>
            </a:r>
            <a:r>
              <a:rPr kumimoji="0" sz="1800" b="0" i="0" u="none" strike="noStrike" kern="1200" cap="none" spc="0" normalizeH="0" baseline="0" noProof="0" dirty="0" smtClean="0">
                <a:ln>
                  <a:noFill/>
                </a:ln>
                <a:solidFill>
                  <a:srgbClr val="094160"/>
                </a:solidFill>
                <a:effectLst/>
                <a:uLnTx/>
                <a:uFillTx/>
                <a:latin typeface="微软雅黑" panose="020B0503020204020204" pitchFamily="34" charset="-122"/>
                <a:ea typeface="微软雅黑" panose="020B0503020204020204" pitchFamily="34" charset="-122"/>
                <a:cs typeface="+mn-cs"/>
              </a:rPr>
              <a:t>购买方需要增值税专用发票的，</a:t>
            </a:r>
            <a:r>
              <a:rPr kumimoji="0" sz="1800" b="0" i="0" u="none" strike="noStrike" kern="12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mn-cs"/>
              </a:rPr>
              <a:t>小规模纳税人向主管税务机关申请代开</a:t>
            </a:r>
            <a:r>
              <a:rPr kumimoji="0" sz="1800" b="0" i="0" u="none" strike="noStrike" kern="1200" cap="none" spc="0" normalizeH="0" baseline="0" noProof="0" dirty="0" smtClean="0">
                <a:ln>
                  <a:noFill/>
                </a:ln>
                <a:solidFill>
                  <a:srgbClr val="094160"/>
                </a:solidFill>
                <a:effectLst/>
                <a:uLnTx/>
                <a:uFillTx/>
                <a:latin typeface="微软雅黑" panose="020B0503020204020204" pitchFamily="34" charset="-122"/>
                <a:ea typeface="微软雅黑" panose="020B0503020204020204" pitchFamily="34" charset="-122"/>
                <a:cs typeface="+mn-cs"/>
              </a:rPr>
              <a:t>。</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小规模纳税人销售自行开发的房地产项目，其2016年4月30日前收取并已向主管地税机关申报缴纳营业税的预收款，未开具营业税发票的，可以开具增值税普通发票，不得申请代开增值税专用发票。</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小规模纳税人向其他个人销售自行开发的房地产项目，不得申请代开增值税专用发票。</a:t>
            </a:r>
            <a:endPar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86023"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88069"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865188"/>
            <a:ext cx="7666038" cy="2814638"/>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       </a:t>
            </a:r>
            <a:r>
              <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三、发票开具</a:t>
            </a:r>
            <a:endPar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根据</a:t>
            </a: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国家税务总局关于增值税发票管理等有关事项的公告（国家税务总局公告2019年第33号)</a:t>
            </a:r>
            <a:r>
              <a:rPr kumimoji="0" 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第五项</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增值税小规模纳税人（其他个人除外）发生增值税应税行为，需要开具增值税专用发票的，可以自愿使用增值税发票管理系统自行开具。选择自行开具增值税专用发票的小规模纳税人，税务机关不再为其代开增值税专用发票。</a:t>
            </a:r>
            <a:r>
              <a:rPr kumimoji="0" 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endParaRPr kumimoji="0" 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8807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问题一</a:t>
            </a:r>
            <a:endParaRPr lang="zh-CN" altLang="en-US"/>
          </a:p>
        </p:txBody>
      </p:sp>
      <p:sp>
        <p:nvSpPr>
          <p:cNvPr id="3" name="内容占位符 2"/>
          <p:cNvSpPr>
            <a:spLocks noGrp="1"/>
          </p:cNvSpPr>
          <p:nvPr>
            <p:ph idx="1"/>
          </p:nvPr>
        </p:nvSpPr>
        <p:spPr/>
        <p:txBody>
          <a:bodyPr/>
          <a:lstStyle/>
          <a:p>
            <a:r>
              <a:rPr lang="zh-CN" altLang="en-US"/>
              <a:t>企业收取预售款采取不开发票，长期挂账不确认收入，直接冲减成本费用，利用定金、诚意金等方式规避预缴增值税。</a:t>
            </a:r>
            <a:endParaRPr lang="zh-CN" altLang="en-US"/>
          </a:p>
          <a:p>
            <a:r>
              <a:rPr lang="zh-CN" altLang="en-US"/>
              <a:t>《财政部 国家税务总局关于全面推开营业税改征增值税试点的通知》（ 财税〔2016〕36号）附件 1：《营业税改征增值税试点实施办法》第三十七条；《国家税务总局关于发布&lt;房地产开发企业销售自行开发的房地产项目增值税征收管理暂行办法&gt;的公告》（国家税务总局公告2016年第18号）第十、十一、十二条。</a:t>
            </a:r>
            <a:endParaRPr lang="zh-CN" altLang="en-US"/>
          </a:p>
          <a:p>
            <a:r>
              <a:rPr lang="zh-CN" altLang="en-US"/>
              <a:t>结论：属于增值税应税范围，应缴纳税款。</a:t>
            </a: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问题二</a:t>
            </a:r>
            <a:endParaRPr lang="zh-CN" altLang="en-US"/>
          </a:p>
        </p:txBody>
      </p:sp>
      <p:sp>
        <p:nvSpPr>
          <p:cNvPr id="3" name="内容占位符 2"/>
          <p:cNvSpPr>
            <a:spLocks noGrp="1"/>
          </p:cNvSpPr>
          <p:nvPr>
            <p:ph idx="1"/>
          </p:nvPr>
        </p:nvSpPr>
        <p:spPr/>
        <p:txBody>
          <a:bodyPr/>
          <a:lstStyle/>
          <a:p>
            <a:r>
              <a:rPr lang="zh-CN" altLang="en-US"/>
              <a:t>房地产企业对售房款在会计上确认收入，但尚未达到增值税纳税义务发生时间的，先将应计提的销项税额列入“待转销项税额”，待达到纳税义务发生时间再转为“销项税额”。企业可能未及时结转上述销项税额，延迟缴纳增值税。</a:t>
            </a:r>
            <a:endParaRPr lang="zh-CN" altLang="en-US"/>
          </a:p>
          <a:p>
            <a:r>
              <a:rPr lang="zh-CN" altLang="en-US"/>
              <a:t>《财政部 国家税务总局关于全面推开营业税改征增值税试点的通知》（财税〔2016〕36号）附件1《营业税改征增值税试点实施办法》第一条、第四十五条；《国家税务总局关于发布&lt;房地产开发企业销售自行开发的房地产项目增值税征收管理暂行办法&gt;的公告》（国家税务总局公告2016年第18号）第十四、十五条。</a:t>
            </a:r>
            <a:endParaRPr lang="zh-CN" altLang="en-US"/>
          </a:p>
          <a:p>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问题三</a:t>
            </a:r>
            <a:endParaRPr lang="zh-CN" altLang="en-US"/>
          </a:p>
        </p:txBody>
      </p:sp>
      <p:sp>
        <p:nvSpPr>
          <p:cNvPr id="3" name="内容占位符 2"/>
          <p:cNvSpPr>
            <a:spLocks noGrp="1"/>
          </p:cNvSpPr>
          <p:nvPr>
            <p:ph idx="1"/>
          </p:nvPr>
        </p:nvSpPr>
        <p:spPr>
          <a:xfrm>
            <a:off x="628650" y="1048385"/>
            <a:ext cx="7886700" cy="3836035"/>
          </a:xfrm>
        </p:spPr>
        <p:txBody>
          <a:bodyPr/>
          <a:lstStyle/>
          <a:p>
            <a:r>
              <a:rPr lang="zh-CN" altLang="en-US"/>
              <a:t>未按照各项目所占土地面积对土地价款进行划分固化，或在某个 开发项目中未能准确按照当期销售面积与可供销售面积之比计算确 定当期可税前扣除的土地价款的情况，存在提前扣除土地价款、超额扣除土地价款（销项税抵减）的问题。</a:t>
            </a:r>
            <a:endParaRPr lang="zh-CN" altLang="en-US"/>
          </a:p>
          <a:p>
            <a:r>
              <a:rPr lang="zh-CN" altLang="en-US"/>
              <a:t>《财政部 国家税务总局关于明确金融 房地产开发 教育辅助服 务等增值税政策的通知》（财税〔2016〕140号）</a:t>
            </a:r>
            <a:endParaRPr lang="zh-CN" altLang="en-US"/>
          </a:p>
          <a:p>
            <a:pPr marL="0" indent="0">
              <a:buNone/>
            </a:pP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5"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11269"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8" name="TextBox 8"/>
          <p:cNvSpPr txBox="1">
            <a:spLocks noChangeArrowheads="1"/>
          </p:cNvSpPr>
          <p:nvPr/>
        </p:nvSpPr>
        <p:spPr bwMode="auto">
          <a:xfrm>
            <a:off x="539750" y="577850"/>
            <a:ext cx="8064500" cy="4246563"/>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kumimoji="0" lang="en-US" altLang="zh-CN" sz="20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r>
              <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主要政策</a:t>
            </a:r>
            <a:endPar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1.《</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财政部 国家税务总局关于全面推开营业税改征增值税试点的通知</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（财税</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[2016]36</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号）</a:t>
            </a:r>
            <a:endParaRPr kumimoji="0" lang="en-US" altLang="zh-CN"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2.《</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房地产开发企业销售自行开发的房地产项目增值税征收管理暂行办法</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（国家税务总局公告</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2016</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年第</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18</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号印发）</a:t>
            </a: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3.《</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财政部 国家税务总局关于明确金融、房地产开发、教育辅助服务等增值税政策的通知</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（财税</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[2016]140</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号）</a:t>
            </a:r>
            <a:endPar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4.《</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国家税务总局关于土地价款扣除时间等增值税征管问题的公告</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（国家税务总局公告</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2016</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年第</a:t>
            </a: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86</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号）</a:t>
            </a:r>
            <a:endPar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5.</a:t>
            </a:r>
            <a:r>
              <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《财政部 税务总局 海关总署关于深化增值税改革有关政策的公告》（财政部 税务总局 海关总署公告2019年第39号）</a:t>
            </a:r>
            <a:endParaRPr kumimoji="0" lang="zh-CN" altLang="en-US"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11271"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房地产增值税差额计税的税务及会计处理</a:t>
            </a:r>
            <a:endParaRPr lang="zh-CN" altLang="en-US"/>
          </a:p>
        </p:txBody>
      </p:sp>
      <p:sp>
        <p:nvSpPr>
          <p:cNvPr id="3" name="内容占位符 2"/>
          <p:cNvSpPr>
            <a:spLocks noGrp="1"/>
          </p:cNvSpPr>
          <p:nvPr>
            <p:ph idx="1"/>
          </p:nvPr>
        </p:nvSpPr>
        <p:spPr/>
        <p:txBody>
          <a:bodyPr/>
          <a:p>
            <a:r>
              <a:rPr lang="zh-CN" altLang="en-US"/>
              <a:t>1.向政府直接支付的土地价款。应当取得省级以上（含省级）财政部门监（印）制的财政票据</a:t>
            </a:r>
            <a:endParaRPr lang="zh-CN" altLang="en-US"/>
          </a:p>
          <a:p>
            <a:r>
              <a:rPr lang="zh-CN" altLang="en-US"/>
              <a:t>2.向政府部门支付的征地和拆迁补偿费用、土地前期开发费用和土地出让收益等</a:t>
            </a:r>
            <a:endParaRPr lang="zh-CN" altLang="en-US"/>
          </a:p>
          <a:p>
            <a:r>
              <a:rPr lang="zh-CN" altLang="en-US"/>
              <a:t>3.向其他单位或个人支付的拆迁补偿费用也允许在计算销售额时扣除</a:t>
            </a:r>
            <a:endParaRPr lang="zh-CN" altLang="en-US"/>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允许扣除的土地价款会计处理</a:t>
            </a:r>
            <a:endParaRPr lang="zh-CN" altLang="en-US"/>
          </a:p>
        </p:txBody>
      </p:sp>
      <p:sp>
        <p:nvSpPr>
          <p:cNvPr id="3" name="内容占位符 2"/>
          <p:cNvSpPr>
            <a:spLocks noGrp="1"/>
          </p:cNvSpPr>
          <p:nvPr>
            <p:ph idx="1"/>
          </p:nvPr>
        </p:nvSpPr>
        <p:spPr/>
        <p:txBody>
          <a:bodyPr/>
          <a:lstStyle/>
          <a:p>
            <a:r>
              <a:rPr lang="zh-CN" altLang="en-US"/>
              <a:t>允许扣除的土地价款</a:t>
            </a:r>
            <a:endParaRPr lang="zh-CN" altLang="en-US"/>
          </a:p>
          <a:p>
            <a:r>
              <a:rPr lang="zh-CN" altLang="en-US"/>
              <a:t>借：预收账款</a:t>
            </a:r>
            <a:endParaRPr lang="zh-CN" altLang="en-US"/>
          </a:p>
          <a:p>
            <a:r>
              <a:rPr lang="zh-CN" altLang="en-US"/>
              <a:t>贷：主营业务收入</a:t>
            </a:r>
            <a:endParaRPr lang="zh-CN" altLang="en-US"/>
          </a:p>
          <a:p>
            <a:r>
              <a:rPr lang="zh-CN" altLang="en-US"/>
              <a:t> </a:t>
            </a:r>
            <a:r>
              <a:rPr lang="en-US" altLang="zh-CN"/>
              <a:t>        </a:t>
            </a:r>
            <a:r>
              <a:rPr lang="zh-CN" altLang="en-US"/>
              <a:t>应缴税费</a:t>
            </a:r>
            <a:r>
              <a:rPr lang="en-US" altLang="zh-CN"/>
              <a:t>--</a:t>
            </a:r>
            <a:r>
              <a:rPr lang="zh-CN" altLang="en-US"/>
              <a:t>应缴增值税</a:t>
            </a:r>
            <a:r>
              <a:rPr lang="en-US" altLang="zh-CN"/>
              <a:t>--</a:t>
            </a:r>
            <a:r>
              <a:rPr lang="zh-CN" altLang="en-US"/>
              <a:t>应缴增值税销项税</a:t>
            </a:r>
            <a:endParaRPr lang="zh-CN" altLang="en-US"/>
          </a:p>
          <a:p>
            <a:r>
              <a:rPr lang="zh-CN" altLang="en-US"/>
              <a:t> </a:t>
            </a:r>
            <a:r>
              <a:rPr lang="en-US" altLang="zh-CN"/>
              <a:t>        </a:t>
            </a:r>
            <a:r>
              <a:rPr lang="zh-CN" altLang="en-US"/>
              <a:t>应缴税费</a:t>
            </a:r>
            <a:r>
              <a:rPr lang="en-US" altLang="zh-CN"/>
              <a:t>--</a:t>
            </a:r>
            <a:r>
              <a:rPr lang="zh-CN" altLang="en-US"/>
              <a:t>应缴增值税（销项税额抵减）</a:t>
            </a:r>
            <a:endParaRPr lang="zh-CN" altLang="en-US"/>
          </a:p>
          <a:p>
            <a:endParaRPr lang="zh-CN" altLang="en-US"/>
          </a:p>
          <a:p>
            <a:r>
              <a:rPr lang="zh-CN" altLang="en-US"/>
              <a:t>借：应交税费—应交增值税（销项税额抵减）</a:t>
            </a:r>
            <a:endParaRPr lang="zh-CN" altLang="en-US"/>
          </a:p>
          <a:p>
            <a:r>
              <a:rPr lang="zh-CN" altLang="en-US"/>
              <a:t>贷：主营业务成本</a:t>
            </a: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问题四</a:t>
            </a:r>
            <a:endParaRPr lang="zh-CN" altLang="en-US"/>
          </a:p>
        </p:txBody>
      </p:sp>
      <p:sp>
        <p:nvSpPr>
          <p:cNvPr id="3" name="内容占位符 2"/>
          <p:cNvSpPr>
            <a:spLocks noGrp="1"/>
          </p:cNvSpPr>
          <p:nvPr>
            <p:ph idx="1"/>
          </p:nvPr>
        </p:nvSpPr>
        <p:spPr/>
        <p:txBody>
          <a:bodyPr/>
          <a:lstStyle/>
          <a:p>
            <a:r>
              <a:rPr lang="zh-CN" altLang="en-US"/>
              <a:t>企业按照取得土地使用权时签订的合同或协议的规 定，向土地原居民无偿转让回迁安置房，未按视同销售缴纳销售不 动产营业税或增值税、土地增值税、城市维护建设税及附加、企业 所得税、印花税，存在少缴税款的风险。</a:t>
            </a:r>
            <a:endParaRPr lang="zh-CN" altLang="en-US"/>
          </a:p>
          <a:p>
            <a:endParaRPr lang="zh-CN" altLang="en-US"/>
          </a:p>
          <a:p>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问题五</a:t>
            </a:r>
            <a:endParaRPr lang="zh-CN" altLang="en-US"/>
          </a:p>
        </p:txBody>
      </p:sp>
      <p:sp>
        <p:nvSpPr>
          <p:cNvPr id="3" name="内容占位符 2"/>
          <p:cNvSpPr>
            <a:spLocks noGrp="1"/>
          </p:cNvSpPr>
          <p:nvPr>
            <p:ph idx="1"/>
          </p:nvPr>
        </p:nvSpPr>
        <p:spPr/>
        <p:txBody>
          <a:bodyPr/>
          <a:lstStyle/>
          <a:p>
            <a:r>
              <a:rPr lang="zh-CN" altLang="en-US"/>
              <a:t>企业采取折扣促销模式销售，未按规定将折扣开在一张发票上，却按折扣后的金额申报纳税、少缴税款的风险。</a:t>
            </a:r>
            <a:endParaRPr lang="zh-CN" altLang="en-US"/>
          </a:p>
          <a:p>
            <a:endParaRPr lang="zh-CN" altLang="en-US"/>
          </a:p>
          <a:p>
            <a:r>
              <a:rPr lang="zh-CN" altLang="en-US"/>
              <a:t>《国家税务总局关于折扣额抵减增值税应税销售额问题通知》（国税函〔2010〕56号）；《国家税务总局关于印发《增值税若干具体问题的规定》的通知》（国税发〔1993〕154号）。</a:t>
            </a: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问题六</a:t>
            </a:r>
            <a:endParaRPr lang="zh-CN" altLang="en-US"/>
          </a:p>
        </p:txBody>
      </p:sp>
      <p:sp>
        <p:nvSpPr>
          <p:cNvPr id="3" name="内容占位符 2"/>
          <p:cNvSpPr>
            <a:spLocks noGrp="1"/>
          </p:cNvSpPr>
          <p:nvPr>
            <p:ph idx="1"/>
          </p:nvPr>
        </p:nvSpPr>
        <p:spPr/>
        <p:txBody>
          <a:bodyPr/>
          <a:lstStyle/>
          <a:p>
            <a:r>
              <a:rPr lang="zh-CN" altLang="en-US"/>
              <a:t>企业将资金借贷给其他单位或个人并收取利息，收取的利息冲减财务费用，不申报缴纳增值税。</a:t>
            </a:r>
            <a:endParaRPr lang="zh-CN" altLang="en-US"/>
          </a:p>
          <a:p>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p:cNvPicPr>
            <a:picLocks noChangeAspect="1" noChangeArrowheads="1"/>
          </p:cNvPicPr>
          <p:nvPr/>
        </p:nvPicPr>
        <p:blipFill>
          <a:blip r:embed="rId1"/>
          <a:srcRect t="14526" b="1060"/>
          <a:stretch>
            <a:fillRect/>
          </a:stretch>
        </p:blipFill>
        <p:spPr bwMode="auto">
          <a:xfrm>
            <a:off x="-11906" y="0"/>
            <a:ext cx="9142810" cy="5143500"/>
          </a:xfrm>
          <a:prstGeom prst="rect">
            <a:avLst/>
          </a:prstGeom>
          <a:noFill/>
          <a:ln w="9525">
            <a:noFill/>
            <a:miter lim="800000"/>
            <a:headEnd/>
            <a:tailEnd/>
          </a:ln>
        </p:spPr>
      </p:pic>
      <p:sp>
        <p:nvSpPr>
          <p:cNvPr id="6" name="矩形 5"/>
          <p:cNvSpPr/>
          <p:nvPr/>
        </p:nvSpPr>
        <p:spPr>
          <a:xfrm>
            <a:off x="-19050" y="1191"/>
            <a:ext cx="9153525" cy="5142309"/>
          </a:xfrm>
          <a:prstGeom prst="rect">
            <a:avLst/>
          </a:prstGeom>
          <a:gradFill flip="none" rotWithShape="1">
            <a:gsLst>
              <a:gs pos="0">
                <a:srgbClr val="1D2C4A"/>
              </a:gs>
              <a:gs pos="49000">
                <a:srgbClr val="193969">
                  <a:alpha val="87000"/>
                </a:srgbClr>
              </a:gs>
              <a:gs pos="100000">
                <a:srgbClr val="1E2842"/>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3" name="矩形 2"/>
          <p:cNvSpPr/>
          <p:nvPr/>
        </p:nvSpPr>
        <p:spPr>
          <a:xfrm>
            <a:off x="9526" y="2839641"/>
            <a:ext cx="9157097" cy="2311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sz="3300" dirty="0">
              <a:solidFill>
                <a:schemeClr val="tx1"/>
              </a:solidFill>
            </a:endParaRPr>
          </a:p>
        </p:txBody>
      </p:sp>
      <p:sp>
        <p:nvSpPr>
          <p:cNvPr id="5124" name="文本框 7"/>
          <p:cNvSpPr txBox="1">
            <a:spLocks noChangeArrowheads="1"/>
          </p:cNvSpPr>
          <p:nvPr/>
        </p:nvSpPr>
        <p:spPr bwMode="auto">
          <a:xfrm>
            <a:off x="92869" y="1021556"/>
            <a:ext cx="9115316" cy="838691"/>
          </a:xfrm>
          <a:prstGeom prst="rect">
            <a:avLst/>
          </a:prstGeom>
          <a:noFill/>
          <a:ln w="9525">
            <a:noFill/>
            <a:miter lim="800000"/>
          </a:ln>
        </p:spPr>
        <p:txBody>
          <a:bodyPr wrap="none" lIns="68580" tIns="34290" rIns="68580" bIns="34290">
            <a:spAutoFit/>
          </a:bodyPr>
          <a:lstStyle/>
          <a:p>
            <a:pPr algn="ctr"/>
            <a:r>
              <a:rPr lang="zh-CN" altLang="en-US" sz="5000" b="1" dirty="0">
                <a:solidFill>
                  <a:srgbClr val="C8A063"/>
                </a:solidFill>
                <a:latin typeface="微软雅黑" panose="020B0503020204020204" pitchFamily="34" charset="-122"/>
                <a:ea typeface="微软雅黑" panose="020B0503020204020204" pitchFamily="34" charset="-122"/>
                <a:sym typeface="+mn-ea"/>
              </a:rPr>
              <a:t>房地产开发企业所得税政策解析</a:t>
            </a:r>
            <a:endParaRPr lang="zh-CN" altLang="en-US" sz="5000" b="1" dirty="0">
              <a:solidFill>
                <a:srgbClr val="C8A063"/>
              </a:solidFill>
              <a:latin typeface="微软雅黑" panose="020B0503020204020204" pitchFamily="34" charset="-122"/>
              <a:ea typeface="微软雅黑" panose="020B0503020204020204" pitchFamily="34" charset="-122"/>
              <a:sym typeface="+mn-ea"/>
            </a:endParaRPr>
          </a:p>
        </p:txBody>
      </p:sp>
      <p:sp>
        <p:nvSpPr>
          <p:cNvPr id="5126" name="文本框 4"/>
          <p:cNvSpPr txBox="1">
            <a:spLocks noChangeArrowheads="1"/>
          </p:cNvSpPr>
          <p:nvPr/>
        </p:nvSpPr>
        <p:spPr bwMode="auto">
          <a:xfrm>
            <a:off x="3995738" y="2241947"/>
            <a:ext cx="1133475" cy="298847"/>
          </a:xfrm>
          <a:prstGeom prst="rect">
            <a:avLst/>
          </a:prstGeom>
          <a:noFill/>
          <a:ln w="9525">
            <a:noFill/>
            <a:miter lim="800000"/>
          </a:ln>
        </p:spPr>
        <p:txBody>
          <a:bodyPr lIns="68580" tIns="34290" rIns="68580" bIns="34290">
            <a:spAutoFit/>
          </a:bodyPr>
          <a:lstStyle/>
          <a:p>
            <a:pPr algn="ctr"/>
            <a:endParaRPr lang="zh-CN" altLang="en-US" sz="1500" dirty="0">
              <a:solidFill>
                <a:schemeClr val="bg1"/>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3363516" y="3564731"/>
            <a:ext cx="139303" cy="300038"/>
          </a:xfrm>
          <a:prstGeom prst="rect">
            <a:avLst/>
          </a:prstGeom>
        </p:spPr>
        <p:txBody>
          <a:bodyPr wrap="none" lIns="68580" tIns="34290" rIns="68580" bIns="34290">
            <a:spAutoFit/>
          </a:bodyPr>
          <a:lstStyle/>
          <a:p>
            <a:pPr fontAlgn="auto">
              <a:spcBef>
                <a:spcPts val="0"/>
              </a:spcBef>
              <a:spcAft>
                <a:spcPts val="0"/>
              </a:spcAft>
              <a:defRPr/>
            </a:pPr>
            <a:endParaRPr lang="zh-CN" altLang="en-US" sz="1500" spc="225" dirty="0">
              <a:latin typeface="微软雅黑" panose="020B0503020204020204" pitchFamily="34" charset="-122"/>
              <a:ea typeface="微软雅黑" panose="020B0503020204020204" pitchFamily="34" charset="-122"/>
            </a:endParaRPr>
          </a:p>
        </p:txBody>
      </p:sp>
      <p:sp>
        <p:nvSpPr>
          <p:cNvPr id="16" name="矩形 15"/>
          <p:cNvSpPr/>
          <p:nvPr/>
        </p:nvSpPr>
        <p:spPr>
          <a:xfrm>
            <a:off x="-19050" y="2832498"/>
            <a:ext cx="9163050" cy="125015"/>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14" name="矩形 13"/>
          <p:cNvSpPr/>
          <p:nvPr/>
        </p:nvSpPr>
        <p:spPr>
          <a:xfrm>
            <a:off x="-19050" y="2932510"/>
            <a:ext cx="9163050" cy="125015"/>
          </a:xfrm>
          <a:prstGeom prst="rect">
            <a:avLst/>
          </a:prstGeom>
          <a:solidFill>
            <a:srgbClr val="C8A06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0"/>
            <a:ext cx="2813447" cy="5143500"/>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6146" name="TextBox 1"/>
          <p:cNvSpPr txBox="1">
            <a:spLocks noChangeArrowheads="1"/>
          </p:cNvSpPr>
          <p:nvPr/>
        </p:nvSpPr>
        <p:spPr bwMode="auto">
          <a:xfrm>
            <a:off x="876300" y="1781175"/>
            <a:ext cx="1558529" cy="566738"/>
          </a:xfrm>
          <a:prstGeom prst="rect">
            <a:avLst/>
          </a:prstGeom>
          <a:noFill/>
          <a:ln w="9525">
            <a:noFill/>
            <a:miter lim="800000"/>
          </a:ln>
        </p:spPr>
        <p:txBody>
          <a:bodyPr lIns="68580" tIns="34290" rIns="68580" bIns="34290" anchor="b">
            <a:spAutoFit/>
          </a:bodyPr>
          <a:lstStyle/>
          <a:p>
            <a:pPr>
              <a:lnSpc>
                <a:spcPct val="90000"/>
              </a:lnSpc>
            </a:pPr>
            <a:r>
              <a:rPr lang="zh-CN" altLang="en-US" sz="3600" b="1" dirty="0">
                <a:solidFill>
                  <a:srgbClr val="C8A063"/>
                </a:solidFill>
                <a:latin typeface="微软雅黑" panose="020B0503020204020204" pitchFamily="34" charset="-122"/>
                <a:ea typeface="微软雅黑" panose="020B0503020204020204" pitchFamily="34" charset="-122"/>
              </a:rPr>
              <a:t>目录</a:t>
            </a:r>
            <a:endParaRPr lang="zh-CN" altLang="en-US" sz="3600" b="1" dirty="0">
              <a:solidFill>
                <a:srgbClr val="C8A063"/>
              </a:solidFill>
              <a:latin typeface="微软雅黑" panose="020B0503020204020204" pitchFamily="34" charset="-122"/>
              <a:ea typeface="微软雅黑" panose="020B0503020204020204" pitchFamily="34" charset="-122"/>
            </a:endParaRPr>
          </a:p>
        </p:txBody>
      </p:sp>
      <p:sp>
        <p:nvSpPr>
          <p:cNvPr id="6147" name="矩形 4"/>
          <p:cNvSpPr>
            <a:spLocks noChangeArrowheads="1"/>
          </p:cNvSpPr>
          <p:nvPr/>
        </p:nvSpPr>
        <p:spPr bwMode="auto">
          <a:xfrm>
            <a:off x="895350" y="2306242"/>
            <a:ext cx="1358834" cy="392415"/>
          </a:xfrm>
          <a:prstGeom prst="rect">
            <a:avLst/>
          </a:prstGeom>
          <a:noFill/>
          <a:ln w="9525">
            <a:noFill/>
            <a:miter lim="800000"/>
          </a:ln>
        </p:spPr>
        <p:txBody>
          <a:bodyPr wrap="none" lIns="68580" tIns="34290" rIns="68580" bIns="34290">
            <a:spAutoFit/>
          </a:bodyPr>
          <a:lstStyle/>
          <a:p>
            <a:r>
              <a:rPr lang="en-US" altLang="zh-CN" sz="2100" b="1" dirty="0">
                <a:solidFill>
                  <a:schemeClr val="bg1"/>
                </a:solidFill>
                <a:latin typeface="微软雅黑" panose="020B0503020204020204" pitchFamily="34" charset="-122"/>
                <a:ea typeface="微软雅黑" panose="020B0503020204020204" pitchFamily="34" charset="-122"/>
              </a:rPr>
              <a:t>Contents</a:t>
            </a:r>
            <a:endParaRPr lang="en-US" altLang="zh-CN" sz="2100" b="1"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2787254" y="0"/>
            <a:ext cx="103584" cy="5143500"/>
          </a:xfrm>
          <a:prstGeom prst="rect">
            <a:avLst/>
          </a:prstGeom>
          <a:solidFill>
            <a:srgbClr val="C8A06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46" name="矩形 45"/>
          <p:cNvSpPr/>
          <p:nvPr/>
        </p:nvSpPr>
        <p:spPr>
          <a:xfrm>
            <a:off x="4377929" y="813197"/>
            <a:ext cx="3282553" cy="514350"/>
          </a:xfrm>
          <a:prstGeom prst="rect">
            <a:avLst/>
          </a:prstGeom>
          <a:solidFill>
            <a:srgbClr val="002358">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sz="2700" b="1" dirty="0">
              <a:latin typeface="微软雅黑" panose="020B0503020204020204" pitchFamily="34" charset="-122"/>
              <a:ea typeface="微软雅黑" panose="020B0503020204020204" pitchFamily="34" charset="-122"/>
            </a:endParaRPr>
          </a:p>
        </p:txBody>
      </p:sp>
      <p:sp>
        <p:nvSpPr>
          <p:cNvPr id="47" name="矩形 46"/>
          <p:cNvSpPr/>
          <p:nvPr/>
        </p:nvSpPr>
        <p:spPr>
          <a:xfrm>
            <a:off x="4377929" y="1543050"/>
            <a:ext cx="3282553" cy="514350"/>
          </a:xfrm>
          <a:prstGeom prst="rect">
            <a:avLst/>
          </a:prstGeom>
          <a:solidFill>
            <a:srgbClr val="C8A063">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sz="2100" b="1" dirty="0">
              <a:latin typeface="微软雅黑" panose="020B0503020204020204" pitchFamily="34" charset="-122"/>
              <a:ea typeface="微软雅黑" panose="020B0503020204020204" pitchFamily="34" charset="-122"/>
            </a:endParaRPr>
          </a:p>
        </p:txBody>
      </p:sp>
      <p:sp>
        <p:nvSpPr>
          <p:cNvPr id="48" name="矩形 47"/>
          <p:cNvSpPr/>
          <p:nvPr/>
        </p:nvSpPr>
        <p:spPr>
          <a:xfrm>
            <a:off x="4377929" y="2266950"/>
            <a:ext cx="3282553" cy="514350"/>
          </a:xfrm>
          <a:prstGeom prst="rect">
            <a:avLst/>
          </a:prstGeom>
          <a:solidFill>
            <a:srgbClr val="002358">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sz="2100" b="1" dirty="0">
              <a:latin typeface="微软雅黑" panose="020B0503020204020204" pitchFamily="34" charset="-122"/>
              <a:ea typeface="微软雅黑" panose="020B0503020204020204" pitchFamily="34" charset="-122"/>
            </a:endParaRPr>
          </a:p>
        </p:txBody>
      </p:sp>
      <p:sp>
        <p:nvSpPr>
          <p:cNvPr id="49" name="矩形 48"/>
          <p:cNvSpPr/>
          <p:nvPr/>
        </p:nvSpPr>
        <p:spPr>
          <a:xfrm>
            <a:off x="4377929" y="2993231"/>
            <a:ext cx="3282553" cy="514350"/>
          </a:xfrm>
          <a:prstGeom prst="rect">
            <a:avLst/>
          </a:prstGeom>
          <a:solidFill>
            <a:srgbClr val="C8A063">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sz="2100" b="1" dirty="0">
              <a:latin typeface="微软雅黑" panose="020B0503020204020204" pitchFamily="34" charset="-122"/>
              <a:ea typeface="微软雅黑" panose="020B0503020204020204" pitchFamily="34" charset="-122"/>
            </a:endParaRPr>
          </a:p>
        </p:txBody>
      </p:sp>
      <p:sp>
        <p:nvSpPr>
          <p:cNvPr id="6153" name="矩形 49"/>
          <p:cNvSpPr>
            <a:spLocks noChangeArrowheads="1"/>
          </p:cNvSpPr>
          <p:nvPr/>
        </p:nvSpPr>
        <p:spPr bwMode="auto">
          <a:xfrm>
            <a:off x="4604147" y="3077767"/>
            <a:ext cx="5132784" cy="346249"/>
          </a:xfrm>
          <a:prstGeom prst="rect">
            <a:avLst/>
          </a:prstGeom>
          <a:noFill/>
          <a:ln w="9525">
            <a:noFill/>
            <a:miter lim="800000"/>
          </a:ln>
        </p:spPr>
        <p:txBody>
          <a:bodyPr lIns="68580" tIns="34290" rIns="68580" bIns="34290">
            <a:spAutoFit/>
          </a:bodyPr>
          <a:lstStyle/>
          <a:p>
            <a:r>
              <a:rPr lang="zh-CN" altLang="en-US" b="1" dirty="0">
                <a:latin typeface="微软雅黑" panose="020B0503020204020204" pitchFamily="34" charset="-122"/>
                <a:ea typeface="微软雅黑" panose="020B0503020204020204" pitchFamily="34" charset="-122"/>
                <a:sym typeface="+mn-ea"/>
              </a:rPr>
              <a:t>土增税清算涉及所得税退税</a:t>
            </a:r>
            <a:endParaRPr lang="zh-CN" altLang="en-US" b="1" noProof="1">
              <a:latin typeface="微软雅黑" panose="020B0503020204020204" pitchFamily="34" charset="-122"/>
              <a:ea typeface="微软雅黑" panose="020B0503020204020204" pitchFamily="34" charset="-122"/>
              <a:sym typeface="+mn-ea"/>
            </a:endParaRPr>
          </a:p>
        </p:txBody>
      </p:sp>
      <p:sp>
        <p:nvSpPr>
          <p:cNvPr id="6154" name="矩形 50"/>
          <p:cNvSpPr>
            <a:spLocks noChangeArrowheads="1"/>
          </p:cNvSpPr>
          <p:nvPr/>
        </p:nvSpPr>
        <p:spPr bwMode="auto">
          <a:xfrm>
            <a:off x="4604148" y="895351"/>
            <a:ext cx="5379244" cy="345281"/>
          </a:xfrm>
          <a:prstGeom prst="rect">
            <a:avLst/>
          </a:prstGeom>
          <a:noFill/>
          <a:ln w="9525">
            <a:noFill/>
            <a:miter lim="800000"/>
          </a:ln>
        </p:spPr>
        <p:txBody>
          <a:bodyPr lIns="68580" tIns="34290" rIns="68580" bIns="34290">
            <a:spAutoFit/>
          </a:bodyPr>
          <a:lstStyle/>
          <a:p>
            <a:r>
              <a:rPr lang="zh-CN" altLang="en-US" b="1" noProof="1">
                <a:latin typeface="微软雅黑" panose="020B0503020204020204" pitchFamily="34" charset="-122"/>
                <a:ea typeface="微软雅黑" panose="020B0503020204020204" pitchFamily="34" charset="-122"/>
              </a:rPr>
              <a:t>收入</a:t>
            </a:r>
            <a:endParaRPr lang="zh-CN" altLang="en-US" b="1" noProof="1">
              <a:latin typeface="微软雅黑" panose="020B0503020204020204" pitchFamily="34" charset="-122"/>
              <a:ea typeface="微软雅黑" panose="020B0503020204020204" pitchFamily="34" charset="-122"/>
            </a:endParaRPr>
          </a:p>
        </p:txBody>
      </p:sp>
      <p:sp>
        <p:nvSpPr>
          <p:cNvPr id="6155" name="矩形 51"/>
          <p:cNvSpPr>
            <a:spLocks noChangeArrowheads="1"/>
          </p:cNvSpPr>
          <p:nvPr/>
        </p:nvSpPr>
        <p:spPr bwMode="auto">
          <a:xfrm>
            <a:off x="4604148" y="1614488"/>
            <a:ext cx="5269706" cy="345281"/>
          </a:xfrm>
          <a:prstGeom prst="rect">
            <a:avLst/>
          </a:prstGeom>
          <a:noFill/>
          <a:ln w="9525">
            <a:noFill/>
            <a:miter lim="800000"/>
          </a:ln>
        </p:spPr>
        <p:txBody>
          <a:bodyPr lIns="68580" tIns="34290" rIns="68580" bIns="34290">
            <a:spAutoFit/>
          </a:bodyPr>
          <a:lstStyle/>
          <a:p>
            <a:r>
              <a:rPr lang="zh-CN" altLang="en-US" b="1" dirty="0">
                <a:latin typeface="微软雅黑" panose="020B0503020204020204" pitchFamily="34" charset="-122"/>
                <a:ea typeface="微软雅黑" panose="020B0503020204020204" pitchFamily="34" charset="-122"/>
              </a:rPr>
              <a:t>成本</a:t>
            </a:r>
            <a:endParaRPr lang="zh-CN" altLang="en-US" b="1" dirty="0">
              <a:latin typeface="微软雅黑" panose="020B0503020204020204" pitchFamily="34" charset="-122"/>
              <a:ea typeface="微软雅黑" panose="020B0503020204020204" pitchFamily="34" charset="-122"/>
            </a:endParaRPr>
          </a:p>
        </p:txBody>
      </p:sp>
      <p:sp>
        <p:nvSpPr>
          <p:cNvPr id="6156" name="矩形 52"/>
          <p:cNvSpPr>
            <a:spLocks noChangeArrowheads="1"/>
          </p:cNvSpPr>
          <p:nvPr/>
        </p:nvSpPr>
        <p:spPr bwMode="auto">
          <a:xfrm>
            <a:off x="4604148" y="2365773"/>
            <a:ext cx="5379244" cy="346249"/>
          </a:xfrm>
          <a:prstGeom prst="rect">
            <a:avLst/>
          </a:prstGeom>
          <a:noFill/>
          <a:ln w="9525">
            <a:noFill/>
            <a:miter lim="800000"/>
          </a:ln>
        </p:spPr>
        <p:txBody>
          <a:bodyPr lIns="68580" tIns="34290" rIns="68580" bIns="34290">
            <a:spAutoFit/>
          </a:bodyPr>
          <a:lstStyle/>
          <a:p>
            <a:r>
              <a:rPr lang="zh-CN" altLang="en-US" b="1" dirty="0">
                <a:latin typeface="微软雅黑" panose="020B0503020204020204" pitchFamily="34" charset="-122"/>
                <a:ea typeface="微软雅黑" panose="020B0503020204020204" pitchFamily="34" charset="-122"/>
                <a:sym typeface="+mn-ea"/>
              </a:rPr>
              <a:t>税前扣除</a:t>
            </a:r>
            <a:endParaRPr lang="zh-CN" altLang="en-US" b="1" noProof="1">
              <a:latin typeface="微软雅黑" panose="020B0503020204020204" pitchFamily="34" charset="-122"/>
              <a:ea typeface="微软雅黑" panose="020B0503020204020204" pitchFamily="34" charset="-122"/>
              <a:sym typeface="+mn-ea"/>
            </a:endParaRPr>
          </a:p>
        </p:txBody>
      </p:sp>
      <p:sp>
        <p:nvSpPr>
          <p:cNvPr id="54" name="矩形 53"/>
          <p:cNvSpPr/>
          <p:nvPr/>
        </p:nvSpPr>
        <p:spPr>
          <a:xfrm>
            <a:off x="3971925" y="815579"/>
            <a:ext cx="514350" cy="514350"/>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r>
              <a:rPr lang="en-US" altLang="zh-CN" sz="2100" b="1" dirty="0">
                <a:solidFill>
                  <a:srgbClr val="FFFFFF"/>
                </a:solidFill>
                <a:latin typeface="微软雅黑" panose="020B0503020204020204" pitchFamily="34" charset="-122"/>
                <a:ea typeface="微软雅黑" panose="020B0503020204020204" pitchFamily="34" charset="-122"/>
              </a:rPr>
              <a:t>1</a:t>
            </a:r>
            <a:endParaRPr lang="en-US" altLang="zh-CN" sz="2100" b="1" dirty="0">
              <a:solidFill>
                <a:srgbClr val="FFFFFF"/>
              </a:solidFill>
              <a:latin typeface="微软雅黑" panose="020B0503020204020204" pitchFamily="34" charset="-122"/>
              <a:ea typeface="微软雅黑" panose="020B0503020204020204" pitchFamily="34" charset="-122"/>
            </a:endParaRPr>
          </a:p>
        </p:txBody>
      </p:sp>
      <p:sp>
        <p:nvSpPr>
          <p:cNvPr id="55" name="矩形 54"/>
          <p:cNvSpPr/>
          <p:nvPr/>
        </p:nvSpPr>
        <p:spPr>
          <a:xfrm>
            <a:off x="3971925" y="1541860"/>
            <a:ext cx="514350" cy="514350"/>
          </a:xfrm>
          <a:prstGeom prst="rect">
            <a:avLst/>
          </a:prstGeom>
          <a:solidFill>
            <a:srgbClr val="C8A06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r>
              <a:rPr lang="en-US" altLang="zh-CN" sz="2100" b="1" dirty="0">
                <a:solidFill>
                  <a:srgbClr val="FFFFFF"/>
                </a:solidFill>
                <a:latin typeface="微软雅黑" panose="020B0503020204020204" pitchFamily="34" charset="-122"/>
                <a:ea typeface="微软雅黑" panose="020B0503020204020204" pitchFamily="34" charset="-122"/>
              </a:rPr>
              <a:t>2</a:t>
            </a:r>
            <a:endParaRPr lang="en-US" altLang="zh-CN" sz="2100" b="1" dirty="0">
              <a:solidFill>
                <a:srgbClr val="FFFFFF"/>
              </a:solidFill>
              <a:latin typeface="微软雅黑" panose="020B0503020204020204" pitchFamily="34" charset="-122"/>
              <a:ea typeface="微软雅黑" panose="020B0503020204020204" pitchFamily="34" charset="-122"/>
            </a:endParaRPr>
          </a:p>
        </p:txBody>
      </p:sp>
      <p:sp>
        <p:nvSpPr>
          <p:cNvPr id="56" name="矩形 55"/>
          <p:cNvSpPr/>
          <p:nvPr/>
        </p:nvSpPr>
        <p:spPr>
          <a:xfrm>
            <a:off x="3971925" y="2266950"/>
            <a:ext cx="514350" cy="514350"/>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r>
              <a:rPr lang="en-US" altLang="zh-CN" sz="2100" b="1" dirty="0">
                <a:solidFill>
                  <a:srgbClr val="FFFFFF"/>
                </a:solidFill>
                <a:latin typeface="微软雅黑" panose="020B0503020204020204" pitchFamily="34" charset="-122"/>
                <a:ea typeface="微软雅黑" panose="020B0503020204020204" pitchFamily="34" charset="-122"/>
              </a:rPr>
              <a:t>3</a:t>
            </a:r>
            <a:endParaRPr lang="en-US" altLang="zh-CN" sz="2100" b="1" dirty="0">
              <a:solidFill>
                <a:srgbClr val="FFFFFF"/>
              </a:solidFill>
              <a:latin typeface="微软雅黑" panose="020B0503020204020204" pitchFamily="34" charset="-122"/>
              <a:ea typeface="微软雅黑" panose="020B0503020204020204" pitchFamily="34" charset="-122"/>
            </a:endParaRPr>
          </a:p>
        </p:txBody>
      </p:sp>
      <p:sp>
        <p:nvSpPr>
          <p:cNvPr id="57" name="矩形 56"/>
          <p:cNvSpPr/>
          <p:nvPr/>
        </p:nvSpPr>
        <p:spPr>
          <a:xfrm>
            <a:off x="3971925" y="2993231"/>
            <a:ext cx="514350" cy="514350"/>
          </a:xfrm>
          <a:prstGeom prst="rect">
            <a:avLst/>
          </a:prstGeom>
          <a:solidFill>
            <a:srgbClr val="C8A06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r>
              <a:rPr lang="en-US" altLang="zh-CN" sz="2100" b="1" dirty="0">
                <a:solidFill>
                  <a:srgbClr val="FFFFFF"/>
                </a:solidFill>
                <a:latin typeface="微软雅黑" panose="020B0503020204020204" pitchFamily="34" charset="-122"/>
                <a:ea typeface="微软雅黑" panose="020B0503020204020204" pitchFamily="34" charset="-122"/>
              </a:rPr>
              <a:t>4</a:t>
            </a:r>
            <a:endParaRPr lang="en-US" altLang="zh-CN" sz="2100" b="1" dirty="0">
              <a:solidFill>
                <a:srgbClr val="FFFFFF"/>
              </a:solidFill>
              <a:latin typeface="微软雅黑" panose="020B0503020204020204" pitchFamily="34" charset="-122"/>
              <a:ea typeface="微软雅黑" panose="020B0503020204020204" pitchFamily="34" charset="-122"/>
            </a:endParaRPr>
          </a:p>
        </p:txBody>
      </p:sp>
      <p:sp>
        <p:nvSpPr>
          <p:cNvPr id="58" name="矩形 57"/>
          <p:cNvSpPr/>
          <p:nvPr/>
        </p:nvSpPr>
        <p:spPr>
          <a:xfrm>
            <a:off x="4377929" y="3719513"/>
            <a:ext cx="3282553" cy="514350"/>
          </a:xfrm>
          <a:prstGeom prst="rect">
            <a:avLst/>
          </a:prstGeom>
          <a:solidFill>
            <a:srgbClr val="002358">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sz="2100" b="1" dirty="0">
              <a:latin typeface="微软雅黑" panose="020B0503020204020204" pitchFamily="34" charset="-122"/>
              <a:ea typeface="微软雅黑" panose="020B0503020204020204" pitchFamily="34" charset="-122"/>
            </a:endParaRPr>
          </a:p>
        </p:txBody>
      </p:sp>
      <p:sp>
        <p:nvSpPr>
          <p:cNvPr id="59" name="矩形 58"/>
          <p:cNvSpPr/>
          <p:nvPr/>
        </p:nvSpPr>
        <p:spPr>
          <a:xfrm>
            <a:off x="3971925" y="3719513"/>
            <a:ext cx="514350" cy="514350"/>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r>
              <a:rPr lang="en-US" altLang="zh-CN" sz="2100" b="1" dirty="0">
                <a:solidFill>
                  <a:srgbClr val="FFFFFF"/>
                </a:solidFill>
                <a:latin typeface="微软雅黑" panose="020B0503020204020204" pitchFamily="34" charset="-122"/>
                <a:ea typeface="微软雅黑" panose="020B0503020204020204" pitchFamily="34" charset="-122"/>
              </a:rPr>
              <a:t>5</a:t>
            </a:r>
            <a:endParaRPr lang="en-US" altLang="zh-CN" sz="2100" b="1" dirty="0">
              <a:solidFill>
                <a:srgbClr val="FFFFFF"/>
              </a:solidFill>
              <a:latin typeface="微软雅黑" panose="020B0503020204020204" pitchFamily="34" charset="-122"/>
              <a:ea typeface="微软雅黑" panose="020B0503020204020204" pitchFamily="34" charset="-122"/>
            </a:endParaRPr>
          </a:p>
        </p:txBody>
      </p:sp>
      <p:sp>
        <p:nvSpPr>
          <p:cNvPr id="6163" name="矩形 59"/>
          <p:cNvSpPr>
            <a:spLocks noChangeArrowheads="1"/>
          </p:cNvSpPr>
          <p:nvPr/>
        </p:nvSpPr>
        <p:spPr bwMode="auto">
          <a:xfrm>
            <a:off x="4604147" y="3810001"/>
            <a:ext cx="5132784" cy="346249"/>
          </a:xfrm>
          <a:prstGeom prst="rect">
            <a:avLst/>
          </a:prstGeom>
          <a:noFill/>
          <a:ln w="9525">
            <a:noFill/>
            <a:miter lim="800000"/>
          </a:ln>
        </p:spPr>
        <p:txBody>
          <a:bodyPr lIns="68580" tIns="34290" rIns="68580" bIns="34290">
            <a:spAutoFit/>
          </a:bodyPr>
          <a:lstStyle/>
          <a:p>
            <a:r>
              <a:rPr lang="zh-CN" altLang="en-US" b="1" dirty="0">
                <a:latin typeface="微软雅黑" panose="020B0503020204020204" pitchFamily="34" charset="-122"/>
                <a:ea typeface="微软雅黑" panose="020B0503020204020204" pitchFamily="34" charset="-122"/>
                <a:sym typeface="+mn-ea"/>
              </a:rPr>
              <a:t>申报填写</a:t>
            </a:r>
            <a:endParaRPr lang="zh-CN" altLang="en-US" b="1" noProof="1">
              <a:latin typeface="微软雅黑" panose="020B0503020204020204" pitchFamily="34" charset="-122"/>
              <a:ea typeface="微软雅黑" panose="020B0503020204020204" pitchFamily="34" charset="-122"/>
              <a:sym typeface="+mn-ea"/>
            </a:endParaRPr>
          </a:p>
        </p:txBody>
      </p:sp>
    </p:spTree>
  </p:cSld>
  <p:clrMapOvr>
    <a:masterClrMapping/>
  </p:clrMapOvr>
  <p:transition spd="slow" advClick="0">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图片 1"/>
          <p:cNvPicPr>
            <a:picLocks noChangeAspect="1" noChangeArrowheads="1"/>
          </p:cNvPicPr>
          <p:nvPr/>
        </p:nvPicPr>
        <p:blipFill>
          <a:blip r:embed="rId1" cstate="print"/>
          <a:srcRect t="5000" r="-104" b="10938"/>
          <a:stretch>
            <a:fillRect/>
          </a:stretch>
        </p:blipFill>
        <p:spPr bwMode="auto">
          <a:xfrm>
            <a:off x="-9525" y="5954"/>
            <a:ext cx="9153525" cy="5124450"/>
          </a:xfrm>
          <a:prstGeom prst="rect">
            <a:avLst/>
          </a:prstGeom>
          <a:noFill/>
          <a:ln w="9525">
            <a:noFill/>
            <a:miter lim="800000"/>
            <a:headEnd/>
            <a:tailEnd/>
          </a:ln>
        </p:spPr>
      </p:pic>
      <p:sp>
        <p:nvSpPr>
          <p:cNvPr id="3" name="矩形 2"/>
          <p:cNvSpPr/>
          <p:nvPr/>
        </p:nvSpPr>
        <p:spPr>
          <a:xfrm>
            <a:off x="-9525" y="1587103"/>
            <a:ext cx="4720829" cy="2413397"/>
          </a:xfrm>
          <a:prstGeom prst="rect">
            <a:avLst/>
          </a:prstGeom>
          <a:solidFill>
            <a:srgbClr val="00235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7171" name="矩形 8"/>
          <p:cNvSpPr>
            <a:spLocks noChangeArrowheads="1"/>
          </p:cNvSpPr>
          <p:nvPr/>
        </p:nvSpPr>
        <p:spPr bwMode="auto">
          <a:xfrm>
            <a:off x="1727597" y="2505075"/>
            <a:ext cx="984885" cy="577081"/>
          </a:xfrm>
          <a:prstGeom prst="rect">
            <a:avLst/>
          </a:prstGeom>
          <a:noFill/>
          <a:ln w="9525">
            <a:noFill/>
            <a:miter lim="800000"/>
          </a:ln>
        </p:spPr>
        <p:txBody>
          <a:bodyPr wrap="none" lIns="68580" tIns="34290" rIns="68580" bIns="34290">
            <a:spAutoFit/>
          </a:bodyPr>
          <a:lstStyle/>
          <a:p>
            <a:r>
              <a:rPr lang="zh-CN" altLang="en-US" sz="3300" b="1" dirty="0">
                <a:solidFill>
                  <a:schemeClr val="bg1"/>
                </a:solidFill>
                <a:latin typeface="微软雅黑" panose="020B0503020204020204" pitchFamily="34" charset="-122"/>
                <a:ea typeface="微软雅黑" panose="020B0503020204020204" pitchFamily="34" charset="-122"/>
                <a:sym typeface="+mn-ea"/>
              </a:rPr>
              <a:t>收入</a:t>
            </a:r>
            <a:endParaRPr lang="zh-CN" altLang="en-US" sz="3300" b="1" dirty="0">
              <a:solidFill>
                <a:schemeClr val="bg1"/>
              </a:solidFill>
              <a:latin typeface="微软雅黑" panose="020B0503020204020204" pitchFamily="34" charset="-122"/>
              <a:ea typeface="微软雅黑" panose="020B0503020204020204" pitchFamily="34" charset="-122"/>
              <a:sym typeface="+mn-ea"/>
            </a:endParaRPr>
          </a:p>
        </p:txBody>
      </p:sp>
      <p:sp>
        <p:nvSpPr>
          <p:cNvPr id="7172" name="矩形 10"/>
          <p:cNvSpPr>
            <a:spLocks noChangeArrowheads="1"/>
          </p:cNvSpPr>
          <p:nvPr/>
        </p:nvSpPr>
        <p:spPr bwMode="auto">
          <a:xfrm>
            <a:off x="845344" y="2574131"/>
            <a:ext cx="519113" cy="439341"/>
          </a:xfrm>
          <a:prstGeom prst="rect">
            <a:avLst/>
          </a:prstGeom>
          <a:noFill/>
          <a:ln w="9525">
            <a:noFill/>
            <a:miter lim="800000"/>
          </a:ln>
        </p:spPr>
        <p:txBody>
          <a:bodyPr wrap="none" lIns="68580" tIns="34290" rIns="68580" bIns="34290">
            <a:spAutoFit/>
          </a:bodyPr>
          <a:lstStyle/>
          <a:p>
            <a:r>
              <a:rPr lang="en-US" altLang="zh-CN" sz="2400" b="1" dirty="0">
                <a:solidFill>
                  <a:srgbClr val="C8A063"/>
                </a:solidFill>
                <a:latin typeface="微软雅黑" panose="020B0503020204020204" pitchFamily="34" charset="-122"/>
                <a:ea typeface="微软雅黑" panose="020B0503020204020204" pitchFamily="34" charset="-122"/>
              </a:rPr>
              <a:t>01</a:t>
            </a:r>
            <a:endParaRPr lang="zh-CN" altLang="en-US" sz="2400" b="1" dirty="0">
              <a:solidFill>
                <a:srgbClr val="C8A063"/>
              </a:solidFill>
              <a:latin typeface="微软雅黑" panose="020B0503020204020204" pitchFamily="34" charset="-122"/>
              <a:ea typeface="微软雅黑" panose="020B0503020204020204" pitchFamily="34" charset="-122"/>
            </a:endParaRPr>
          </a:p>
        </p:txBody>
      </p:sp>
      <p:sp>
        <p:nvSpPr>
          <p:cNvPr id="7173" name="Freeform 13"/>
          <p:cNvSpPr>
            <a:spLocks noChangeArrowheads="1"/>
          </p:cNvSpPr>
          <p:nvPr/>
        </p:nvSpPr>
        <p:spPr bwMode="auto">
          <a:xfrm>
            <a:off x="1364456" y="2651522"/>
            <a:ext cx="144066" cy="284559"/>
          </a:xfrm>
          <a:custGeom>
            <a:avLst/>
            <a:gdLst/>
            <a:ahLst/>
            <a:cxnLst>
              <a:cxn ang="0">
                <a:pos x="0" y="426"/>
              </a:cxn>
              <a:cxn ang="0">
                <a:pos x="0" y="541"/>
              </a:cxn>
              <a:cxn ang="0">
                <a:pos x="218" y="328"/>
              </a:cxn>
              <a:cxn ang="0">
                <a:pos x="218" y="328"/>
              </a:cxn>
              <a:cxn ang="0">
                <a:pos x="235" y="311"/>
              </a:cxn>
              <a:cxn ang="0">
                <a:pos x="276" y="271"/>
              </a:cxn>
              <a:cxn ang="0">
                <a:pos x="276" y="271"/>
              </a:cxn>
              <a:cxn ang="0">
                <a:pos x="276" y="271"/>
              </a:cxn>
              <a:cxn ang="0">
                <a:pos x="235" y="230"/>
              </a:cxn>
              <a:cxn ang="0">
                <a:pos x="218" y="213"/>
              </a:cxn>
              <a:cxn ang="0">
                <a:pos x="218" y="213"/>
              </a:cxn>
              <a:cxn ang="0">
                <a:pos x="0" y="0"/>
              </a:cxn>
              <a:cxn ang="0">
                <a:pos x="0" y="115"/>
              </a:cxn>
              <a:cxn ang="0">
                <a:pos x="153" y="271"/>
              </a:cxn>
              <a:cxn ang="0">
                <a:pos x="0" y="426"/>
              </a:cxn>
            </a:cxnLst>
            <a:rect l="0" t="0" r="r" b="b"/>
            <a:pathLst>
              <a:path w="276" h="541">
                <a:moveTo>
                  <a:pt x="0" y="426"/>
                </a:moveTo>
                <a:lnTo>
                  <a:pt x="0" y="541"/>
                </a:lnTo>
                <a:lnTo>
                  <a:pt x="218" y="328"/>
                </a:lnTo>
                <a:lnTo>
                  <a:pt x="235" y="311"/>
                </a:lnTo>
                <a:lnTo>
                  <a:pt x="276" y="271"/>
                </a:lnTo>
                <a:lnTo>
                  <a:pt x="235" y="230"/>
                </a:lnTo>
                <a:lnTo>
                  <a:pt x="218" y="213"/>
                </a:lnTo>
                <a:lnTo>
                  <a:pt x="0" y="0"/>
                </a:lnTo>
                <a:lnTo>
                  <a:pt x="0" y="115"/>
                </a:lnTo>
                <a:lnTo>
                  <a:pt x="153" y="271"/>
                </a:lnTo>
                <a:lnTo>
                  <a:pt x="0" y="426"/>
                </a:lnTo>
                <a:close/>
              </a:path>
            </a:pathLst>
          </a:custGeom>
          <a:solidFill>
            <a:srgbClr val="C8A063"/>
          </a:solidFill>
          <a:ln w="9525">
            <a:noFill/>
            <a:round/>
          </a:ln>
        </p:spPr>
        <p:txBody>
          <a:bodyPr lIns="68580" tIns="34290" rIns="68580" bIns="34290"/>
          <a:lstStyle/>
          <a:p>
            <a:pPr eaLnBrk="0" hangingPunct="0"/>
            <a:endParaRPr lang="zh-CN" altLang="en-US"/>
          </a:p>
        </p:txBody>
      </p:sp>
      <p:sp>
        <p:nvSpPr>
          <p:cNvPr id="16" name="矩形 15"/>
          <p:cNvSpPr/>
          <p:nvPr/>
        </p:nvSpPr>
        <p:spPr>
          <a:xfrm>
            <a:off x="4706541" y="1587103"/>
            <a:ext cx="55959" cy="2413397"/>
          </a:xfrm>
          <a:prstGeom prst="rect">
            <a:avLst/>
          </a:prstGeom>
          <a:solidFill>
            <a:srgbClr val="C8A06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714348" y="714362"/>
            <a:ext cx="7793859" cy="3227102"/>
          </a:xfrm>
          <a:prstGeom prst="rect">
            <a:avLst/>
          </a:prstGeom>
        </p:spPr>
        <p:txBody>
          <a:bodyPr wrap="square" lIns="68580" tIns="34290" rIns="68580" bIns="34290">
            <a:spAutoFit/>
          </a:bodyPr>
          <a:lstStyle/>
          <a:p>
            <a:pPr fontAlgn="auto">
              <a:lnSpc>
                <a:spcPct val="150000"/>
              </a:lnSpc>
              <a:spcBef>
                <a:spcPts val="0"/>
              </a:spcBef>
              <a:spcAft>
                <a:spcPts val="0"/>
              </a:spcAft>
              <a:defRPr/>
            </a:pPr>
            <a:r>
              <a:rPr lang="zh-CN" altLang="en-US" sz="2800" b="1" dirty="0">
                <a:solidFill>
                  <a:srgbClr val="002358"/>
                </a:solidFill>
                <a:latin typeface="+mn-ea"/>
                <a:ea typeface="+mn-ea"/>
                <a:cs typeface="+mn-ea"/>
              </a:rPr>
              <a:t>一、税收收入</a:t>
            </a:r>
            <a:endParaRPr lang="zh-CN" altLang="en-US" sz="2800" b="1" dirty="0">
              <a:solidFill>
                <a:srgbClr val="002358"/>
              </a:solidFill>
              <a:latin typeface="+mn-ea"/>
              <a:ea typeface="+mn-ea"/>
              <a:cs typeface="+mn-ea"/>
            </a:endParaRPr>
          </a:p>
          <a:p>
            <a:pPr indent="266700" fontAlgn="auto">
              <a:lnSpc>
                <a:spcPct val="150000"/>
              </a:lnSpc>
              <a:spcBef>
                <a:spcPts val="0"/>
              </a:spcBef>
              <a:spcAft>
                <a:spcPts val="0"/>
              </a:spcAft>
              <a:defRPr/>
            </a:pPr>
            <a:r>
              <a:rPr sz="2800" dirty="0">
                <a:latin typeface="+mn-ea"/>
                <a:ea typeface="+mn-ea"/>
                <a:cs typeface="+mn-ea"/>
              </a:rPr>
              <a:t>在房地产企业所得税范畴，税收收入分为</a:t>
            </a:r>
            <a:r>
              <a:rPr sz="2800" b="1" dirty="0">
                <a:solidFill>
                  <a:srgbClr val="002358"/>
                </a:solidFill>
                <a:latin typeface="+mn-ea"/>
                <a:ea typeface="+mn-ea"/>
                <a:cs typeface="+mn-ea"/>
              </a:rPr>
              <a:t>未完工收入</a:t>
            </a:r>
            <a:r>
              <a:rPr sz="2800" dirty="0">
                <a:latin typeface="+mn-ea"/>
                <a:ea typeface="+mn-ea"/>
                <a:cs typeface="+mn-ea"/>
              </a:rPr>
              <a:t>和</a:t>
            </a:r>
            <a:r>
              <a:rPr sz="2800" b="1" dirty="0">
                <a:solidFill>
                  <a:srgbClr val="002358"/>
                </a:solidFill>
                <a:latin typeface="+mn-ea"/>
                <a:ea typeface="+mn-ea"/>
                <a:cs typeface="+mn-ea"/>
              </a:rPr>
              <a:t>完工收入</a:t>
            </a:r>
            <a:r>
              <a:rPr sz="2800" dirty="0">
                <a:latin typeface="+mn-ea"/>
                <a:ea typeface="+mn-ea"/>
                <a:cs typeface="+mn-ea"/>
              </a:rPr>
              <a:t>，两种收入转化的时间节点是完工，完工之前确认的收入为未完工收入，完工之后未完工收入转化为完工收入</a:t>
            </a:r>
            <a:r>
              <a:rPr sz="2800" dirty="0" smtClean="0">
                <a:latin typeface="+mn-ea"/>
                <a:ea typeface="+mn-ea"/>
                <a:cs typeface="+mn-ea"/>
              </a:rPr>
              <a:t>。</a:t>
            </a:r>
            <a:endParaRPr sz="2800" dirty="0">
              <a:latin typeface="+mn-ea"/>
              <a:ea typeface="+mn-ea"/>
              <a:cs typeface="+mn-ea"/>
            </a:endParaRPr>
          </a:p>
        </p:txBody>
      </p:sp>
    </p:spTree>
  </p:cSld>
  <p:clrMapOvr>
    <a:masterClrMapping/>
  </p:clrMapOvr>
  <p:transition spd="slow" advClick="0">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714348" y="714362"/>
            <a:ext cx="7793859" cy="3716402"/>
          </a:xfrm>
          <a:prstGeom prst="rect">
            <a:avLst/>
          </a:prstGeom>
        </p:spPr>
        <p:txBody>
          <a:bodyPr wrap="square" lIns="68580" tIns="34290" rIns="68580" bIns="34290">
            <a:spAutoFit/>
          </a:bodyPr>
          <a:lstStyle/>
          <a:p>
            <a:pPr fontAlgn="auto">
              <a:lnSpc>
                <a:spcPct val="150000"/>
              </a:lnSpc>
              <a:spcBef>
                <a:spcPts val="0"/>
              </a:spcBef>
              <a:spcAft>
                <a:spcPts val="0"/>
              </a:spcAft>
              <a:defRPr/>
            </a:pPr>
            <a:r>
              <a:rPr lang="zh-CN" altLang="en-US" b="1" dirty="0">
                <a:solidFill>
                  <a:srgbClr val="002358"/>
                </a:solidFill>
                <a:latin typeface="+mn-ea"/>
                <a:ea typeface="+mn-ea"/>
                <a:cs typeface="+mn-ea"/>
              </a:rPr>
              <a:t>一、税收收入</a:t>
            </a:r>
            <a:endParaRPr lang="zh-CN" altLang="en-US" b="1" dirty="0">
              <a:solidFill>
                <a:srgbClr val="002358"/>
              </a:solidFill>
              <a:latin typeface="+mn-ea"/>
              <a:ea typeface="+mn-ea"/>
              <a:cs typeface="+mn-ea"/>
            </a:endParaRPr>
          </a:p>
          <a:p>
            <a:pPr fontAlgn="auto">
              <a:lnSpc>
                <a:spcPct val="150000"/>
              </a:lnSpc>
              <a:spcBef>
                <a:spcPts val="0"/>
              </a:spcBef>
              <a:spcAft>
                <a:spcPts val="0"/>
              </a:spcAft>
              <a:defRPr/>
            </a:pPr>
            <a:r>
              <a:rPr lang="zh-CN" altLang="en-US" sz="2800" b="1" dirty="0" smtClean="0">
                <a:latin typeface="+mn-lt"/>
                <a:sym typeface="+mn-ea"/>
              </a:rPr>
              <a:t>（</a:t>
            </a:r>
            <a:r>
              <a:rPr lang="zh-CN" altLang="en-US" sz="2800" b="1" dirty="0">
                <a:latin typeface="+mn-lt"/>
                <a:sym typeface="+mn-ea"/>
              </a:rPr>
              <a:t>一）税收收入的范围</a:t>
            </a:r>
            <a:endParaRPr lang="zh-CN" altLang="en-US" sz="2800" dirty="0">
              <a:latin typeface="+mn-lt"/>
              <a:sym typeface="+mn-ea"/>
            </a:endParaRPr>
          </a:p>
          <a:p>
            <a:pPr fontAlgn="auto">
              <a:lnSpc>
                <a:spcPct val="150000"/>
              </a:lnSpc>
              <a:spcBef>
                <a:spcPts val="0"/>
              </a:spcBef>
              <a:spcAft>
                <a:spcPts val="0"/>
              </a:spcAft>
              <a:defRPr/>
            </a:pPr>
            <a:r>
              <a:rPr lang="zh-CN" altLang="en-US" sz="2800" dirty="0">
                <a:latin typeface="+mn-lt"/>
                <a:sym typeface="+mn-ea"/>
              </a:rPr>
              <a:t>开发产品销售收入的范围是销售开发产品过程中取得的全部价款，包括现金、现金等价物等其他的经济利益，这就意味着在销售开发产品过程中收取相关费用也在所得税收入的范围</a:t>
            </a:r>
            <a:r>
              <a:rPr lang="zh-CN" altLang="en-US" sz="2800" dirty="0" smtClean="0">
                <a:latin typeface="+mn-lt"/>
                <a:sym typeface="+mn-ea"/>
              </a:rPr>
              <a:t>。</a:t>
            </a:r>
            <a:endParaRPr lang="zh-CN" altLang="en-US" sz="2800" dirty="0">
              <a:latin typeface="+mn-lt"/>
              <a:sym typeface="+mn-ea"/>
            </a:endParaRPr>
          </a:p>
        </p:txBody>
      </p:sp>
    </p:spTree>
  </p:cSld>
  <p:clrMapOvr>
    <a:masterClrMapping/>
  </p:clrMapOvr>
  <p:transition spd="slow" advClick="0">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13317"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865188"/>
            <a:ext cx="7666038" cy="3646488"/>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en-US" altLang="zh-CN" sz="18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       </a:t>
            </a:r>
            <a:r>
              <a:rPr lang="zh-CN" altLang="en-US" sz="2000" b="1" strike="noStrike"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mn-ea"/>
              </a:rPr>
              <a:t>适用范围</a:t>
            </a:r>
            <a:endParaRPr lang="zh-CN" altLang="en-US" sz="1800" b="1" strike="noStrike" noProof="0" dirty="0">
              <a:ln>
                <a:noFill/>
              </a:ln>
              <a:solidFill>
                <a:srgbClr val="C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房地产开发企业：</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是指按照</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中华人民共和国城市房地产管理法</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的规定，以营利为目的，从事房地产开发和经营的企业。</a:t>
            </a:r>
            <a:endPar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1. </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有自己的名称和组织机构。</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2. </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有固定的经营场所。</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3. </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有符合国务院规定的注册资本。</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4. </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有足够的专业技术人员。</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5. </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法律、行政法规规定的其他条件。</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p:txBody>
      </p:sp>
      <p:sp>
        <p:nvSpPr>
          <p:cNvPr id="13319"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714348" y="714362"/>
            <a:ext cx="7793859" cy="4362733"/>
          </a:xfrm>
          <a:prstGeom prst="rect">
            <a:avLst/>
          </a:prstGeom>
        </p:spPr>
        <p:txBody>
          <a:bodyPr wrap="square" lIns="68580" tIns="34290" rIns="68580" bIns="34290">
            <a:spAutoFit/>
          </a:bodyPr>
          <a:lstStyle/>
          <a:p>
            <a:pPr fontAlgn="auto">
              <a:lnSpc>
                <a:spcPct val="150000"/>
              </a:lnSpc>
              <a:spcBef>
                <a:spcPts val="0"/>
              </a:spcBef>
              <a:spcAft>
                <a:spcPts val="0"/>
              </a:spcAft>
              <a:defRPr/>
            </a:pPr>
            <a:r>
              <a:rPr lang="zh-CN" altLang="en-US" b="1" dirty="0">
                <a:solidFill>
                  <a:srgbClr val="002358"/>
                </a:solidFill>
                <a:latin typeface="+mn-ea"/>
                <a:ea typeface="+mn-ea"/>
                <a:cs typeface="+mn-ea"/>
              </a:rPr>
              <a:t>一、税收收入</a:t>
            </a:r>
            <a:endParaRPr lang="zh-CN" altLang="en-US" b="1" dirty="0">
              <a:solidFill>
                <a:srgbClr val="002358"/>
              </a:solidFill>
              <a:latin typeface="+mn-ea"/>
              <a:ea typeface="+mn-ea"/>
              <a:cs typeface="+mn-ea"/>
            </a:endParaRPr>
          </a:p>
          <a:p>
            <a:pPr fontAlgn="auto">
              <a:lnSpc>
                <a:spcPct val="150000"/>
              </a:lnSpc>
              <a:spcBef>
                <a:spcPts val="0"/>
              </a:spcBef>
              <a:spcAft>
                <a:spcPts val="0"/>
              </a:spcAft>
              <a:defRPr/>
            </a:pPr>
            <a:r>
              <a:rPr lang="zh-CN" altLang="en-US" sz="2800" b="1" dirty="0" smtClean="0">
                <a:latin typeface="+mn-lt"/>
                <a:sym typeface="+mn-ea"/>
              </a:rPr>
              <a:t>（</a:t>
            </a:r>
            <a:r>
              <a:rPr lang="zh-CN" altLang="en-US" sz="2800" b="1" dirty="0">
                <a:latin typeface="+mn-lt"/>
                <a:sym typeface="+mn-ea"/>
              </a:rPr>
              <a:t>二）税收收入的确认</a:t>
            </a:r>
            <a:endParaRPr lang="zh-CN" altLang="en-US" sz="2800" b="1" dirty="0">
              <a:latin typeface="+mn-lt"/>
            </a:endParaRPr>
          </a:p>
          <a:p>
            <a:pPr fontAlgn="auto">
              <a:lnSpc>
                <a:spcPct val="150000"/>
              </a:lnSpc>
              <a:spcBef>
                <a:spcPts val="0"/>
              </a:spcBef>
              <a:spcAft>
                <a:spcPts val="0"/>
              </a:spcAft>
              <a:defRPr/>
            </a:pPr>
            <a:r>
              <a:rPr lang="zh-CN" altLang="en-US" sz="2800" dirty="0">
                <a:latin typeface="+mn-lt"/>
                <a:sym typeface="+mn-ea"/>
              </a:rPr>
              <a:t>根据国税发〔2009〕31号文《房地产开发经营业务企业所得税处理办法》第六条之规定，企业通过正式签订《房地产销售合同》或《房地产预售合同》所取得的收入，应确认为销售收入的实现，具体按以下规定确认;</a:t>
            </a:r>
            <a:endParaRPr sz="2800" dirty="0">
              <a:latin typeface="+mn-ea"/>
              <a:ea typeface="+mn-ea"/>
              <a:cs typeface="+mn-ea"/>
            </a:endParaRPr>
          </a:p>
        </p:txBody>
      </p:sp>
    </p:spTree>
  </p:cSld>
  <p:clrMapOvr>
    <a:masterClrMapping/>
  </p:clrMapOvr>
  <p:transition spd="slow" advClick="0">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72716" y="900113"/>
            <a:ext cx="241028" cy="346249"/>
          </a:xfrm>
          <a:prstGeom prst="rect">
            <a:avLst/>
          </a:prstGeom>
          <a:noFill/>
        </p:spPr>
        <p:txBody>
          <a:bodyPr wrap="none" lIns="68580" tIns="34290" rIns="68580" bIns="34290">
            <a:spAutoFit/>
          </a:bodyPr>
          <a:lstStyle/>
          <a:p>
            <a:pPr fontAlgn="auto">
              <a:spcBef>
                <a:spcPts val="0"/>
              </a:spcBef>
              <a:spcAft>
                <a:spcPts val="0"/>
              </a:spcAft>
              <a:defRPr/>
            </a:pPr>
            <a:r>
              <a:rPr lang="en-US" altLang="zh-CN" b="1" kern="0" spc="-113" dirty="0" smtClean="0">
                <a:solidFill>
                  <a:prstClr val="white"/>
                </a:solidFill>
                <a:latin typeface="+mn-lt"/>
                <a:ea typeface="+mn-ea"/>
                <a:cs typeface="+mn-ea"/>
                <a:sym typeface="+mn-lt"/>
              </a:rPr>
              <a:t>1</a:t>
            </a:r>
            <a:endParaRPr lang="zh-CN" altLang="en-US" b="1" kern="0" spc="-113" dirty="0">
              <a:solidFill>
                <a:prstClr val="white"/>
              </a:solidFill>
              <a:latin typeface="+mn-lt"/>
              <a:ea typeface="+mn-ea"/>
              <a:cs typeface="+mn-ea"/>
              <a:sym typeface="+mn-lt"/>
            </a:endParaRPr>
          </a:p>
        </p:txBody>
      </p:sp>
      <p:sp>
        <p:nvSpPr>
          <p:cNvPr id="29" name="文本框 28"/>
          <p:cNvSpPr txBox="1"/>
          <p:nvPr/>
        </p:nvSpPr>
        <p:spPr>
          <a:xfrm>
            <a:off x="772716" y="2138363"/>
            <a:ext cx="241028" cy="346249"/>
          </a:xfrm>
          <a:prstGeom prst="rect">
            <a:avLst/>
          </a:prstGeom>
          <a:noFill/>
        </p:spPr>
        <p:txBody>
          <a:bodyPr wrap="none" lIns="68580" tIns="34290" rIns="68580" bIns="34290">
            <a:spAutoFit/>
          </a:bodyPr>
          <a:lstStyle/>
          <a:p>
            <a:pPr fontAlgn="auto">
              <a:spcBef>
                <a:spcPts val="0"/>
              </a:spcBef>
              <a:spcAft>
                <a:spcPts val="0"/>
              </a:spcAft>
              <a:defRPr/>
            </a:pPr>
            <a:r>
              <a:rPr lang="en-US" altLang="zh-CN" b="1" kern="0" spc="-113" dirty="0" smtClean="0">
                <a:solidFill>
                  <a:prstClr val="white"/>
                </a:solidFill>
                <a:latin typeface="+mn-lt"/>
                <a:ea typeface="+mn-ea"/>
                <a:cs typeface="+mn-ea"/>
                <a:sym typeface="+mn-lt"/>
              </a:rPr>
              <a:t>3</a:t>
            </a:r>
            <a:endParaRPr lang="zh-CN" altLang="en-US" b="1" kern="0" spc="-113" dirty="0">
              <a:solidFill>
                <a:prstClr val="white"/>
              </a:solidFill>
              <a:latin typeface="+mn-lt"/>
              <a:ea typeface="+mn-ea"/>
              <a:cs typeface="+mn-ea"/>
              <a:sym typeface="+mn-lt"/>
            </a:endParaRPr>
          </a:p>
        </p:txBody>
      </p:sp>
      <p:sp>
        <p:nvSpPr>
          <p:cNvPr id="9227" name="文本框 10"/>
          <p:cNvSpPr txBox="1">
            <a:spLocks noChangeArrowheads="1"/>
          </p:cNvSpPr>
          <p:nvPr/>
        </p:nvSpPr>
        <p:spPr bwMode="auto">
          <a:xfrm>
            <a:off x="1247776" y="796529"/>
            <a:ext cx="7253314" cy="2008242"/>
          </a:xfrm>
          <a:prstGeom prst="rect">
            <a:avLst/>
          </a:prstGeom>
          <a:noFill/>
          <a:ln w="9525">
            <a:noFill/>
            <a:miter lim="800000"/>
          </a:ln>
        </p:spPr>
        <p:txBody>
          <a:bodyPr wrap="square" lIns="68580" tIns="34290" rIns="68580" bIns="34290">
            <a:spAutoFit/>
          </a:bodyPr>
          <a:lstStyle/>
          <a:p>
            <a:pPr>
              <a:lnSpc>
                <a:spcPct val="150000"/>
              </a:lnSpc>
            </a:pPr>
            <a:r>
              <a:rPr lang="en-US" altLang="zh-CN" sz="2800" dirty="0" smtClean="0"/>
              <a:t>1</a:t>
            </a:r>
            <a:r>
              <a:rPr lang="zh-CN" altLang="en-US" sz="2800" dirty="0" smtClean="0"/>
              <a:t>、采取</a:t>
            </a:r>
            <a:r>
              <a:rPr lang="zh-CN" altLang="en-US" sz="2800" dirty="0"/>
              <a:t>一次性全额收款方式销售开发产品的，应于实际收讫价款或取得索取价款凭据（权利）之日，确认收入的实现。</a:t>
            </a:r>
            <a:endParaRPr lang="zh-CN" altLang="en-US" sz="2800" dirty="0"/>
          </a:p>
        </p:txBody>
      </p:sp>
      <p:sp>
        <p:nvSpPr>
          <p:cNvPr id="9228" name="文本框 11"/>
          <p:cNvSpPr txBox="1">
            <a:spLocks noChangeArrowheads="1"/>
          </p:cNvSpPr>
          <p:nvPr/>
        </p:nvSpPr>
        <p:spPr bwMode="auto">
          <a:xfrm>
            <a:off x="1285852" y="2928940"/>
            <a:ext cx="7000924" cy="2008242"/>
          </a:xfrm>
          <a:prstGeom prst="rect">
            <a:avLst/>
          </a:prstGeom>
          <a:noFill/>
          <a:ln w="9525">
            <a:noFill/>
            <a:miter lim="800000"/>
          </a:ln>
        </p:spPr>
        <p:txBody>
          <a:bodyPr wrap="square" lIns="68580" tIns="34290" rIns="68580" bIns="34290">
            <a:spAutoFit/>
          </a:bodyPr>
          <a:lstStyle/>
          <a:p>
            <a:pPr>
              <a:lnSpc>
                <a:spcPct val="150000"/>
              </a:lnSpc>
            </a:pPr>
            <a:r>
              <a:rPr lang="en-US" altLang="zh-CN" sz="2800" dirty="0" smtClean="0"/>
              <a:t>2</a:t>
            </a:r>
            <a:r>
              <a:rPr lang="zh-CN" altLang="en-US" sz="2800" dirty="0" smtClean="0"/>
              <a:t>、采取分期收款方式销售开发产品的，应按销售合同或协议约定的价款和付款日确认收入的实现</a:t>
            </a:r>
            <a:r>
              <a:rPr lang="zh-CN" altLang="en-US" sz="1100" dirty="0" smtClean="0"/>
              <a:t>。</a:t>
            </a:r>
            <a:endParaRPr lang="zh-CN" altLang="en-US" sz="1100" dirty="0"/>
          </a:p>
        </p:txBody>
      </p:sp>
    </p:spTree>
  </p:cSld>
  <p:clrMapOvr>
    <a:masterClrMapping/>
  </p:clrMapOvr>
  <p:transition spd="slow" advClick="0">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772716" y="900113"/>
            <a:ext cx="343556" cy="346249"/>
          </a:xfrm>
          <a:prstGeom prst="rect">
            <a:avLst/>
          </a:prstGeom>
          <a:noFill/>
        </p:spPr>
        <p:txBody>
          <a:bodyPr wrap="none" lIns="68580" tIns="34290" rIns="68580" bIns="34290">
            <a:spAutoFit/>
          </a:bodyPr>
          <a:lstStyle/>
          <a:p>
            <a:pPr fontAlgn="auto">
              <a:spcBef>
                <a:spcPts val="0"/>
              </a:spcBef>
              <a:spcAft>
                <a:spcPts val="0"/>
              </a:spcAft>
              <a:defRPr/>
            </a:pPr>
            <a:r>
              <a:rPr lang="en-US" altLang="zh-CN" b="1" kern="0" spc="-113" dirty="0">
                <a:solidFill>
                  <a:prstClr val="white"/>
                </a:solidFill>
                <a:latin typeface="+mn-lt"/>
                <a:ea typeface="+mn-ea"/>
                <a:cs typeface="+mn-ea"/>
                <a:sym typeface="+mn-lt"/>
              </a:rPr>
              <a:t>01</a:t>
            </a:r>
            <a:endParaRPr lang="zh-CN" altLang="en-US" b="1" kern="0" spc="-113" dirty="0">
              <a:solidFill>
                <a:prstClr val="white"/>
              </a:solidFill>
              <a:latin typeface="+mn-lt"/>
              <a:ea typeface="+mn-ea"/>
              <a:cs typeface="+mn-ea"/>
              <a:sym typeface="+mn-lt"/>
            </a:endParaRPr>
          </a:p>
        </p:txBody>
      </p:sp>
      <p:sp>
        <p:nvSpPr>
          <p:cNvPr id="29" name="文本框 28"/>
          <p:cNvSpPr txBox="1"/>
          <p:nvPr/>
        </p:nvSpPr>
        <p:spPr>
          <a:xfrm>
            <a:off x="772716" y="2138363"/>
            <a:ext cx="241028" cy="346249"/>
          </a:xfrm>
          <a:prstGeom prst="rect">
            <a:avLst/>
          </a:prstGeom>
          <a:noFill/>
        </p:spPr>
        <p:txBody>
          <a:bodyPr wrap="none" lIns="68580" tIns="34290" rIns="68580" bIns="34290">
            <a:spAutoFit/>
          </a:bodyPr>
          <a:lstStyle/>
          <a:p>
            <a:pPr fontAlgn="auto">
              <a:spcBef>
                <a:spcPts val="0"/>
              </a:spcBef>
              <a:spcAft>
                <a:spcPts val="0"/>
              </a:spcAft>
              <a:defRPr/>
            </a:pPr>
            <a:r>
              <a:rPr lang="en-US" altLang="zh-CN" b="1" kern="0" spc="-113" dirty="0" smtClean="0">
                <a:solidFill>
                  <a:prstClr val="white"/>
                </a:solidFill>
                <a:latin typeface="+mn-lt"/>
                <a:ea typeface="+mn-ea"/>
                <a:cs typeface="+mn-ea"/>
                <a:sym typeface="+mn-lt"/>
              </a:rPr>
              <a:t>3</a:t>
            </a:r>
            <a:endParaRPr lang="zh-CN" altLang="en-US" b="1" kern="0" spc="-113" dirty="0">
              <a:solidFill>
                <a:prstClr val="white"/>
              </a:solidFill>
              <a:latin typeface="+mn-lt"/>
              <a:ea typeface="+mn-ea"/>
              <a:cs typeface="+mn-ea"/>
              <a:sym typeface="+mn-lt"/>
            </a:endParaRPr>
          </a:p>
        </p:txBody>
      </p:sp>
      <p:sp>
        <p:nvSpPr>
          <p:cNvPr id="33" name="文本框 32"/>
          <p:cNvSpPr txBox="1"/>
          <p:nvPr/>
        </p:nvSpPr>
        <p:spPr>
          <a:xfrm>
            <a:off x="772716" y="2939653"/>
            <a:ext cx="241028" cy="346249"/>
          </a:xfrm>
          <a:prstGeom prst="rect">
            <a:avLst/>
          </a:prstGeom>
          <a:noFill/>
        </p:spPr>
        <p:txBody>
          <a:bodyPr wrap="none" lIns="68580" tIns="34290" rIns="68580" bIns="34290">
            <a:spAutoFit/>
          </a:bodyPr>
          <a:lstStyle/>
          <a:p>
            <a:pPr fontAlgn="auto">
              <a:spcBef>
                <a:spcPts val="0"/>
              </a:spcBef>
              <a:spcAft>
                <a:spcPts val="0"/>
              </a:spcAft>
              <a:defRPr/>
            </a:pPr>
            <a:r>
              <a:rPr lang="en-US" altLang="zh-CN" b="1" kern="0" spc="-113" dirty="0" smtClean="0">
                <a:solidFill>
                  <a:prstClr val="white"/>
                </a:solidFill>
                <a:latin typeface="+mn-lt"/>
                <a:ea typeface="+mn-ea"/>
                <a:cs typeface="+mn-ea"/>
                <a:sym typeface="+mn-lt"/>
              </a:rPr>
              <a:t>4</a:t>
            </a:r>
            <a:endParaRPr lang="zh-CN" altLang="en-US" b="1" kern="0" spc="-113" dirty="0">
              <a:solidFill>
                <a:prstClr val="white"/>
              </a:solidFill>
              <a:latin typeface="+mn-lt"/>
              <a:ea typeface="+mn-ea"/>
              <a:cs typeface="+mn-ea"/>
              <a:sym typeface="+mn-lt"/>
            </a:endParaRPr>
          </a:p>
        </p:txBody>
      </p:sp>
      <p:sp>
        <p:nvSpPr>
          <p:cNvPr id="9229" name="文本框 12"/>
          <p:cNvSpPr txBox="1">
            <a:spLocks noChangeArrowheads="1"/>
          </p:cNvSpPr>
          <p:nvPr/>
        </p:nvSpPr>
        <p:spPr bwMode="auto">
          <a:xfrm>
            <a:off x="857224" y="1071552"/>
            <a:ext cx="7324752" cy="2654573"/>
          </a:xfrm>
          <a:prstGeom prst="rect">
            <a:avLst/>
          </a:prstGeom>
          <a:noFill/>
          <a:ln w="9525">
            <a:noFill/>
            <a:miter lim="800000"/>
          </a:ln>
        </p:spPr>
        <p:txBody>
          <a:bodyPr wrap="square" lIns="68580" tIns="34290" rIns="68580" bIns="34290">
            <a:spAutoFit/>
          </a:bodyPr>
          <a:lstStyle/>
          <a:p>
            <a:pPr>
              <a:lnSpc>
                <a:spcPct val="150000"/>
              </a:lnSpc>
            </a:pPr>
            <a:r>
              <a:rPr lang="en-US" altLang="zh-CN" sz="2800" dirty="0" smtClean="0"/>
              <a:t>3</a:t>
            </a:r>
            <a:r>
              <a:rPr lang="zh-CN" altLang="en-US" sz="2800" dirty="0" smtClean="0"/>
              <a:t>、采取</a:t>
            </a:r>
            <a:r>
              <a:rPr lang="zh-CN" altLang="en-US" sz="2800" dirty="0"/>
              <a:t>银行按揭方式销售开发产品的，应按销售合同或协议约定的价款确定收入额，其首付款应于实际收到日确认收入的实现，余款在银行按揭贷款办理转账之日确认收入的实现。</a:t>
            </a:r>
            <a:endParaRPr lang="zh-CN" altLang="en-US" sz="2800" dirty="0"/>
          </a:p>
        </p:txBody>
      </p:sp>
    </p:spTree>
  </p:cSld>
  <p:clrMapOvr>
    <a:masterClrMapping/>
  </p:clrMapOvr>
  <p:transition spd="slow" advClick="0">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72716" y="1458516"/>
            <a:ext cx="343556" cy="346249"/>
          </a:xfrm>
          <a:prstGeom prst="rect">
            <a:avLst/>
          </a:prstGeom>
          <a:noFill/>
        </p:spPr>
        <p:txBody>
          <a:bodyPr wrap="none" lIns="68580" tIns="34290" rIns="68580" bIns="34290">
            <a:spAutoFit/>
          </a:bodyPr>
          <a:lstStyle/>
          <a:p>
            <a:pPr fontAlgn="auto">
              <a:spcBef>
                <a:spcPts val="0"/>
              </a:spcBef>
              <a:spcAft>
                <a:spcPts val="0"/>
              </a:spcAft>
              <a:defRPr/>
            </a:pPr>
            <a:r>
              <a:rPr lang="en-US" altLang="zh-CN" b="1" kern="0" spc="-113" dirty="0">
                <a:solidFill>
                  <a:prstClr val="white"/>
                </a:solidFill>
                <a:latin typeface="+mn-lt"/>
                <a:ea typeface="+mn-ea"/>
                <a:cs typeface="+mn-ea"/>
                <a:sym typeface="+mn-lt"/>
              </a:rPr>
              <a:t>02</a:t>
            </a:r>
            <a:endParaRPr lang="zh-CN" altLang="en-US" b="1" kern="0" spc="-113" dirty="0">
              <a:solidFill>
                <a:prstClr val="white"/>
              </a:solidFill>
              <a:latin typeface="+mn-lt"/>
              <a:ea typeface="+mn-ea"/>
              <a:cs typeface="+mn-ea"/>
              <a:sym typeface="+mn-lt"/>
            </a:endParaRPr>
          </a:p>
        </p:txBody>
      </p:sp>
      <p:sp>
        <p:nvSpPr>
          <p:cNvPr id="9230" name="文本框 13"/>
          <p:cNvSpPr txBox="1">
            <a:spLocks noChangeArrowheads="1"/>
          </p:cNvSpPr>
          <p:nvPr/>
        </p:nvSpPr>
        <p:spPr bwMode="auto">
          <a:xfrm>
            <a:off x="928662" y="1142991"/>
            <a:ext cx="7572428" cy="2654573"/>
          </a:xfrm>
          <a:prstGeom prst="rect">
            <a:avLst/>
          </a:prstGeom>
          <a:noFill/>
          <a:ln w="9525">
            <a:noFill/>
            <a:miter lim="800000"/>
          </a:ln>
        </p:spPr>
        <p:txBody>
          <a:bodyPr wrap="square" lIns="68580" tIns="34290" rIns="68580" bIns="34290">
            <a:spAutoFit/>
          </a:bodyPr>
          <a:lstStyle/>
          <a:p>
            <a:pPr>
              <a:lnSpc>
                <a:spcPct val="150000"/>
              </a:lnSpc>
            </a:pPr>
            <a:r>
              <a:rPr lang="en-US" altLang="zh-CN" sz="2800" dirty="0" smtClean="0"/>
              <a:t>4</a:t>
            </a:r>
            <a:r>
              <a:rPr lang="zh-CN" altLang="en-US" sz="2800" dirty="0" smtClean="0"/>
              <a:t>、采取</a:t>
            </a:r>
            <a:r>
              <a:rPr lang="zh-CN" altLang="en-US" sz="2800" dirty="0"/>
              <a:t>委托方式销售开发产品的，总体来讲是遵循孰高原则，从税收的角度来讲是为了避免房地产企业人为拆分收入，具体应按以下原则确认收入的实现</a:t>
            </a:r>
            <a:r>
              <a:rPr lang="en-US" altLang="zh-CN" sz="2800" dirty="0"/>
              <a:t>∶</a:t>
            </a:r>
            <a:endParaRPr lang="en-US" altLang="zh-CN" sz="2800" dirty="0"/>
          </a:p>
        </p:txBody>
      </p:sp>
    </p:spTree>
  </p:cSld>
  <p:clrMapOvr>
    <a:masterClrMapping/>
  </p:clrMapOvr>
  <p:transition spd="slow" advClick="0">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243" name="文本框 99"/>
          <p:cNvSpPr txBox="1">
            <a:spLocks noChangeArrowheads="1"/>
          </p:cNvSpPr>
          <p:nvPr/>
        </p:nvSpPr>
        <p:spPr bwMode="auto">
          <a:xfrm>
            <a:off x="545307" y="644129"/>
            <a:ext cx="8141494" cy="1084912"/>
          </a:xfrm>
          <a:prstGeom prst="rect">
            <a:avLst/>
          </a:prstGeom>
          <a:noFill/>
          <a:ln w="9525">
            <a:noFill/>
            <a:miter lim="800000"/>
          </a:ln>
        </p:spPr>
        <p:txBody>
          <a:bodyPr lIns="68580" tIns="34290" rIns="68580" bIns="34290">
            <a:spAutoFit/>
          </a:bodyPr>
          <a:lstStyle/>
          <a:p>
            <a:pPr>
              <a:lnSpc>
                <a:spcPct val="150000"/>
              </a:lnSpc>
            </a:pPr>
            <a:r>
              <a:rPr lang="zh-CN" altLang="en-US" sz="1100" b="1" dirty="0"/>
              <a:t>（三）未完工收入与完工收入</a:t>
            </a:r>
            <a:endParaRPr lang="zh-CN" altLang="en-US" sz="1100" b="1" dirty="0"/>
          </a:p>
          <a:p>
            <a:pPr>
              <a:lnSpc>
                <a:spcPct val="150000"/>
              </a:lnSpc>
            </a:pPr>
            <a:r>
              <a:rPr lang="zh-CN" altLang="en-US" sz="1100" dirty="0"/>
              <a:t>房地产销售开发产品的收入要包括完工前的收入，还有完工后的收入</a:t>
            </a:r>
            <a:r>
              <a:rPr lang="en-US" altLang="zh-CN" sz="1100" dirty="0"/>
              <a:t>.</a:t>
            </a:r>
            <a:r>
              <a:rPr lang="zh-CN" altLang="en-US" sz="1100" dirty="0"/>
              <a:t>完工前的收入要按照预计毛利率来计算应税所得额，而完工之后要按照实际的毛利额来计算应税所得额。企业房地产开发经营业务包括土地的开发，建造、销售住宅、商业用房以及其他建筑物、附着物、配套设施等开发产品。除土地开发之外，其他开发产品符合下列条件之一的，应视为已经完工</a:t>
            </a:r>
            <a:r>
              <a:rPr lang="en-US" altLang="zh-CN" sz="1100" dirty="0"/>
              <a:t>;</a:t>
            </a:r>
            <a:endParaRPr lang="en-US" altLang="zh-CN" sz="1100" dirty="0"/>
          </a:p>
        </p:txBody>
      </p:sp>
      <p:sp>
        <p:nvSpPr>
          <p:cNvPr id="71" name="矩形 70"/>
          <p:cNvSpPr/>
          <p:nvPr/>
        </p:nvSpPr>
        <p:spPr>
          <a:xfrm>
            <a:off x="648891" y="1933576"/>
            <a:ext cx="2503884" cy="98345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73" name="矩形 72"/>
          <p:cNvSpPr/>
          <p:nvPr/>
        </p:nvSpPr>
        <p:spPr>
          <a:xfrm>
            <a:off x="1640681" y="1681162"/>
            <a:ext cx="520304" cy="519113"/>
          </a:xfrm>
          <a:prstGeom prst="rect">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75" name="矩形 74"/>
          <p:cNvSpPr/>
          <p:nvPr/>
        </p:nvSpPr>
        <p:spPr>
          <a:xfrm>
            <a:off x="3334941" y="1933576"/>
            <a:ext cx="2503884" cy="98345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77" name="矩形 76"/>
          <p:cNvSpPr/>
          <p:nvPr/>
        </p:nvSpPr>
        <p:spPr>
          <a:xfrm>
            <a:off x="4326731" y="1681162"/>
            <a:ext cx="520304" cy="519113"/>
          </a:xfrm>
          <a:prstGeom prst="rect">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81" name="矩形 80"/>
          <p:cNvSpPr/>
          <p:nvPr/>
        </p:nvSpPr>
        <p:spPr>
          <a:xfrm>
            <a:off x="6009085" y="1933576"/>
            <a:ext cx="2503884" cy="983456"/>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83" name="矩形 82"/>
          <p:cNvSpPr/>
          <p:nvPr/>
        </p:nvSpPr>
        <p:spPr>
          <a:xfrm>
            <a:off x="7000875" y="1681162"/>
            <a:ext cx="520304" cy="519113"/>
          </a:xfrm>
          <a:prstGeom prst="rect">
            <a:avLst/>
          </a:prstGeom>
          <a:solidFill>
            <a:srgbClr val="05377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10250" name="文本框 85"/>
          <p:cNvSpPr txBox="1">
            <a:spLocks noChangeArrowheads="1"/>
          </p:cNvSpPr>
          <p:nvPr/>
        </p:nvSpPr>
        <p:spPr bwMode="auto">
          <a:xfrm>
            <a:off x="1695451" y="1756173"/>
            <a:ext cx="398186" cy="377026"/>
          </a:xfrm>
          <a:prstGeom prst="rect">
            <a:avLst/>
          </a:prstGeom>
          <a:noFill/>
          <a:ln w="9525">
            <a:noFill/>
            <a:miter lim="800000"/>
          </a:ln>
        </p:spPr>
        <p:txBody>
          <a:bodyPr wrap="none" lIns="68580" tIns="34290" rIns="68580" bIns="34290">
            <a:spAutoFit/>
          </a:bodyPr>
          <a:lstStyle/>
          <a:p>
            <a:r>
              <a:rPr lang="en-US" altLang="zh-CN" sz="2000" dirty="0">
                <a:solidFill>
                  <a:schemeClr val="bg1"/>
                </a:solidFill>
              </a:rPr>
              <a:t>01</a:t>
            </a:r>
            <a:endParaRPr lang="en-US" altLang="zh-CN" sz="2000" dirty="0">
              <a:solidFill>
                <a:schemeClr val="bg1"/>
              </a:solidFill>
            </a:endParaRPr>
          </a:p>
        </p:txBody>
      </p:sp>
      <p:sp>
        <p:nvSpPr>
          <p:cNvPr id="10251" name="文本框 86"/>
          <p:cNvSpPr txBox="1">
            <a:spLocks noChangeArrowheads="1"/>
          </p:cNvSpPr>
          <p:nvPr/>
        </p:nvSpPr>
        <p:spPr bwMode="auto">
          <a:xfrm>
            <a:off x="4381501" y="1756173"/>
            <a:ext cx="398186" cy="377026"/>
          </a:xfrm>
          <a:prstGeom prst="rect">
            <a:avLst/>
          </a:prstGeom>
          <a:noFill/>
          <a:ln w="9525">
            <a:noFill/>
            <a:miter lim="800000"/>
          </a:ln>
        </p:spPr>
        <p:txBody>
          <a:bodyPr wrap="none" lIns="68580" tIns="34290" rIns="68580" bIns="34290">
            <a:spAutoFit/>
          </a:bodyPr>
          <a:lstStyle/>
          <a:p>
            <a:r>
              <a:rPr lang="en-US" altLang="zh-CN" sz="2000" dirty="0">
                <a:solidFill>
                  <a:schemeClr val="bg1"/>
                </a:solidFill>
              </a:rPr>
              <a:t>02</a:t>
            </a:r>
            <a:endParaRPr lang="en-US" altLang="zh-CN" sz="2000" dirty="0">
              <a:solidFill>
                <a:schemeClr val="bg1"/>
              </a:solidFill>
            </a:endParaRPr>
          </a:p>
        </p:txBody>
      </p:sp>
      <p:sp>
        <p:nvSpPr>
          <p:cNvPr id="10252" name="文本框 87"/>
          <p:cNvSpPr txBox="1">
            <a:spLocks noChangeArrowheads="1"/>
          </p:cNvSpPr>
          <p:nvPr/>
        </p:nvSpPr>
        <p:spPr bwMode="auto">
          <a:xfrm>
            <a:off x="7055644" y="1756173"/>
            <a:ext cx="398186" cy="377026"/>
          </a:xfrm>
          <a:prstGeom prst="rect">
            <a:avLst/>
          </a:prstGeom>
          <a:noFill/>
          <a:ln w="9525">
            <a:noFill/>
            <a:miter lim="800000"/>
          </a:ln>
        </p:spPr>
        <p:txBody>
          <a:bodyPr wrap="none" lIns="68580" tIns="34290" rIns="68580" bIns="34290">
            <a:spAutoFit/>
          </a:bodyPr>
          <a:lstStyle/>
          <a:p>
            <a:r>
              <a:rPr lang="en-US" altLang="zh-CN" sz="2000" dirty="0">
                <a:solidFill>
                  <a:schemeClr val="bg1"/>
                </a:solidFill>
              </a:rPr>
              <a:t>03</a:t>
            </a:r>
            <a:endParaRPr lang="en-US" altLang="zh-CN" sz="2000" dirty="0">
              <a:solidFill>
                <a:schemeClr val="bg1"/>
              </a:solidFill>
            </a:endParaRPr>
          </a:p>
        </p:txBody>
      </p:sp>
      <p:sp>
        <p:nvSpPr>
          <p:cNvPr id="10253" name="文本框 3"/>
          <p:cNvSpPr txBox="1">
            <a:spLocks noChangeArrowheads="1"/>
          </p:cNvSpPr>
          <p:nvPr/>
        </p:nvSpPr>
        <p:spPr bwMode="auto">
          <a:xfrm>
            <a:off x="821531" y="2270523"/>
            <a:ext cx="2166938" cy="548099"/>
          </a:xfrm>
          <a:prstGeom prst="rect">
            <a:avLst/>
          </a:prstGeom>
          <a:noFill/>
          <a:ln w="9525">
            <a:noFill/>
            <a:miter lim="800000"/>
          </a:ln>
        </p:spPr>
        <p:txBody>
          <a:bodyPr lIns="68580" tIns="34290" rIns="68580" bIns="34290">
            <a:spAutoFit/>
          </a:bodyPr>
          <a:lstStyle/>
          <a:p>
            <a:pPr>
              <a:lnSpc>
                <a:spcPct val="150000"/>
              </a:lnSpc>
            </a:pPr>
            <a:r>
              <a:rPr lang="zh-CN" altLang="en-US" sz="1100" dirty="0"/>
              <a:t>（</a:t>
            </a:r>
            <a:r>
              <a:rPr lang="en-US" altLang="zh-CN" sz="1100" dirty="0"/>
              <a:t>1</a:t>
            </a:r>
            <a:r>
              <a:rPr lang="zh-CN" altLang="en-US" sz="1100" dirty="0"/>
              <a:t>）</a:t>
            </a:r>
            <a:r>
              <a:rPr lang="zh-CN" altLang="en-US" sz="1100" b="1" dirty="0"/>
              <a:t>开发产品竣工证明材料已报房地产管理部门备案</a:t>
            </a:r>
            <a:endParaRPr lang="zh-CN" altLang="en-US" sz="1100" b="1" dirty="0"/>
          </a:p>
        </p:txBody>
      </p:sp>
      <p:sp>
        <p:nvSpPr>
          <p:cNvPr id="10254" name="文本框 4"/>
          <p:cNvSpPr txBox="1">
            <a:spLocks noChangeArrowheads="1"/>
          </p:cNvSpPr>
          <p:nvPr/>
        </p:nvSpPr>
        <p:spPr bwMode="auto">
          <a:xfrm>
            <a:off x="3488531" y="2270523"/>
            <a:ext cx="2166938" cy="294183"/>
          </a:xfrm>
          <a:prstGeom prst="rect">
            <a:avLst/>
          </a:prstGeom>
          <a:noFill/>
          <a:ln w="9525">
            <a:noFill/>
            <a:miter lim="800000"/>
          </a:ln>
        </p:spPr>
        <p:txBody>
          <a:bodyPr lIns="68580" tIns="34290" rIns="68580" bIns="34290">
            <a:spAutoFit/>
          </a:bodyPr>
          <a:lstStyle/>
          <a:p>
            <a:pPr>
              <a:lnSpc>
                <a:spcPct val="150000"/>
              </a:lnSpc>
            </a:pPr>
            <a:r>
              <a:rPr lang="zh-CN" altLang="en-US" sz="1100" dirty="0"/>
              <a:t>（</a:t>
            </a:r>
            <a:r>
              <a:rPr lang="en-US" altLang="zh-CN" sz="1100" dirty="0"/>
              <a:t>2</a:t>
            </a:r>
            <a:r>
              <a:rPr lang="zh-CN" altLang="en-US" sz="1100" dirty="0"/>
              <a:t>）</a:t>
            </a:r>
            <a:r>
              <a:rPr lang="zh-CN" altLang="en-US" sz="1100" b="1" dirty="0"/>
              <a:t>开发产品已开始投入使用</a:t>
            </a:r>
            <a:endParaRPr lang="zh-CN" altLang="en-US" sz="1100" b="1" dirty="0"/>
          </a:p>
        </p:txBody>
      </p:sp>
      <p:sp>
        <p:nvSpPr>
          <p:cNvPr id="10255" name="文本框 5"/>
          <p:cNvSpPr txBox="1">
            <a:spLocks noChangeArrowheads="1"/>
          </p:cNvSpPr>
          <p:nvPr/>
        </p:nvSpPr>
        <p:spPr bwMode="auto">
          <a:xfrm>
            <a:off x="6178153" y="2270523"/>
            <a:ext cx="2166938" cy="548099"/>
          </a:xfrm>
          <a:prstGeom prst="rect">
            <a:avLst/>
          </a:prstGeom>
          <a:noFill/>
          <a:ln w="9525">
            <a:noFill/>
            <a:miter lim="800000"/>
          </a:ln>
        </p:spPr>
        <p:txBody>
          <a:bodyPr lIns="68580" tIns="34290" rIns="68580" bIns="34290">
            <a:spAutoFit/>
          </a:bodyPr>
          <a:lstStyle/>
          <a:p>
            <a:pPr>
              <a:lnSpc>
                <a:spcPct val="150000"/>
              </a:lnSpc>
            </a:pPr>
            <a:r>
              <a:rPr lang="zh-CN" altLang="en-US" sz="1100" dirty="0"/>
              <a:t>（</a:t>
            </a:r>
            <a:r>
              <a:rPr lang="zh-CN" altLang="zh-CN" sz="1100" dirty="0"/>
              <a:t>3</a:t>
            </a:r>
            <a:r>
              <a:rPr lang="zh-CN" altLang="en-US" sz="1100" dirty="0"/>
              <a:t>）</a:t>
            </a:r>
            <a:r>
              <a:rPr lang="zh-CN" altLang="en-US" sz="1100" b="1" dirty="0"/>
              <a:t>开发产品已取得了初始产权证明</a:t>
            </a:r>
            <a:endParaRPr lang="zh-CN" altLang="en-US" sz="1100" b="1" dirty="0"/>
          </a:p>
        </p:txBody>
      </p:sp>
      <p:sp>
        <p:nvSpPr>
          <p:cNvPr id="10256" name="文本框 6"/>
          <p:cNvSpPr txBox="1">
            <a:spLocks noChangeArrowheads="1"/>
          </p:cNvSpPr>
          <p:nvPr/>
        </p:nvSpPr>
        <p:spPr bwMode="auto">
          <a:xfrm>
            <a:off x="545306" y="2928938"/>
            <a:ext cx="8140304" cy="2169825"/>
          </a:xfrm>
          <a:prstGeom prst="rect">
            <a:avLst/>
          </a:prstGeom>
          <a:noFill/>
          <a:ln w="9525">
            <a:noFill/>
            <a:miter lim="800000"/>
          </a:ln>
        </p:spPr>
        <p:txBody>
          <a:bodyPr lIns="68580" tIns="34290" rIns="68580" bIns="34290">
            <a:spAutoFit/>
          </a:bodyPr>
          <a:lstStyle/>
          <a:p>
            <a:pPr>
              <a:lnSpc>
                <a:spcPct val="150000"/>
              </a:lnSpc>
            </a:pPr>
            <a:r>
              <a:rPr lang="zh-CN" altLang="en-US" sz="1100" b="1" dirty="0"/>
              <a:t>开发产品完工的认定标准遵循</a:t>
            </a:r>
            <a:r>
              <a:rPr lang="zh-CN" altLang="en-US" sz="1100" b="1" dirty="0">
                <a:solidFill>
                  <a:srgbClr val="002358"/>
                </a:solidFill>
              </a:rPr>
              <a:t>竣工、交付使用、产权</a:t>
            </a:r>
            <a:r>
              <a:rPr lang="zh-CN" altLang="en-US" sz="1100" b="1" dirty="0"/>
              <a:t>三个条件时点确认的孰先原则，只要满足任何一个条件，即可认定为完工产品。</a:t>
            </a:r>
            <a:endParaRPr lang="zh-CN" altLang="en-US" sz="1100" b="1" dirty="0"/>
          </a:p>
          <a:p>
            <a:pPr>
              <a:lnSpc>
                <a:spcPct val="150000"/>
              </a:lnSpc>
            </a:pPr>
            <a:r>
              <a:rPr lang="zh-CN" altLang="en-US" sz="1100" b="1" dirty="0">
                <a:sym typeface="+mn-ea"/>
              </a:rPr>
              <a:t>（四）所得税处理</a:t>
            </a:r>
            <a:endParaRPr lang="zh-CN" altLang="en-US" sz="1100" b="1" dirty="0"/>
          </a:p>
          <a:p>
            <a:pPr>
              <a:lnSpc>
                <a:spcPct val="150000"/>
              </a:lnSpc>
            </a:pPr>
            <a:r>
              <a:rPr lang="zh-CN" altLang="en-US" sz="1100" b="1" dirty="0">
                <a:sym typeface="+mn-ea"/>
              </a:rPr>
              <a:t> </a:t>
            </a:r>
            <a:r>
              <a:rPr lang="zh-CN" altLang="zh-CN" sz="1100" b="1" dirty="0">
                <a:sym typeface="+mn-ea"/>
              </a:rPr>
              <a:t>1.</a:t>
            </a:r>
            <a:r>
              <a:rPr lang="zh-CN" altLang="en-US" sz="1100" b="1" dirty="0">
                <a:sym typeface="+mn-ea"/>
              </a:rPr>
              <a:t>基本处理思路</a:t>
            </a:r>
            <a:endParaRPr lang="zh-CN" altLang="en-US" sz="1100" b="1" dirty="0"/>
          </a:p>
          <a:p>
            <a:pPr>
              <a:lnSpc>
                <a:spcPct val="150000"/>
              </a:lnSpc>
            </a:pPr>
            <a:r>
              <a:rPr lang="zh-CN" altLang="en-US" sz="1100" dirty="0">
                <a:sym typeface="+mn-ea"/>
              </a:rPr>
              <a:t>企业销售未完工开发产品取得的收入，应先按预计税毛利率分季（或月）计算出预计毛利，计入当期应纳税所得额。</a:t>
            </a:r>
            <a:endParaRPr lang="zh-CN" altLang="en-US" sz="1100" dirty="0">
              <a:sym typeface="+mn-ea"/>
            </a:endParaRPr>
          </a:p>
          <a:p>
            <a:pPr>
              <a:lnSpc>
                <a:spcPct val="150000"/>
              </a:lnSpc>
            </a:pPr>
            <a:r>
              <a:rPr lang="zh-CN" altLang="zh-CN" sz="1100" b="1" dirty="0">
                <a:sym typeface="+mn-ea"/>
              </a:rPr>
              <a:t>2.</a:t>
            </a:r>
            <a:r>
              <a:rPr lang="zh-CN" altLang="en-US" sz="1100" b="1" dirty="0">
                <a:sym typeface="+mn-ea"/>
              </a:rPr>
              <a:t>成本专项报告</a:t>
            </a:r>
            <a:endParaRPr lang="zh-CN" altLang="en-US" sz="1100" b="1" dirty="0"/>
          </a:p>
          <a:p>
            <a:pPr>
              <a:lnSpc>
                <a:spcPct val="150000"/>
              </a:lnSpc>
            </a:pPr>
            <a:r>
              <a:rPr lang="zh-CN" altLang="en-US" sz="1100" dirty="0">
                <a:sym typeface="+mn-ea"/>
              </a:rPr>
              <a:t>房地产开发企业将已确定的成本对象报送主管税务机关后，不得随意调整或相互混淆，如确需调整成本对象的，应就调整的原因、依据和调整前后成本变化情况等出具专项报告，在调整当年企业所得税年度纳税申报时报送主管税务机关。</a:t>
            </a:r>
            <a:endParaRPr lang="zh-CN" altLang="en-US" sz="1100" dirty="0"/>
          </a:p>
          <a:p>
            <a:pPr>
              <a:lnSpc>
                <a:spcPct val="150000"/>
              </a:lnSpc>
            </a:pPr>
            <a:r>
              <a:rPr lang="zh-CN" altLang="zh-CN" sz="1100" b="1" dirty="0">
                <a:sym typeface="+mn-ea"/>
              </a:rPr>
              <a:t>3.</a:t>
            </a:r>
            <a:r>
              <a:rPr lang="zh-CN" altLang="en-US" sz="1100" b="1" dirty="0">
                <a:sym typeface="+mn-ea"/>
              </a:rPr>
              <a:t>预计毛利率</a:t>
            </a:r>
            <a:endParaRPr lang="zh-CN" altLang="en-US" sz="1100" dirty="0"/>
          </a:p>
        </p:txBody>
      </p:sp>
    </p:spTree>
  </p:cSld>
  <p:clrMapOvr>
    <a:masterClrMapping/>
  </p:clrMapOvr>
  <p:transition spd="slow" advClick="0">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3"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8"/>
          <p:cNvGrpSpPr/>
          <p:nvPr/>
        </p:nvGrpSpPr>
        <p:grpSpPr bwMode="auto">
          <a:xfrm>
            <a:off x="785813" y="707231"/>
            <a:ext cx="3269456" cy="1487091"/>
            <a:chOff x="1088" y="2660"/>
            <a:chExt cx="8289" cy="3218"/>
          </a:xfrm>
        </p:grpSpPr>
        <p:sp>
          <p:nvSpPr>
            <p:cNvPr id="8" name="圆角矩形 7"/>
            <p:cNvSpPr/>
            <p:nvPr/>
          </p:nvSpPr>
          <p:spPr>
            <a:xfrm>
              <a:off x="1088" y="2660"/>
              <a:ext cx="8289" cy="3218"/>
            </a:xfrm>
            <a:prstGeom prst="roundRect">
              <a:avLst>
                <a:gd name="adj" fmla="val 9171"/>
              </a:avLst>
            </a:prstGeom>
            <a:solidFill>
              <a:schemeClr val="bg1"/>
            </a:solidFill>
            <a:ln>
              <a:noFill/>
            </a:ln>
            <a:effectLst>
              <a:outerShdw blurRad="2921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0" name="任意多边形 9"/>
            <p:cNvSpPr/>
            <p:nvPr/>
          </p:nvSpPr>
          <p:spPr>
            <a:xfrm>
              <a:off x="1088" y="2660"/>
              <a:ext cx="8289" cy="374"/>
            </a:xfrm>
            <a:custGeom>
              <a:avLst/>
              <a:gdLst>
                <a:gd name="adj" fmla="val 91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289" h="769">
                  <a:moveTo>
                    <a:pt x="281" y="0"/>
                  </a:moveTo>
                  <a:lnTo>
                    <a:pt x="8008" y="0"/>
                  </a:lnTo>
                  <a:cubicBezTo>
                    <a:pt x="8163" y="0"/>
                    <a:pt x="8289" y="126"/>
                    <a:pt x="8289" y="281"/>
                  </a:cubicBezTo>
                  <a:lnTo>
                    <a:pt x="8289" y="769"/>
                  </a:lnTo>
                  <a:lnTo>
                    <a:pt x="0" y="769"/>
                  </a:lnTo>
                  <a:lnTo>
                    <a:pt x="0" y="281"/>
                  </a:lnTo>
                  <a:cubicBezTo>
                    <a:pt x="0" y="126"/>
                    <a:pt x="126" y="0"/>
                    <a:pt x="281" y="0"/>
                  </a:cubicBezTo>
                  <a:close/>
                </a:path>
              </a:pathLst>
            </a:custGeom>
            <a:solidFill>
              <a:srgbClr val="128D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1270" name="文本框"/>
            <p:cNvSpPr txBox="1">
              <a:spLocks noChangeArrowheads="1"/>
            </p:cNvSpPr>
            <p:nvPr/>
          </p:nvSpPr>
          <p:spPr bwMode="auto">
            <a:xfrm>
              <a:off x="1214" y="3038"/>
              <a:ext cx="8012" cy="2725"/>
            </a:xfrm>
            <a:prstGeom prst="rect">
              <a:avLst/>
            </a:prstGeom>
            <a:noFill/>
            <a:ln w="9525">
              <a:noFill/>
              <a:miter lim="800000"/>
            </a:ln>
          </p:spPr>
          <p:txBody>
            <a:bodyPr/>
            <a:lstStyle/>
            <a:p>
              <a:pPr>
                <a:lnSpc>
                  <a:spcPct val="150000"/>
                </a:lnSpc>
              </a:pPr>
              <a:r>
                <a:rPr lang="zh-CN" altLang="zh-CN" sz="1100" dirty="0">
                  <a:sym typeface="宋体" panose="02010600030101010101" pitchFamily="2" charset="-122"/>
                </a:rPr>
                <a:t>企业销售未完工开发产品的计税毛利率由各省、自治、直辖市税务局按下列规定进行确定：</a:t>
              </a:r>
              <a:endParaRPr lang="zh-CN" altLang="zh-CN" sz="1100" dirty="0"/>
            </a:p>
            <a:p>
              <a:pPr>
                <a:lnSpc>
                  <a:spcPct val="150000"/>
                </a:lnSpc>
              </a:pPr>
              <a:r>
                <a:rPr lang="zh-CN" altLang="zh-CN" sz="1100" dirty="0">
                  <a:sym typeface="宋体" panose="02010600030101010101" pitchFamily="2" charset="-122"/>
                </a:rPr>
                <a:t>（1）开发项目位于省、自治区、直辖市和计划单列市人民政府所在地城市城区和郊区的.不得低于 15%</a:t>
              </a:r>
              <a:r>
                <a:rPr lang="zh-CN" altLang="zh-CN" sz="1100" dirty="0" smtClean="0">
                  <a:sym typeface="宋体" panose="02010600030101010101" pitchFamily="2" charset="-122"/>
                </a:rPr>
                <a:t>;</a:t>
              </a:r>
              <a:endParaRPr lang="zh-CN" altLang="zh-CN" sz="1100" dirty="0"/>
            </a:p>
          </p:txBody>
        </p:sp>
      </p:grpSp>
      <p:grpSp>
        <p:nvGrpSpPr>
          <p:cNvPr id="4" name="组合 13"/>
          <p:cNvGrpSpPr/>
          <p:nvPr/>
        </p:nvGrpSpPr>
        <p:grpSpPr bwMode="auto">
          <a:xfrm>
            <a:off x="4212431" y="707231"/>
            <a:ext cx="4433888" cy="1485900"/>
            <a:chOff x="1088" y="2659"/>
            <a:chExt cx="8289" cy="3219"/>
          </a:xfrm>
        </p:grpSpPr>
        <p:sp>
          <p:nvSpPr>
            <p:cNvPr id="15" name="圆角矩形 14"/>
            <p:cNvSpPr/>
            <p:nvPr/>
          </p:nvSpPr>
          <p:spPr>
            <a:xfrm>
              <a:off x="1088" y="2659"/>
              <a:ext cx="8289" cy="3219"/>
            </a:xfrm>
            <a:prstGeom prst="roundRect">
              <a:avLst>
                <a:gd name="adj" fmla="val 9171"/>
              </a:avLst>
            </a:prstGeom>
            <a:solidFill>
              <a:schemeClr val="bg1"/>
            </a:solidFill>
            <a:ln>
              <a:noFill/>
            </a:ln>
            <a:effectLst>
              <a:outerShdw blurRad="2921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6" name="任意多边形 15"/>
            <p:cNvSpPr/>
            <p:nvPr/>
          </p:nvSpPr>
          <p:spPr>
            <a:xfrm>
              <a:off x="1088" y="2659"/>
              <a:ext cx="8289" cy="374"/>
            </a:xfrm>
            <a:custGeom>
              <a:avLst/>
              <a:gdLst>
                <a:gd name="adj" fmla="val 91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289" h="769">
                  <a:moveTo>
                    <a:pt x="281" y="0"/>
                  </a:moveTo>
                  <a:lnTo>
                    <a:pt x="8008" y="0"/>
                  </a:lnTo>
                  <a:cubicBezTo>
                    <a:pt x="8163" y="0"/>
                    <a:pt x="8289" y="126"/>
                    <a:pt x="8289" y="281"/>
                  </a:cubicBezTo>
                  <a:lnTo>
                    <a:pt x="8289" y="769"/>
                  </a:lnTo>
                  <a:lnTo>
                    <a:pt x="0" y="769"/>
                  </a:lnTo>
                  <a:lnTo>
                    <a:pt x="0" y="281"/>
                  </a:lnTo>
                  <a:cubicBezTo>
                    <a:pt x="0" y="126"/>
                    <a:pt x="126" y="0"/>
                    <a:pt x="281" y="0"/>
                  </a:cubicBezTo>
                  <a:close/>
                </a:path>
              </a:pathLst>
            </a:custGeom>
            <a:solidFill>
              <a:srgbClr val="05377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1274" name="文本框"/>
            <p:cNvSpPr txBox="1">
              <a:spLocks noChangeArrowheads="1"/>
            </p:cNvSpPr>
            <p:nvPr/>
          </p:nvSpPr>
          <p:spPr bwMode="auto">
            <a:xfrm>
              <a:off x="1226" y="2998"/>
              <a:ext cx="8009" cy="2655"/>
            </a:xfrm>
            <a:prstGeom prst="rect">
              <a:avLst/>
            </a:prstGeom>
            <a:noFill/>
            <a:ln w="9525">
              <a:noFill/>
              <a:miter lim="800000"/>
            </a:ln>
          </p:spPr>
          <p:txBody>
            <a:bodyPr/>
            <a:lstStyle/>
            <a:p>
              <a:pPr>
                <a:lnSpc>
                  <a:spcPct val="150000"/>
                </a:lnSpc>
              </a:pPr>
              <a:endParaRPr lang="en-US" altLang="zh-CN" sz="800" dirty="0">
                <a:solidFill>
                  <a:srgbClr val="7F7F7F"/>
                </a:solidFill>
                <a:latin typeface="宋体" panose="02010600030101010101" pitchFamily="2" charset="-122"/>
                <a:sym typeface="Calibri" panose="020F0502020204030204" pitchFamily="34" charset="0"/>
              </a:endParaRPr>
            </a:p>
          </p:txBody>
        </p:sp>
      </p:grpSp>
      <p:sp>
        <p:nvSpPr>
          <p:cNvPr id="11275" name="文本框 17"/>
          <p:cNvSpPr txBox="1">
            <a:spLocks noChangeArrowheads="1"/>
          </p:cNvSpPr>
          <p:nvPr/>
        </p:nvSpPr>
        <p:spPr bwMode="auto">
          <a:xfrm>
            <a:off x="785813" y="2265760"/>
            <a:ext cx="2038350" cy="2862322"/>
          </a:xfrm>
          <a:prstGeom prst="rect">
            <a:avLst/>
          </a:prstGeom>
          <a:noFill/>
          <a:ln w="9525">
            <a:noFill/>
            <a:miter lim="800000"/>
          </a:ln>
        </p:spPr>
        <p:txBody>
          <a:bodyPr lIns="68580" tIns="34290" rIns="68580" bIns="34290">
            <a:spAutoFit/>
          </a:bodyPr>
          <a:lstStyle/>
          <a:p>
            <a:pPr>
              <a:lnSpc>
                <a:spcPct val="150000"/>
              </a:lnSpc>
            </a:pPr>
            <a:r>
              <a:rPr lang="zh-CN" altLang="zh-CN" sz="1100" b="1" dirty="0"/>
              <a:t> 4.</a:t>
            </a:r>
            <a:r>
              <a:rPr lang="zh-CN" altLang="en-US" sz="1100" b="1" dirty="0"/>
              <a:t>税收收入分类的原理</a:t>
            </a:r>
            <a:endParaRPr lang="zh-CN" altLang="en-US" sz="1100" b="1" dirty="0"/>
          </a:p>
          <a:p>
            <a:pPr>
              <a:lnSpc>
                <a:spcPct val="150000"/>
              </a:lnSpc>
            </a:pPr>
            <a:r>
              <a:rPr lang="zh-CN" altLang="en-US" sz="900" dirty="0"/>
              <a:t>未完工收入是按照预计毛利率计算的预计毛利额计入应纳税所得额，而完工收入是按照完工收入减去完工产品对应的实际成本后的差额（即实际毛利）计入应纳税所得额的。</a:t>
            </a:r>
            <a:endParaRPr lang="zh-CN" altLang="en-US" sz="900" dirty="0"/>
          </a:p>
          <a:p>
            <a:pPr>
              <a:lnSpc>
                <a:spcPct val="150000"/>
              </a:lnSpc>
            </a:pPr>
            <a:r>
              <a:rPr lang="zh-CN" altLang="en-US" b="1" dirty="0">
                <a:solidFill>
                  <a:srgbClr val="002358"/>
                </a:solidFill>
                <a:latin typeface="宋体" panose="02010600030101010101" pitchFamily="2" charset="-122"/>
                <a:sym typeface="+mn-ea"/>
              </a:rPr>
              <a:t>二、会计收入</a:t>
            </a:r>
            <a:endParaRPr lang="zh-CN" altLang="en-US" sz="1100" dirty="0">
              <a:sym typeface="+mn-ea"/>
            </a:endParaRPr>
          </a:p>
          <a:p>
            <a:pPr>
              <a:lnSpc>
                <a:spcPct val="150000"/>
              </a:lnSpc>
            </a:pPr>
            <a:r>
              <a:rPr lang="zh-CN" altLang="en-US" sz="1100" dirty="0">
                <a:sym typeface="+mn-ea"/>
              </a:rPr>
              <a:t>根据</a:t>
            </a:r>
            <a:r>
              <a:rPr lang="en-US" altLang="zh-CN" sz="1100" dirty="0">
                <a:sym typeface="+mn-ea"/>
              </a:rPr>
              <a:t>《</a:t>
            </a:r>
            <a:r>
              <a:rPr lang="zh-CN" altLang="en-US" sz="1100" dirty="0">
                <a:sym typeface="+mn-ea"/>
              </a:rPr>
              <a:t>企业会计准则第</a:t>
            </a:r>
            <a:r>
              <a:rPr lang="en-US" altLang="zh-CN" sz="1100" dirty="0">
                <a:sym typeface="+mn-ea"/>
              </a:rPr>
              <a:t>14</a:t>
            </a:r>
            <a:r>
              <a:rPr lang="zh-CN" altLang="en-US" sz="1100" dirty="0">
                <a:sym typeface="+mn-ea"/>
              </a:rPr>
              <a:t>号</a:t>
            </a:r>
            <a:r>
              <a:rPr lang="en-US" altLang="zh-CN" sz="1100" dirty="0">
                <a:sym typeface="+mn-ea"/>
              </a:rPr>
              <a:t>——</a:t>
            </a:r>
            <a:r>
              <a:rPr lang="zh-CN" altLang="en-US" sz="1100" dirty="0">
                <a:sym typeface="+mn-ea"/>
              </a:rPr>
              <a:t>收入</a:t>
            </a:r>
            <a:r>
              <a:rPr lang="en-US" altLang="zh-CN" sz="1100" dirty="0">
                <a:sym typeface="+mn-ea"/>
              </a:rPr>
              <a:t>》</a:t>
            </a:r>
            <a:r>
              <a:rPr lang="zh-CN" altLang="en-US" sz="1100" dirty="0">
                <a:sym typeface="+mn-ea"/>
              </a:rPr>
              <a:t>第四条规定，销售商品收入同时满足下列条件的，才能予以确认</a:t>
            </a:r>
            <a:r>
              <a:rPr lang="en-US" altLang="zh-CN" sz="1100" dirty="0">
                <a:sym typeface="+mn-ea"/>
              </a:rPr>
              <a:t>∶</a:t>
            </a:r>
            <a:endParaRPr lang="en-US" altLang="zh-CN" sz="1100" dirty="0">
              <a:sym typeface="+mn-ea"/>
            </a:endParaRPr>
          </a:p>
        </p:txBody>
      </p:sp>
      <p:grpSp>
        <p:nvGrpSpPr>
          <p:cNvPr id="5" name="组合 22"/>
          <p:cNvGrpSpPr/>
          <p:nvPr/>
        </p:nvGrpSpPr>
        <p:grpSpPr bwMode="auto">
          <a:xfrm>
            <a:off x="2684860" y="2524125"/>
            <a:ext cx="5964316" cy="2123832"/>
            <a:chOff x="915" y="5765"/>
            <a:chExt cx="12523" cy="4460"/>
          </a:xfrm>
        </p:grpSpPr>
        <p:sp>
          <p:nvSpPr>
            <p:cNvPr id="19" name="椭圆 18"/>
            <p:cNvSpPr/>
            <p:nvPr/>
          </p:nvSpPr>
          <p:spPr>
            <a:xfrm>
              <a:off x="6047" y="6705"/>
              <a:ext cx="2635" cy="2598"/>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0" name="椭圆 19"/>
            <p:cNvSpPr/>
            <p:nvPr/>
          </p:nvSpPr>
          <p:spPr>
            <a:xfrm>
              <a:off x="6230" y="6885"/>
              <a:ext cx="2270" cy="2238"/>
            </a:xfrm>
            <a:prstGeom prst="ellipse">
              <a:avLst/>
            </a:prstGeom>
            <a:gradFill>
              <a:gsLst>
                <a:gs pos="0">
                  <a:schemeClr val="bg1"/>
                </a:gs>
                <a:gs pos="100000">
                  <a:schemeClr val="bg1">
                    <a:lumMod val="85000"/>
                  </a:schemeClr>
                </a:gs>
              </a:gsLst>
              <a:lin ang="16200000" scaled="0"/>
            </a:gradFill>
            <a:ln>
              <a:solidFill>
                <a:schemeClr val="bg1"/>
              </a:solidFill>
            </a:ln>
            <a:effectLst>
              <a:outerShdw blurRad="635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4" name="弧形 43"/>
            <p:cNvSpPr/>
            <p:nvPr/>
          </p:nvSpPr>
          <p:spPr>
            <a:xfrm>
              <a:off x="5825" y="6485"/>
              <a:ext cx="3082" cy="3040"/>
            </a:xfrm>
            <a:prstGeom prst="arc">
              <a:avLst>
                <a:gd name="adj1" fmla="val 18990142"/>
                <a:gd name="adj2" fmla="val 255262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lnSpc>
                  <a:spcPct val="150000"/>
                </a:lnSpc>
                <a:spcBef>
                  <a:spcPts val="0"/>
                </a:spcBef>
                <a:spcAft>
                  <a:spcPts val="0"/>
                </a:spcAft>
                <a:defRPr/>
              </a:pPr>
              <a:endParaRPr lang="zh-CN" altLang="en-US" sz="1500" dirty="0">
                <a:latin typeface="微软雅黑" panose="020B0503020204020204" pitchFamily="34" charset="-122"/>
                <a:ea typeface="微软雅黑" panose="020B0503020204020204" pitchFamily="34" charset="-122"/>
              </a:endParaRPr>
            </a:p>
          </p:txBody>
        </p:sp>
        <p:sp>
          <p:nvSpPr>
            <p:cNvPr id="45" name="椭圆 44"/>
            <p:cNvSpPr/>
            <p:nvPr/>
          </p:nvSpPr>
          <p:spPr>
            <a:xfrm>
              <a:off x="8697" y="7303"/>
              <a:ext cx="157" cy="153"/>
            </a:xfrm>
            <a:prstGeom prst="ellipse">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47" name="椭圆 46"/>
            <p:cNvSpPr/>
            <p:nvPr/>
          </p:nvSpPr>
          <p:spPr>
            <a:xfrm>
              <a:off x="8697" y="8583"/>
              <a:ext cx="157" cy="153"/>
            </a:xfrm>
            <a:prstGeom prst="ellips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03" name="任意多边形 102"/>
            <p:cNvSpPr/>
            <p:nvPr/>
          </p:nvSpPr>
          <p:spPr>
            <a:xfrm>
              <a:off x="6772" y="7428"/>
              <a:ext cx="1185" cy="11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449" h="2449">
                  <a:moveTo>
                    <a:pt x="1" y="1224"/>
                  </a:moveTo>
                  <a:lnTo>
                    <a:pt x="0" y="1191"/>
                  </a:lnTo>
                  <a:cubicBezTo>
                    <a:pt x="-20" y="520"/>
                    <a:pt x="657" y="-16"/>
                    <a:pt x="1195" y="0"/>
                  </a:cubicBezTo>
                  <a:lnTo>
                    <a:pt x="1224" y="1"/>
                  </a:lnTo>
                  <a:lnTo>
                    <a:pt x="1257" y="0"/>
                  </a:lnTo>
                  <a:cubicBezTo>
                    <a:pt x="1928" y="-20"/>
                    <a:pt x="2464" y="657"/>
                    <a:pt x="2448" y="1195"/>
                  </a:cubicBezTo>
                  <a:lnTo>
                    <a:pt x="2447" y="1224"/>
                  </a:lnTo>
                  <a:lnTo>
                    <a:pt x="2448" y="1257"/>
                  </a:lnTo>
                  <a:cubicBezTo>
                    <a:pt x="2468" y="1928"/>
                    <a:pt x="1791" y="2464"/>
                    <a:pt x="1253" y="2448"/>
                  </a:cubicBezTo>
                  <a:lnTo>
                    <a:pt x="1224" y="2447"/>
                  </a:lnTo>
                  <a:lnTo>
                    <a:pt x="1191" y="2448"/>
                  </a:lnTo>
                  <a:cubicBezTo>
                    <a:pt x="520" y="2468"/>
                    <a:pt x="-16" y="1791"/>
                    <a:pt x="0" y="1253"/>
                  </a:cubicBezTo>
                  <a:lnTo>
                    <a:pt x="1" y="1224"/>
                  </a:lnTo>
                  <a:close/>
                  <a:moveTo>
                    <a:pt x="192" y="1224"/>
                  </a:moveTo>
                  <a:lnTo>
                    <a:pt x="191" y="1197"/>
                  </a:lnTo>
                  <a:cubicBezTo>
                    <a:pt x="175" y="630"/>
                    <a:pt x="745" y="178"/>
                    <a:pt x="1199" y="192"/>
                  </a:cubicBezTo>
                  <a:lnTo>
                    <a:pt x="1224" y="192"/>
                  </a:lnTo>
                  <a:lnTo>
                    <a:pt x="1251" y="191"/>
                  </a:lnTo>
                  <a:cubicBezTo>
                    <a:pt x="1818" y="175"/>
                    <a:pt x="2270" y="745"/>
                    <a:pt x="2256" y="1199"/>
                  </a:cubicBezTo>
                  <a:lnTo>
                    <a:pt x="2256" y="1224"/>
                  </a:lnTo>
                  <a:lnTo>
                    <a:pt x="2256" y="1251"/>
                  </a:lnTo>
                  <a:cubicBezTo>
                    <a:pt x="2273" y="1499"/>
                    <a:pt x="2109" y="1792"/>
                    <a:pt x="1996" y="1907"/>
                  </a:cubicBezTo>
                  <a:cubicBezTo>
                    <a:pt x="1959" y="1659"/>
                    <a:pt x="1710" y="1285"/>
                    <a:pt x="1514" y="1198"/>
                  </a:cubicBezTo>
                  <a:cubicBezTo>
                    <a:pt x="1618" y="1126"/>
                    <a:pt x="1701" y="963"/>
                    <a:pt x="1694" y="843"/>
                  </a:cubicBezTo>
                  <a:lnTo>
                    <a:pt x="1694" y="830"/>
                  </a:lnTo>
                  <a:lnTo>
                    <a:pt x="1694" y="819"/>
                  </a:lnTo>
                  <a:cubicBezTo>
                    <a:pt x="1702" y="586"/>
                    <a:pt x="1467" y="353"/>
                    <a:pt x="1237" y="360"/>
                  </a:cubicBezTo>
                  <a:lnTo>
                    <a:pt x="1224" y="361"/>
                  </a:lnTo>
                  <a:lnTo>
                    <a:pt x="1213" y="360"/>
                  </a:lnTo>
                  <a:cubicBezTo>
                    <a:pt x="980" y="353"/>
                    <a:pt x="747" y="587"/>
                    <a:pt x="754" y="818"/>
                  </a:cubicBezTo>
                  <a:lnTo>
                    <a:pt x="755" y="830"/>
                  </a:lnTo>
                  <a:lnTo>
                    <a:pt x="754" y="842"/>
                  </a:lnTo>
                  <a:cubicBezTo>
                    <a:pt x="746" y="977"/>
                    <a:pt x="852" y="1141"/>
                    <a:pt x="940" y="1204"/>
                  </a:cubicBezTo>
                  <a:cubicBezTo>
                    <a:pt x="732" y="1295"/>
                    <a:pt x="487" y="1644"/>
                    <a:pt x="451" y="1904"/>
                  </a:cubicBezTo>
                  <a:cubicBezTo>
                    <a:pt x="298" y="1749"/>
                    <a:pt x="180" y="1434"/>
                    <a:pt x="192" y="1249"/>
                  </a:cubicBezTo>
                  <a:lnTo>
                    <a:pt x="192" y="1224"/>
                  </a:lnTo>
                  <a:close/>
                  <a:moveTo>
                    <a:pt x="1856" y="2037"/>
                  </a:moveTo>
                  <a:cubicBezTo>
                    <a:pt x="1727" y="2154"/>
                    <a:pt x="1412" y="2272"/>
                    <a:pt x="1249" y="2256"/>
                  </a:cubicBezTo>
                  <a:lnTo>
                    <a:pt x="1224" y="2256"/>
                  </a:lnTo>
                  <a:lnTo>
                    <a:pt x="1197" y="2256"/>
                  </a:lnTo>
                  <a:cubicBezTo>
                    <a:pt x="973" y="2268"/>
                    <a:pt x="713" y="2142"/>
                    <a:pt x="593" y="2039"/>
                  </a:cubicBezTo>
                  <a:cubicBezTo>
                    <a:pt x="616" y="1678"/>
                    <a:pt x="939" y="1300"/>
                    <a:pt x="1194" y="1318"/>
                  </a:cubicBezTo>
                  <a:lnTo>
                    <a:pt x="1209" y="1318"/>
                  </a:lnTo>
                  <a:lnTo>
                    <a:pt x="1224" y="1318"/>
                  </a:lnTo>
                  <a:lnTo>
                    <a:pt x="1241" y="1318"/>
                  </a:lnTo>
                  <a:lnTo>
                    <a:pt x="1256" y="1317"/>
                  </a:lnTo>
                  <a:lnTo>
                    <a:pt x="1270" y="1317"/>
                  </a:lnTo>
                  <a:cubicBezTo>
                    <a:pt x="1551" y="1306"/>
                    <a:pt x="1835" y="1738"/>
                    <a:pt x="1856" y="2037"/>
                  </a:cubicBezTo>
                  <a:close/>
                  <a:moveTo>
                    <a:pt x="939" y="830"/>
                  </a:moveTo>
                  <a:lnTo>
                    <a:pt x="939" y="823"/>
                  </a:lnTo>
                  <a:cubicBezTo>
                    <a:pt x="935" y="666"/>
                    <a:pt x="1092" y="542"/>
                    <a:pt x="1217" y="545"/>
                  </a:cubicBezTo>
                  <a:lnTo>
                    <a:pt x="1224" y="545"/>
                  </a:lnTo>
                  <a:lnTo>
                    <a:pt x="1232" y="545"/>
                  </a:lnTo>
                  <a:cubicBezTo>
                    <a:pt x="1388" y="541"/>
                    <a:pt x="1513" y="698"/>
                    <a:pt x="1509" y="823"/>
                  </a:cubicBezTo>
                  <a:lnTo>
                    <a:pt x="1509" y="830"/>
                  </a:lnTo>
                  <a:lnTo>
                    <a:pt x="1509" y="838"/>
                  </a:lnTo>
                  <a:cubicBezTo>
                    <a:pt x="1514" y="994"/>
                    <a:pt x="1356" y="1119"/>
                    <a:pt x="1231" y="1115"/>
                  </a:cubicBezTo>
                  <a:lnTo>
                    <a:pt x="1224" y="1115"/>
                  </a:lnTo>
                  <a:lnTo>
                    <a:pt x="1217" y="1115"/>
                  </a:lnTo>
                  <a:cubicBezTo>
                    <a:pt x="1060" y="1120"/>
                    <a:pt x="936" y="962"/>
                    <a:pt x="939" y="837"/>
                  </a:cubicBezTo>
                  <a:lnTo>
                    <a:pt x="939" y="830"/>
                  </a:lnTo>
                  <a:close/>
                </a:path>
              </a:pathLst>
            </a:cu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6" name="组合 20"/>
            <p:cNvGrpSpPr/>
            <p:nvPr/>
          </p:nvGrpSpPr>
          <p:grpSpPr bwMode="auto">
            <a:xfrm>
              <a:off x="915" y="5765"/>
              <a:ext cx="12523" cy="4460"/>
              <a:chOff x="915" y="4087"/>
              <a:chExt cx="17105" cy="6177"/>
            </a:xfrm>
          </p:grpSpPr>
          <p:grpSp>
            <p:nvGrpSpPr>
              <p:cNvPr id="7" name="组合 21"/>
              <p:cNvGrpSpPr/>
              <p:nvPr/>
            </p:nvGrpSpPr>
            <p:grpSpPr bwMode="auto">
              <a:xfrm flipH="1">
                <a:off x="915" y="4087"/>
                <a:ext cx="10920" cy="6177"/>
                <a:chOff x="7014" y="2298"/>
                <a:chExt cx="10920" cy="6177"/>
              </a:xfrm>
            </p:grpSpPr>
            <p:grpSp>
              <p:nvGrpSpPr>
                <p:cNvPr id="9" name="组合 73"/>
                <p:cNvGrpSpPr/>
                <p:nvPr/>
              </p:nvGrpSpPr>
              <p:grpSpPr bwMode="auto">
                <a:xfrm>
                  <a:off x="10819" y="2298"/>
                  <a:ext cx="6115" cy="1371"/>
                  <a:chOff x="10992" y="2739"/>
                  <a:chExt cx="7682" cy="1722"/>
                </a:xfrm>
              </p:grpSpPr>
              <p:sp>
                <p:nvSpPr>
                  <p:cNvPr id="24" name="圆角矩形 23"/>
                  <p:cNvSpPr/>
                  <p:nvPr/>
                </p:nvSpPr>
                <p:spPr>
                  <a:xfrm>
                    <a:off x="11261" y="2739"/>
                    <a:ext cx="7412" cy="1722"/>
                  </a:xfrm>
                  <a:prstGeom prst="roundRect">
                    <a:avLst>
                      <a:gd name="adj" fmla="val 5000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nvGrpSpPr>
                  <p:cNvPr id="11" name="组合 75"/>
                  <p:cNvGrpSpPr/>
                  <p:nvPr/>
                </p:nvGrpSpPr>
                <p:grpSpPr bwMode="auto">
                  <a:xfrm>
                    <a:off x="10992" y="2739"/>
                    <a:ext cx="1721" cy="1721"/>
                    <a:chOff x="11398" y="2480"/>
                    <a:chExt cx="2640" cy="2640"/>
                  </a:xfrm>
                </p:grpSpPr>
                <p:sp>
                  <p:nvSpPr>
                    <p:cNvPr id="25" name="椭圆 24"/>
                    <p:cNvSpPr/>
                    <p:nvPr/>
                  </p:nvSpPr>
                  <p:spPr>
                    <a:xfrm>
                      <a:off x="11403" y="2480"/>
                      <a:ext cx="2639" cy="2642"/>
                    </a:xfrm>
                    <a:prstGeom prst="ellips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78" name="直角三角形 77"/>
                    <p:cNvSpPr/>
                    <p:nvPr/>
                  </p:nvSpPr>
                  <p:spPr>
                    <a:xfrm>
                      <a:off x="11403" y="3854"/>
                      <a:ext cx="1270" cy="1268"/>
                    </a:xfrm>
                    <a:prstGeom prst="rtTriangl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79" name="椭圆 78"/>
                    <p:cNvSpPr/>
                    <p:nvPr/>
                  </p:nvSpPr>
                  <p:spPr>
                    <a:xfrm>
                      <a:off x="11653" y="2727"/>
                      <a:ext cx="2139" cy="2148"/>
                    </a:xfrm>
                    <a:prstGeom prst="ellipse">
                      <a:avLst/>
                    </a:prstGeom>
                    <a:gradFill>
                      <a:gsLst>
                        <a:gs pos="0">
                          <a:schemeClr val="bg1"/>
                        </a:gs>
                        <a:gs pos="100000">
                          <a:schemeClr val="bg1">
                            <a:lumMod val="85000"/>
                          </a:schemeClr>
                        </a:gs>
                      </a:gsLst>
                      <a:lin ang="16200000" scaled="0"/>
                    </a:gradFill>
                    <a:ln>
                      <a:solidFill>
                        <a:schemeClr val="bg1"/>
                      </a:solidFill>
                    </a:ln>
                    <a:effectLst>
                      <a:outerShdw blurRad="635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grpSp>
            <p:sp>
              <p:nvSpPr>
                <p:cNvPr id="11291" name="文本框 81"/>
                <p:cNvSpPr txBox="1">
                  <a:spLocks noChangeArrowheads="1"/>
                </p:cNvSpPr>
                <p:nvPr/>
              </p:nvSpPr>
              <p:spPr bwMode="auto">
                <a:xfrm>
                  <a:off x="12402" y="2476"/>
                  <a:ext cx="4099" cy="1558"/>
                </a:xfrm>
                <a:prstGeom prst="rect">
                  <a:avLst/>
                </a:prstGeom>
                <a:noFill/>
                <a:ln w="9525">
                  <a:noFill/>
                  <a:miter lim="800000"/>
                </a:ln>
              </p:spPr>
              <p:txBody>
                <a:bodyPr>
                  <a:spAutoFit/>
                </a:bodyPr>
                <a:lstStyle/>
                <a:p>
                  <a:pPr>
                    <a:lnSpc>
                      <a:spcPct val="120000"/>
                    </a:lnSpc>
                  </a:pPr>
                  <a:r>
                    <a:rPr lang="zh-CN" altLang="en-US" sz="800" dirty="0">
                      <a:sym typeface="+mn-ea"/>
                    </a:rPr>
                    <a:t>（1）企业已将商品所有权上的主要风险和报酬转移给购货方; </a:t>
                  </a:r>
                  <a:endParaRPr lang="zh-CN" altLang="en-US" sz="800" dirty="0">
                    <a:sym typeface="+mn-ea"/>
                  </a:endParaRPr>
                </a:p>
              </p:txBody>
            </p:sp>
            <p:sp>
              <p:nvSpPr>
                <p:cNvPr id="11292" name="文本框 84"/>
                <p:cNvSpPr txBox="1">
                  <a:spLocks noChangeArrowheads="1"/>
                </p:cNvSpPr>
                <p:nvPr/>
              </p:nvSpPr>
              <p:spPr bwMode="auto">
                <a:xfrm>
                  <a:off x="13351" y="4640"/>
                  <a:ext cx="4270" cy="1987"/>
                </a:xfrm>
                <a:prstGeom prst="rect">
                  <a:avLst/>
                </a:prstGeom>
                <a:noFill/>
                <a:ln w="9525">
                  <a:noFill/>
                  <a:miter lim="800000"/>
                </a:ln>
              </p:spPr>
              <p:txBody>
                <a:bodyPr>
                  <a:spAutoFit/>
                </a:bodyPr>
                <a:lstStyle/>
                <a:p>
                  <a:pPr>
                    <a:lnSpc>
                      <a:spcPct val="120000"/>
                    </a:lnSpc>
                  </a:pPr>
                  <a:r>
                    <a:rPr lang="zh-CN" altLang="en-US" sz="800" dirty="0">
                      <a:sym typeface="+mn-ea"/>
                    </a:rPr>
                    <a:t>（2）企业既没有保留通常与所有权相联系的继续管理权，也没有对已售出的商品实施有效控制;</a:t>
                  </a:r>
                  <a:endParaRPr lang="zh-CN" altLang="en-US" sz="800" dirty="0">
                    <a:sym typeface="+mn-ea"/>
                  </a:endParaRPr>
                </a:p>
              </p:txBody>
            </p:sp>
            <p:grpSp>
              <p:nvGrpSpPr>
                <p:cNvPr id="12" name="组合 25"/>
                <p:cNvGrpSpPr/>
                <p:nvPr/>
              </p:nvGrpSpPr>
              <p:grpSpPr bwMode="auto">
                <a:xfrm>
                  <a:off x="10819" y="6962"/>
                  <a:ext cx="6114" cy="1513"/>
                  <a:chOff x="11394" y="6617"/>
                  <a:chExt cx="6114" cy="1513"/>
                </a:xfrm>
              </p:grpSpPr>
              <p:sp>
                <p:nvSpPr>
                  <p:cNvPr id="27" name="圆角矩形 26"/>
                  <p:cNvSpPr/>
                  <p:nvPr/>
                </p:nvSpPr>
                <p:spPr>
                  <a:xfrm>
                    <a:off x="11608" y="6618"/>
                    <a:ext cx="5900" cy="1371"/>
                  </a:xfrm>
                  <a:prstGeom prst="roundRect">
                    <a:avLst>
                      <a:gd name="adj" fmla="val 5000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nvGrpSpPr>
                  <p:cNvPr id="13" name="组合 27"/>
                  <p:cNvGrpSpPr/>
                  <p:nvPr/>
                </p:nvGrpSpPr>
                <p:grpSpPr bwMode="auto">
                  <a:xfrm flipV="1">
                    <a:off x="11394" y="6617"/>
                    <a:ext cx="1370" cy="1370"/>
                    <a:chOff x="11398" y="2480"/>
                    <a:chExt cx="2640" cy="2640"/>
                  </a:xfrm>
                </p:grpSpPr>
                <p:sp>
                  <p:nvSpPr>
                    <p:cNvPr id="89" name="椭圆 88"/>
                    <p:cNvSpPr/>
                    <p:nvPr/>
                  </p:nvSpPr>
                  <p:spPr>
                    <a:xfrm>
                      <a:off x="11403" y="2483"/>
                      <a:ext cx="2639" cy="2636"/>
                    </a:xfrm>
                    <a:prstGeom prst="ellipse">
                      <a:avLst/>
                    </a:prstGeom>
                    <a:solidFill>
                      <a:srgbClr val="08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90" name="直角三角形 89"/>
                    <p:cNvSpPr/>
                    <p:nvPr/>
                  </p:nvSpPr>
                  <p:spPr>
                    <a:xfrm>
                      <a:off x="11403" y="3851"/>
                      <a:ext cx="1270" cy="1268"/>
                    </a:xfrm>
                    <a:prstGeom prst="rtTriangle">
                      <a:avLst/>
                    </a:prstGeom>
                    <a:solidFill>
                      <a:srgbClr val="08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91" name="椭圆 90"/>
                    <p:cNvSpPr/>
                    <p:nvPr/>
                  </p:nvSpPr>
                  <p:spPr>
                    <a:xfrm>
                      <a:off x="11653" y="2730"/>
                      <a:ext cx="2138" cy="2142"/>
                    </a:xfrm>
                    <a:prstGeom prst="ellipse">
                      <a:avLst/>
                    </a:prstGeom>
                    <a:gradFill>
                      <a:gsLst>
                        <a:gs pos="0">
                          <a:schemeClr val="bg1"/>
                        </a:gs>
                        <a:gs pos="100000">
                          <a:schemeClr val="bg1">
                            <a:lumMod val="85000"/>
                          </a:schemeClr>
                        </a:gs>
                      </a:gsLst>
                      <a:lin ang="16200000" scaled="0"/>
                    </a:gradFill>
                    <a:ln>
                      <a:solidFill>
                        <a:schemeClr val="bg1"/>
                      </a:solidFill>
                    </a:ln>
                    <a:effectLst>
                      <a:outerShdw blurRad="635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sp>
                <p:nvSpPr>
                  <p:cNvPr id="11299" name="文本框 93"/>
                  <p:cNvSpPr txBox="1">
                    <a:spLocks noChangeArrowheads="1"/>
                  </p:cNvSpPr>
                  <p:nvPr/>
                </p:nvSpPr>
                <p:spPr bwMode="auto">
                  <a:xfrm>
                    <a:off x="12765" y="7002"/>
                    <a:ext cx="4441" cy="1128"/>
                  </a:xfrm>
                  <a:prstGeom prst="rect">
                    <a:avLst/>
                  </a:prstGeom>
                  <a:noFill/>
                  <a:ln w="9525">
                    <a:noFill/>
                    <a:miter lim="800000"/>
                  </a:ln>
                </p:spPr>
                <p:txBody>
                  <a:bodyPr>
                    <a:spAutoFit/>
                  </a:bodyPr>
                  <a:lstStyle/>
                  <a:p>
                    <a:pPr>
                      <a:lnSpc>
                        <a:spcPct val="120000"/>
                      </a:lnSpc>
                    </a:pPr>
                    <a:r>
                      <a:rPr lang="zh-CN" altLang="en-US" sz="800" dirty="0">
                        <a:sym typeface="+mn-ea"/>
                      </a:rPr>
                      <a:t>（3）收人的金额能够可靠地计量;</a:t>
                    </a:r>
                    <a:endParaRPr lang="zh-CN" altLang="en-US" sz="800" dirty="0">
                      <a:sym typeface="+mn-ea"/>
                    </a:endParaRPr>
                  </a:p>
                </p:txBody>
              </p:sp>
            </p:grpSp>
            <p:sp>
              <p:nvSpPr>
                <p:cNvPr id="95" name="圆角矩形 94"/>
                <p:cNvSpPr/>
                <p:nvPr/>
              </p:nvSpPr>
              <p:spPr>
                <a:xfrm>
                  <a:off x="12034" y="4687"/>
                  <a:ext cx="5900" cy="1371"/>
                </a:xfrm>
                <a:prstGeom prst="roundRect">
                  <a:avLst>
                    <a:gd name="adj" fmla="val 5000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96" name="椭圆 95"/>
                <p:cNvSpPr/>
                <p:nvPr/>
              </p:nvSpPr>
              <p:spPr>
                <a:xfrm>
                  <a:off x="11818" y="4687"/>
                  <a:ext cx="1373" cy="1371"/>
                </a:xfrm>
                <a:prstGeom prst="ellipse">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97" name="直角三角形 96"/>
                <p:cNvSpPr/>
                <p:nvPr/>
              </p:nvSpPr>
              <p:spPr>
                <a:xfrm rot="2700000">
                  <a:off x="11672" y="5047"/>
                  <a:ext cx="658" cy="659"/>
                </a:xfrm>
                <a:prstGeom prst="rtTriangle">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98" name="椭圆 97"/>
                <p:cNvSpPr/>
                <p:nvPr/>
              </p:nvSpPr>
              <p:spPr>
                <a:xfrm>
                  <a:off x="11948" y="4816"/>
                  <a:ext cx="1113" cy="1115"/>
                </a:xfrm>
                <a:prstGeom prst="ellipse">
                  <a:avLst/>
                </a:prstGeom>
                <a:gradFill>
                  <a:gsLst>
                    <a:gs pos="0">
                      <a:schemeClr val="bg1"/>
                    </a:gs>
                    <a:gs pos="100000">
                      <a:schemeClr val="bg1">
                        <a:lumMod val="85000"/>
                      </a:schemeClr>
                    </a:gs>
                  </a:gsLst>
                  <a:lin ang="16200000" scaled="0"/>
                </a:gradFill>
                <a:ln>
                  <a:solidFill>
                    <a:schemeClr val="bg1"/>
                  </a:solidFill>
                </a:ln>
                <a:effectLst>
                  <a:outerShdw blurRad="635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99" name="弧形 98"/>
                <p:cNvSpPr/>
                <p:nvPr/>
              </p:nvSpPr>
              <p:spPr>
                <a:xfrm>
                  <a:off x="7014" y="3295"/>
                  <a:ext cx="4210" cy="4211"/>
                </a:xfrm>
                <a:prstGeom prst="arc">
                  <a:avLst>
                    <a:gd name="adj1" fmla="val 18990142"/>
                    <a:gd name="adj2" fmla="val 255262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lnSpc>
                      <a:spcPct val="150000"/>
                    </a:lnSpc>
                    <a:spcBef>
                      <a:spcPts val="0"/>
                    </a:spcBef>
                    <a:spcAft>
                      <a:spcPts val="0"/>
                    </a:spcAft>
                    <a:defRPr/>
                  </a:pPr>
                  <a:endParaRPr lang="zh-CN" altLang="en-US" sz="1500" dirty="0">
                    <a:latin typeface="微软雅黑" panose="020B0503020204020204" pitchFamily="34" charset="-122"/>
                    <a:ea typeface="微软雅黑" panose="020B0503020204020204" pitchFamily="34" charset="-122"/>
                  </a:endParaRPr>
                </a:p>
              </p:txBody>
            </p:sp>
            <p:sp>
              <p:nvSpPr>
                <p:cNvPr id="29" name="椭圆 28"/>
                <p:cNvSpPr/>
                <p:nvPr/>
              </p:nvSpPr>
              <p:spPr>
                <a:xfrm>
                  <a:off x="10545" y="3849"/>
                  <a:ext cx="215" cy="215"/>
                </a:xfrm>
                <a:prstGeom prst="ellips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01" name="椭圆 100"/>
                <p:cNvSpPr/>
                <p:nvPr/>
              </p:nvSpPr>
              <p:spPr>
                <a:xfrm>
                  <a:off x="11122" y="5273"/>
                  <a:ext cx="212" cy="211"/>
                </a:xfrm>
                <a:prstGeom prst="ellipse">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102" name="椭圆 101"/>
                <p:cNvSpPr/>
                <p:nvPr/>
              </p:nvSpPr>
              <p:spPr>
                <a:xfrm>
                  <a:off x="10606" y="6672"/>
                  <a:ext cx="215" cy="215"/>
                </a:xfrm>
                <a:prstGeom prst="ellipse">
                  <a:avLst/>
                </a:prstGeom>
                <a:solidFill>
                  <a:srgbClr val="08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grpSp>
            <p:nvGrpSpPr>
              <p:cNvPr id="14" name="组合 50"/>
              <p:cNvGrpSpPr/>
              <p:nvPr/>
            </p:nvGrpSpPr>
            <p:grpSpPr bwMode="auto">
              <a:xfrm>
                <a:off x="11905" y="4719"/>
                <a:ext cx="6115" cy="1371"/>
                <a:chOff x="11874" y="3200"/>
                <a:chExt cx="6115" cy="1371"/>
              </a:xfrm>
            </p:grpSpPr>
            <p:grpSp>
              <p:nvGrpSpPr>
                <p:cNvPr id="17" name="组合 29"/>
                <p:cNvGrpSpPr/>
                <p:nvPr/>
              </p:nvGrpSpPr>
              <p:grpSpPr bwMode="auto">
                <a:xfrm>
                  <a:off x="11874" y="3200"/>
                  <a:ext cx="6115" cy="1371"/>
                  <a:chOff x="10992" y="2739"/>
                  <a:chExt cx="7682" cy="1722"/>
                </a:xfrm>
              </p:grpSpPr>
              <p:sp>
                <p:nvSpPr>
                  <p:cNvPr id="31" name="圆角矩形 30"/>
                  <p:cNvSpPr/>
                  <p:nvPr/>
                </p:nvSpPr>
                <p:spPr>
                  <a:xfrm>
                    <a:off x="11256" y="2741"/>
                    <a:ext cx="7417" cy="1718"/>
                  </a:xfrm>
                  <a:prstGeom prst="roundRect">
                    <a:avLst>
                      <a:gd name="adj" fmla="val 5000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nvGrpSpPr>
                  <p:cNvPr id="18" name="组合 31"/>
                  <p:cNvGrpSpPr/>
                  <p:nvPr/>
                </p:nvGrpSpPr>
                <p:grpSpPr bwMode="auto">
                  <a:xfrm>
                    <a:off x="10992" y="2739"/>
                    <a:ext cx="1721" cy="1721"/>
                    <a:chOff x="11398" y="2480"/>
                    <a:chExt cx="2640" cy="2640"/>
                  </a:xfrm>
                </p:grpSpPr>
                <p:sp>
                  <p:nvSpPr>
                    <p:cNvPr id="33" name="椭圆 32"/>
                    <p:cNvSpPr/>
                    <p:nvPr/>
                  </p:nvSpPr>
                  <p:spPr>
                    <a:xfrm>
                      <a:off x="11394" y="2483"/>
                      <a:ext cx="2639" cy="2636"/>
                    </a:xfrm>
                    <a:prstGeom prst="ellipse">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34" name="直角三角形 33"/>
                    <p:cNvSpPr/>
                    <p:nvPr/>
                  </p:nvSpPr>
                  <p:spPr>
                    <a:xfrm>
                      <a:off x="11394" y="3851"/>
                      <a:ext cx="1270" cy="1268"/>
                    </a:xfrm>
                    <a:prstGeom prst="rtTriangle">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35" name="椭圆 34"/>
                    <p:cNvSpPr/>
                    <p:nvPr/>
                  </p:nvSpPr>
                  <p:spPr>
                    <a:xfrm>
                      <a:off x="11644" y="2730"/>
                      <a:ext cx="2139" cy="2142"/>
                    </a:xfrm>
                    <a:prstGeom prst="ellipse">
                      <a:avLst/>
                    </a:prstGeom>
                    <a:gradFill>
                      <a:gsLst>
                        <a:gs pos="0">
                          <a:schemeClr val="bg1"/>
                        </a:gs>
                        <a:gs pos="100000">
                          <a:schemeClr val="bg1">
                            <a:lumMod val="85000"/>
                          </a:schemeClr>
                        </a:gs>
                      </a:gsLst>
                      <a:lin ang="16200000" scaled="0"/>
                    </a:gradFill>
                    <a:ln>
                      <a:solidFill>
                        <a:schemeClr val="bg1"/>
                      </a:solidFill>
                    </a:ln>
                    <a:effectLst>
                      <a:outerShdw blurRad="635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grpSp>
            <p:sp>
              <p:nvSpPr>
                <p:cNvPr id="11315" name="文本框 35"/>
                <p:cNvSpPr txBox="1">
                  <a:spLocks noChangeArrowheads="1"/>
                </p:cNvSpPr>
                <p:nvPr/>
              </p:nvSpPr>
              <p:spPr bwMode="auto">
                <a:xfrm>
                  <a:off x="13509" y="3329"/>
                  <a:ext cx="3591" cy="1128"/>
                </a:xfrm>
                <a:prstGeom prst="rect">
                  <a:avLst/>
                </a:prstGeom>
                <a:noFill/>
                <a:ln w="9525">
                  <a:noFill/>
                  <a:miter lim="800000"/>
                </a:ln>
              </p:spPr>
              <p:txBody>
                <a:bodyPr>
                  <a:spAutoFit/>
                </a:bodyPr>
                <a:lstStyle/>
                <a:p>
                  <a:pPr>
                    <a:lnSpc>
                      <a:spcPct val="120000"/>
                    </a:lnSpc>
                  </a:pPr>
                  <a:r>
                    <a:rPr lang="zh-CN" altLang="en-US" sz="800" dirty="0">
                      <a:sym typeface="+mn-ea"/>
                    </a:rPr>
                    <a:t>（4）相关的经济利益很可能流入企业;</a:t>
                  </a:r>
                  <a:endParaRPr lang="zh-CN" altLang="en-US" sz="800" dirty="0">
                    <a:sym typeface="+mn-ea"/>
                  </a:endParaRPr>
                </a:p>
              </p:txBody>
            </p:sp>
            <p:sp>
              <p:nvSpPr>
                <p:cNvPr id="11316" name="任意多边形 104"/>
                <p:cNvSpPr>
                  <a:spLocks noEditPoints="1" noChangeArrowheads="1"/>
                </p:cNvSpPr>
                <p:nvPr/>
              </p:nvSpPr>
              <p:spPr bwMode="auto">
                <a:xfrm>
                  <a:off x="12389" y="3614"/>
                  <a:ext cx="449" cy="506"/>
                </a:xfrm>
                <a:custGeom>
                  <a:avLst/>
                  <a:gdLst/>
                  <a:ahLst/>
                  <a:cxnLst>
                    <a:cxn ang="0">
                      <a:pos x="300" y="0"/>
                    </a:cxn>
                    <a:cxn ang="0">
                      <a:pos x="256" y="0"/>
                    </a:cxn>
                    <a:cxn ang="0">
                      <a:pos x="240" y="20"/>
                    </a:cxn>
                    <a:cxn ang="0">
                      <a:pos x="240" y="360"/>
                    </a:cxn>
                    <a:cxn ang="0">
                      <a:pos x="320" y="360"/>
                    </a:cxn>
                    <a:cxn ang="0">
                      <a:pos x="320" y="20"/>
                    </a:cxn>
                    <a:cxn ang="0">
                      <a:pos x="300" y="0"/>
                    </a:cxn>
                    <a:cxn ang="0">
                      <a:pos x="180" y="120"/>
                    </a:cxn>
                    <a:cxn ang="0">
                      <a:pos x="136" y="120"/>
                    </a:cxn>
                    <a:cxn ang="0">
                      <a:pos x="120" y="140"/>
                    </a:cxn>
                    <a:cxn ang="0">
                      <a:pos x="120" y="360"/>
                    </a:cxn>
                    <a:cxn ang="0">
                      <a:pos x="200" y="360"/>
                    </a:cxn>
                    <a:cxn ang="0">
                      <a:pos x="200" y="140"/>
                    </a:cxn>
                    <a:cxn ang="0">
                      <a:pos x="180" y="120"/>
                    </a:cxn>
                    <a:cxn ang="0">
                      <a:pos x="60" y="240"/>
                    </a:cxn>
                    <a:cxn ang="0">
                      <a:pos x="16" y="240"/>
                    </a:cxn>
                    <a:cxn ang="0">
                      <a:pos x="0" y="260"/>
                    </a:cxn>
                    <a:cxn ang="0">
                      <a:pos x="0" y="360"/>
                    </a:cxn>
                    <a:cxn ang="0">
                      <a:pos x="80" y="360"/>
                    </a:cxn>
                    <a:cxn ang="0">
                      <a:pos x="80" y="260"/>
                    </a:cxn>
                    <a:cxn ang="0">
                      <a:pos x="60" y="240"/>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rgbClr val="8FD7ED"/>
                </a:solidFill>
                <a:ln w="9525">
                  <a:noFill/>
                  <a:round/>
                </a:ln>
              </p:spPr>
              <p:txBody>
                <a:bodyPr/>
                <a:lstStyle/>
                <a:p>
                  <a:pPr eaLnBrk="0" hangingPunct="0"/>
                  <a:endParaRPr lang="zh-CN" altLang="en-US"/>
                </a:p>
              </p:txBody>
            </p:sp>
          </p:grpSp>
          <p:grpSp>
            <p:nvGrpSpPr>
              <p:cNvPr id="21" name="组合 51"/>
              <p:cNvGrpSpPr/>
              <p:nvPr/>
            </p:nvGrpSpPr>
            <p:grpSpPr bwMode="auto">
              <a:xfrm>
                <a:off x="11905" y="8331"/>
                <a:ext cx="6114" cy="1373"/>
                <a:chOff x="11934" y="6749"/>
                <a:chExt cx="6114" cy="1373"/>
              </a:xfrm>
            </p:grpSpPr>
            <p:grpSp>
              <p:nvGrpSpPr>
                <p:cNvPr id="22" name="组合 36"/>
                <p:cNvGrpSpPr/>
                <p:nvPr/>
              </p:nvGrpSpPr>
              <p:grpSpPr bwMode="auto">
                <a:xfrm>
                  <a:off x="11934" y="6749"/>
                  <a:ext cx="6114" cy="1373"/>
                  <a:chOff x="11394" y="6617"/>
                  <a:chExt cx="6114" cy="1373"/>
                </a:xfrm>
              </p:grpSpPr>
              <p:sp>
                <p:nvSpPr>
                  <p:cNvPr id="38" name="圆角矩形 37"/>
                  <p:cNvSpPr/>
                  <p:nvPr/>
                </p:nvSpPr>
                <p:spPr>
                  <a:xfrm>
                    <a:off x="11604" y="6619"/>
                    <a:ext cx="5904" cy="1371"/>
                  </a:xfrm>
                  <a:prstGeom prst="roundRect">
                    <a:avLst>
                      <a:gd name="adj" fmla="val 5000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nvGrpSpPr>
                  <p:cNvPr id="23" name="组合 38"/>
                  <p:cNvGrpSpPr/>
                  <p:nvPr/>
                </p:nvGrpSpPr>
                <p:grpSpPr bwMode="auto">
                  <a:xfrm flipV="1">
                    <a:off x="11394" y="6617"/>
                    <a:ext cx="1370" cy="1370"/>
                    <a:chOff x="11398" y="2480"/>
                    <a:chExt cx="2640" cy="2640"/>
                  </a:xfrm>
                </p:grpSpPr>
                <p:sp>
                  <p:nvSpPr>
                    <p:cNvPr id="40" name="椭圆 39"/>
                    <p:cNvSpPr/>
                    <p:nvPr/>
                  </p:nvSpPr>
                  <p:spPr>
                    <a:xfrm>
                      <a:off x="11394" y="2481"/>
                      <a:ext cx="2639" cy="2636"/>
                    </a:xfrm>
                    <a:prstGeom prst="ellips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41" name="直角三角形 40"/>
                    <p:cNvSpPr/>
                    <p:nvPr/>
                  </p:nvSpPr>
                  <p:spPr>
                    <a:xfrm>
                      <a:off x="11394" y="3849"/>
                      <a:ext cx="1270" cy="1268"/>
                    </a:xfrm>
                    <a:prstGeom prst="rtTriangl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sp>
                  <p:nvSpPr>
                    <p:cNvPr id="42" name="椭圆 41"/>
                    <p:cNvSpPr/>
                    <p:nvPr/>
                  </p:nvSpPr>
                  <p:spPr>
                    <a:xfrm>
                      <a:off x="11644" y="2728"/>
                      <a:ext cx="2138" cy="2142"/>
                    </a:xfrm>
                    <a:prstGeom prst="ellipse">
                      <a:avLst/>
                    </a:prstGeom>
                    <a:gradFill>
                      <a:gsLst>
                        <a:gs pos="0">
                          <a:schemeClr val="bg1"/>
                        </a:gs>
                        <a:gs pos="100000">
                          <a:schemeClr val="bg1">
                            <a:lumMod val="85000"/>
                          </a:schemeClr>
                        </a:gs>
                      </a:gsLst>
                      <a:lin ang="16200000" scaled="0"/>
                    </a:gradFill>
                    <a:ln>
                      <a:solidFill>
                        <a:schemeClr val="bg1"/>
                      </a:solidFill>
                    </a:ln>
                    <a:effectLst>
                      <a:outerShdw blurRad="63500" sx="102000" sy="102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sp>
                <p:nvSpPr>
                  <p:cNvPr id="11324" name="文本框 42"/>
                  <p:cNvSpPr txBox="1">
                    <a:spLocks noChangeArrowheads="1"/>
                  </p:cNvSpPr>
                  <p:nvPr/>
                </p:nvSpPr>
                <p:spPr bwMode="auto">
                  <a:xfrm>
                    <a:off x="13029" y="6795"/>
                    <a:ext cx="4010" cy="1128"/>
                  </a:xfrm>
                  <a:prstGeom prst="rect">
                    <a:avLst/>
                  </a:prstGeom>
                  <a:noFill/>
                  <a:ln w="9525">
                    <a:noFill/>
                    <a:miter lim="800000"/>
                  </a:ln>
                </p:spPr>
                <p:txBody>
                  <a:bodyPr>
                    <a:spAutoFit/>
                  </a:bodyPr>
                  <a:lstStyle/>
                  <a:p>
                    <a:pPr>
                      <a:lnSpc>
                        <a:spcPct val="120000"/>
                      </a:lnSpc>
                    </a:pPr>
                    <a:r>
                      <a:rPr lang="zh-CN" altLang="en-US" sz="800" dirty="0">
                        <a:sym typeface="+mn-ea"/>
                      </a:rPr>
                      <a:t>（5）相关的已发生或将发生的成本能够可靠地计量。</a:t>
                    </a:r>
                    <a:endParaRPr lang="zh-CN" altLang="en-US" sz="800" dirty="0">
                      <a:sym typeface="+mn-ea"/>
                    </a:endParaRPr>
                  </a:p>
                </p:txBody>
              </p:sp>
            </p:grpSp>
            <p:sp>
              <p:nvSpPr>
                <p:cNvPr id="108" name="任意多边形 107"/>
                <p:cNvSpPr/>
                <p:nvPr/>
              </p:nvSpPr>
              <p:spPr>
                <a:xfrm>
                  <a:off x="12386" y="7187"/>
                  <a:ext cx="488" cy="436"/>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dirty="0"/>
                </a:p>
              </p:txBody>
            </p:sp>
          </p:grpSp>
        </p:grpSp>
        <p:pic>
          <p:nvPicPr>
            <p:cNvPr id="11326" name="图片 15" descr="C:\Users\Administrator\Desktop\网址.svg网址"/>
            <p:cNvPicPr>
              <a:picLocks noChangeAspect="1" noChangeArrowheads="1"/>
            </p:cNvPicPr>
            <p:nvPr/>
          </p:nvPicPr>
          <p:blipFill>
            <a:blip r:embed="rId1" cstate="print"/>
            <a:srcRect/>
            <a:stretch>
              <a:fillRect/>
            </a:stretch>
          </p:blipFill>
          <p:spPr bwMode="auto">
            <a:xfrm>
              <a:off x="5396" y="6035"/>
              <a:ext cx="453" cy="447"/>
            </a:xfrm>
            <a:prstGeom prst="rect">
              <a:avLst/>
            </a:prstGeom>
            <a:noFill/>
            <a:ln w="9525">
              <a:noFill/>
              <a:miter lim="800000"/>
              <a:headEnd/>
              <a:tailEnd/>
            </a:ln>
          </p:spPr>
        </p:pic>
        <p:sp>
          <p:nvSpPr>
            <p:cNvPr id="104" name="任意多边形 103"/>
            <p:cNvSpPr/>
            <p:nvPr/>
          </p:nvSpPr>
          <p:spPr>
            <a:xfrm>
              <a:off x="4705" y="7805"/>
              <a:ext cx="372" cy="34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299" h="3096">
                  <a:moveTo>
                    <a:pt x="0" y="425"/>
                  </a:moveTo>
                  <a:lnTo>
                    <a:pt x="0" y="413"/>
                  </a:lnTo>
                  <a:lnTo>
                    <a:pt x="0" y="402"/>
                  </a:lnTo>
                  <a:cubicBezTo>
                    <a:pt x="-5" y="174"/>
                    <a:pt x="242" y="-5"/>
                    <a:pt x="405" y="0"/>
                  </a:cubicBezTo>
                  <a:lnTo>
                    <a:pt x="414" y="0"/>
                  </a:lnTo>
                  <a:lnTo>
                    <a:pt x="425" y="0"/>
                  </a:lnTo>
                  <a:lnTo>
                    <a:pt x="2874" y="0"/>
                  </a:lnTo>
                  <a:lnTo>
                    <a:pt x="2886" y="0"/>
                  </a:lnTo>
                  <a:lnTo>
                    <a:pt x="2897" y="0"/>
                  </a:lnTo>
                  <a:cubicBezTo>
                    <a:pt x="3125" y="-5"/>
                    <a:pt x="3304" y="242"/>
                    <a:pt x="3299" y="405"/>
                  </a:cubicBezTo>
                  <a:lnTo>
                    <a:pt x="3299" y="414"/>
                  </a:lnTo>
                  <a:lnTo>
                    <a:pt x="3299" y="425"/>
                  </a:lnTo>
                  <a:lnTo>
                    <a:pt x="3299" y="2121"/>
                  </a:lnTo>
                  <a:lnTo>
                    <a:pt x="3299" y="2133"/>
                  </a:lnTo>
                  <a:lnTo>
                    <a:pt x="3299" y="2144"/>
                  </a:lnTo>
                  <a:cubicBezTo>
                    <a:pt x="3304" y="2372"/>
                    <a:pt x="3056" y="2551"/>
                    <a:pt x="2894" y="2546"/>
                  </a:cubicBezTo>
                  <a:lnTo>
                    <a:pt x="2885" y="2546"/>
                  </a:lnTo>
                  <a:lnTo>
                    <a:pt x="2874" y="2546"/>
                  </a:lnTo>
                  <a:lnTo>
                    <a:pt x="2311" y="2546"/>
                  </a:lnTo>
                  <a:cubicBezTo>
                    <a:pt x="2312" y="2546"/>
                    <a:pt x="2293" y="2563"/>
                    <a:pt x="2298" y="2558"/>
                  </a:cubicBezTo>
                  <a:lnTo>
                    <a:pt x="1824" y="3032"/>
                  </a:lnTo>
                  <a:lnTo>
                    <a:pt x="1824" y="3032"/>
                  </a:lnTo>
                  <a:cubicBezTo>
                    <a:pt x="1795" y="3071"/>
                    <a:pt x="1727" y="3098"/>
                    <a:pt x="1681" y="3096"/>
                  </a:cubicBezTo>
                  <a:cubicBezTo>
                    <a:pt x="1670" y="3096"/>
                    <a:pt x="1644" y="3093"/>
                    <a:pt x="1647" y="3093"/>
                  </a:cubicBezTo>
                  <a:cubicBezTo>
                    <a:pt x="1640" y="3094"/>
                    <a:pt x="1620" y="3096"/>
                    <a:pt x="1617" y="3096"/>
                  </a:cubicBezTo>
                  <a:cubicBezTo>
                    <a:pt x="1583" y="3097"/>
                    <a:pt x="1544" y="3085"/>
                    <a:pt x="1524" y="3072"/>
                  </a:cubicBezTo>
                  <a:lnTo>
                    <a:pt x="1518" y="3078"/>
                  </a:lnTo>
                  <a:lnTo>
                    <a:pt x="999" y="2558"/>
                  </a:lnTo>
                  <a:lnTo>
                    <a:pt x="999" y="2558"/>
                  </a:lnTo>
                  <a:lnTo>
                    <a:pt x="997" y="2557"/>
                  </a:lnTo>
                  <a:lnTo>
                    <a:pt x="994" y="2554"/>
                  </a:lnTo>
                  <a:lnTo>
                    <a:pt x="990" y="2550"/>
                  </a:lnTo>
                  <a:lnTo>
                    <a:pt x="986" y="2547"/>
                  </a:lnTo>
                  <a:lnTo>
                    <a:pt x="985" y="2546"/>
                  </a:lnTo>
                  <a:lnTo>
                    <a:pt x="425" y="2546"/>
                  </a:lnTo>
                  <a:lnTo>
                    <a:pt x="413" y="2546"/>
                  </a:lnTo>
                  <a:lnTo>
                    <a:pt x="402" y="2546"/>
                  </a:lnTo>
                  <a:cubicBezTo>
                    <a:pt x="174" y="2551"/>
                    <a:pt x="-5" y="2304"/>
                    <a:pt x="0" y="2141"/>
                  </a:cubicBezTo>
                  <a:lnTo>
                    <a:pt x="0" y="2132"/>
                  </a:lnTo>
                  <a:lnTo>
                    <a:pt x="0" y="2121"/>
                  </a:lnTo>
                  <a:lnTo>
                    <a:pt x="0" y="425"/>
                  </a:lnTo>
                  <a:close/>
                  <a:moveTo>
                    <a:pt x="2198" y="2226"/>
                  </a:moveTo>
                  <a:lnTo>
                    <a:pt x="2198" y="2222"/>
                  </a:lnTo>
                  <a:lnTo>
                    <a:pt x="2809" y="2222"/>
                  </a:lnTo>
                  <a:lnTo>
                    <a:pt x="2813" y="2222"/>
                  </a:lnTo>
                  <a:lnTo>
                    <a:pt x="2817" y="2222"/>
                  </a:lnTo>
                  <a:cubicBezTo>
                    <a:pt x="2901" y="2225"/>
                    <a:pt x="2984" y="2132"/>
                    <a:pt x="2981" y="2058"/>
                  </a:cubicBezTo>
                  <a:lnTo>
                    <a:pt x="2981" y="2054"/>
                  </a:lnTo>
                  <a:lnTo>
                    <a:pt x="2981" y="2050"/>
                  </a:lnTo>
                  <a:lnTo>
                    <a:pt x="2981" y="496"/>
                  </a:lnTo>
                  <a:lnTo>
                    <a:pt x="2981" y="492"/>
                  </a:lnTo>
                  <a:lnTo>
                    <a:pt x="2981" y="488"/>
                  </a:lnTo>
                  <a:cubicBezTo>
                    <a:pt x="2984" y="404"/>
                    <a:pt x="2892" y="322"/>
                    <a:pt x="2818" y="324"/>
                  </a:cubicBezTo>
                  <a:lnTo>
                    <a:pt x="2814" y="324"/>
                  </a:lnTo>
                  <a:lnTo>
                    <a:pt x="2809" y="324"/>
                  </a:lnTo>
                  <a:lnTo>
                    <a:pt x="490" y="324"/>
                  </a:lnTo>
                  <a:lnTo>
                    <a:pt x="486" y="324"/>
                  </a:lnTo>
                  <a:lnTo>
                    <a:pt x="482" y="324"/>
                  </a:lnTo>
                  <a:cubicBezTo>
                    <a:pt x="398" y="321"/>
                    <a:pt x="315" y="414"/>
                    <a:pt x="318" y="488"/>
                  </a:cubicBezTo>
                  <a:lnTo>
                    <a:pt x="318" y="492"/>
                  </a:lnTo>
                  <a:lnTo>
                    <a:pt x="318" y="496"/>
                  </a:lnTo>
                  <a:lnTo>
                    <a:pt x="318" y="2050"/>
                  </a:lnTo>
                  <a:lnTo>
                    <a:pt x="318" y="2054"/>
                  </a:lnTo>
                  <a:lnTo>
                    <a:pt x="318" y="2058"/>
                  </a:lnTo>
                  <a:cubicBezTo>
                    <a:pt x="315" y="2142"/>
                    <a:pt x="407" y="2224"/>
                    <a:pt x="481" y="2222"/>
                  </a:cubicBezTo>
                  <a:lnTo>
                    <a:pt x="485" y="2222"/>
                  </a:lnTo>
                  <a:lnTo>
                    <a:pt x="490" y="2222"/>
                  </a:lnTo>
                  <a:lnTo>
                    <a:pt x="1101" y="2222"/>
                  </a:lnTo>
                  <a:lnTo>
                    <a:pt x="1101" y="2225"/>
                  </a:lnTo>
                  <a:cubicBezTo>
                    <a:pt x="1102" y="2225"/>
                    <a:pt x="1126" y="2223"/>
                    <a:pt x="1126" y="2224"/>
                  </a:cubicBezTo>
                  <a:cubicBezTo>
                    <a:pt x="1181" y="2221"/>
                    <a:pt x="1245" y="2256"/>
                    <a:pt x="1269" y="2288"/>
                  </a:cubicBezTo>
                  <a:lnTo>
                    <a:pt x="1269" y="2288"/>
                  </a:lnTo>
                  <a:lnTo>
                    <a:pt x="1648" y="2667"/>
                  </a:lnTo>
                  <a:lnTo>
                    <a:pt x="2073" y="2242"/>
                  </a:lnTo>
                  <a:lnTo>
                    <a:pt x="2079" y="2247"/>
                  </a:lnTo>
                  <a:cubicBezTo>
                    <a:pt x="2104" y="2231"/>
                    <a:pt x="2145" y="2223"/>
                    <a:pt x="2172" y="2224"/>
                  </a:cubicBezTo>
                  <a:cubicBezTo>
                    <a:pt x="2181" y="2224"/>
                    <a:pt x="2198" y="2226"/>
                    <a:pt x="2198" y="2226"/>
                  </a:cubicBezTo>
                  <a:close/>
                  <a:moveTo>
                    <a:pt x="1192" y="707"/>
                  </a:moveTo>
                  <a:lnTo>
                    <a:pt x="2114" y="707"/>
                  </a:lnTo>
                  <a:lnTo>
                    <a:pt x="2114" y="707"/>
                  </a:lnTo>
                  <a:lnTo>
                    <a:pt x="2119" y="707"/>
                  </a:lnTo>
                  <a:lnTo>
                    <a:pt x="2124" y="707"/>
                  </a:lnTo>
                  <a:cubicBezTo>
                    <a:pt x="2229" y="704"/>
                    <a:pt x="2313" y="810"/>
                    <a:pt x="2310" y="894"/>
                  </a:cubicBezTo>
                  <a:lnTo>
                    <a:pt x="2310" y="899"/>
                  </a:lnTo>
                  <a:lnTo>
                    <a:pt x="2310" y="904"/>
                  </a:lnTo>
                  <a:cubicBezTo>
                    <a:pt x="2313" y="1009"/>
                    <a:pt x="2208" y="1093"/>
                    <a:pt x="2124" y="1090"/>
                  </a:cubicBezTo>
                  <a:lnTo>
                    <a:pt x="2119" y="1090"/>
                  </a:lnTo>
                  <a:lnTo>
                    <a:pt x="2114" y="1090"/>
                  </a:lnTo>
                  <a:lnTo>
                    <a:pt x="2114" y="1090"/>
                  </a:lnTo>
                  <a:lnTo>
                    <a:pt x="1192" y="1090"/>
                  </a:lnTo>
                  <a:lnTo>
                    <a:pt x="1192" y="1090"/>
                  </a:lnTo>
                  <a:lnTo>
                    <a:pt x="1190" y="1090"/>
                  </a:lnTo>
                  <a:lnTo>
                    <a:pt x="1185" y="1090"/>
                  </a:lnTo>
                  <a:lnTo>
                    <a:pt x="1180" y="1090"/>
                  </a:lnTo>
                  <a:lnTo>
                    <a:pt x="1175" y="1090"/>
                  </a:lnTo>
                  <a:cubicBezTo>
                    <a:pt x="1070" y="1093"/>
                    <a:pt x="987" y="988"/>
                    <a:pt x="989" y="903"/>
                  </a:cubicBezTo>
                  <a:lnTo>
                    <a:pt x="989" y="899"/>
                  </a:lnTo>
                  <a:lnTo>
                    <a:pt x="989" y="894"/>
                  </a:lnTo>
                  <a:cubicBezTo>
                    <a:pt x="986" y="789"/>
                    <a:pt x="1092" y="705"/>
                    <a:pt x="1176" y="707"/>
                  </a:cubicBezTo>
                  <a:lnTo>
                    <a:pt x="1180" y="707"/>
                  </a:lnTo>
                  <a:lnTo>
                    <a:pt x="1185" y="707"/>
                  </a:lnTo>
                  <a:lnTo>
                    <a:pt x="1190" y="708"/>
                  </a:lnTo>
                  <a:lnTo>
                    <a:pt x="1192" y="708"/>
                  </a:lnTo>
                  <a:lnTo>
                    <a:pt x="1192" y="707"/>
                  </a:lnTo>
                  <a:close/>
                  <a:moveTo>
                    <a:pt x="1188" y="1392"/>
                  </a:moveTo>
                  <a:lnTo>
                    <a:pt x="2110" y="1392"/>
                  </a:lnTo>
                  <a:lnTo>
                    <a:pt x="2110" y="1392"/>
                  </a:lnTo>
                  <a:lnTo>
                    <a:pt x="2115" y="1392"/>
                  </a:lnTo>
                  <a:lnTo>
                    <a:pt x="2120" y="1392"/>
                  </a:lnTo>
                  <a:cubicBezTo>
                    <a:pt x="2225" y="1389"/>
                    <a:pt x="2309" y="1495"/>
                    <a:pt x="2306" y="1579"/>
                  </a:cubicBezTo>
                  <a:lnTo>
                    <a:pt x="2306" y="1584"/>
                  </a:lnTo>
                  <a:lnTo>
                    <a:pt x="2306" y="1589"/>
                  </a:lnTo>
                  <a:cubicBezTo>
                    <a:pt x="2309" y="1694"/>
                    <a:pt x="2204" y="1778"/>
                    <a:pt x="2120" y="1775"/>
                  </a:cubicBezTo>
                  <a:lnTo>
                    <a:pt x="2115" y="1775"/>
                  </a:lnTo>
                  <a:lnTo>
                    <a:pt x="2110" y="1775"/>
                  </a:lnTo>
                  <a:lnTo>
                    <a:pt x="2110" y="1775"/>
                  </a:lnTo>
                  <a:lnTo>
                    <a:pt x="1188" y="1775"/>
                  </a:lnTo>
                  <a:lnTo>
                    <a:pt x="1188" y="1775"/>
                  </a:lnTo>
                  <a:lnTo>
                    <a:pt x="1186" y="1775"/>
                  </a:lnTo>
                  <a:lnTo>
                    <a:pt x="1181" y="1775"/>
                  </a:lnTo>
                  <a:lnTo>
                    <a:pt x="1176" y="1775"/>
                  </a:lnTo>
                  <a:lnTo>
                    <a:pt x="1171" y="1775"/>
                  </a:lnTo>
                  <a:cubicBezTo>
                    <a:pt x="1066" y="1778"/>
                    <a:pt x="983" y="1673"/>
                    <a:pt x="985" y="1588"/>
                  </a:cubicBezTo>
                  <a:lnTo>
                    <a:pt x="985" y="1584"/>
                  </a:lnTo>
                  <a:lnTo>
                    <a:pt x="985" y="1579"/>
                  </a:lnTo>
                  <a:cubicBezTo>
                    <a:pt x="982" y="1474"/>
                    <a:pt x="1088" y="1390"/>
                    <a:pt x="1172" y="1392"/>
                  </a:cubicBezTo>
                  <a:lnTo>
                    <a:pt x="1176" y="1392"/>
                  </a:lnTo>
                  <a:lnTo>
                    <a:pt x="1181" y="1392"/>
                  </a:lnTo>
                  <a:lnTo>
                    <a:pt x="1186" y="1393"/>
                  </a:lnTo>
                  <a:lnTo>
                    <a:pt x="1188" y="1393"/>
                  </a:lnTo>
                  <a:lnTo>
                    <a:pt x="1188" y="1392"/>
                  </a:lnTo>
                  <a:close/>
                </a:path>
              </a:pathLst>
            </a:cu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05" name="任意多边形 104"/>
            <p:cNvSpPr/>
            <p:nvPr/>
          </p:nvSpPr>
          <p:spPr>
            <a:xfrm rot="2700000">
              <a:off x="5404" y="9424"/>
              <a:ext cx="415" cy="402"/>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0292" h="9796">
                  <a:moveTo>
                    <a:pt x="9079" y="3907"/>
                  </a:moveTo>
                  <a:cubicBezTo>
                    <a:pt x="9085" y="3904"/>
                    <a:pt x="9195" y="3897"/>
                    <a:pt x="9216" y="3897"/>
                  </a:cubicBezTo>
                  <a:lnTo>
                    <a:pt x="9217" y="3897"/>
                  </a:lnTo>
                  <a:lnTo>
                    <a:pt x="9219" y="3897"/>
                  </a:lnTo>
                  <a:lnTo>
                    <a:pt x="9221" y="3897"/>
                  </a:lnTo>
                  <a:lnTo>
                    <a:pt x="9222" y="3897"/>
                  </a:lnTo>
                  <a:lnTo>
                    <a:pt x="9223" y="3897"/>
                  </a:lnTo>
                  <a:lnTo>
                    <a:pt x="9224" y="3897"/>
                  </a:lnTo>
                  <a:lnTo>
                    <a:pt x="9224" y="3897"/>
                  </a:lnTo>
                  <a:lnTo>
                    <a:pt x="9224" y="3897"/>
                  </a:lnTo>
                  <a:lnTo>
                    <a:pt x="9225" y="3897"/>
                  </a:lnTo>
                  <a:lnTo>
                    <a:pt x="9253" y="3897"/>
                  </a:lnTo>
                  <a:lnTo>
                    <a:pt x="9281" y="3897"/>
                  </a:lnTo>
                  <a:cubicBezTo>
                    <a:pt x="9853" y="3884"/>
                    <a:pt x="10304" y="4506"/>
                    <a:pt x="10291" y="4916"/>
                  </a:cubicBezTo>
                  <a:lnTo>
                    <a:pt x="10291" y="4938"/>
                  </a:lnTo>
                  <a:lnTo>
                    <a:pt x="10291" y="4964"/>
                  </a:lnTo>
                  <a:lnTo>
                    <a:pt x="10291" y="4992"/>
                  </a:lnTo>
                  <a:lnTo>
                    <a:pt x="10292" y="5020"/>
                  </a:lnTo>
                  <a:cubicBezTo>
                    <a:pt x="10304" y="5593"/>
                    <a:pt x="9682" y="6044"/>
                    <a:pt x="9273" y="6031"/>
                  </a:cubicBezTo>
                  <a:lnTo>
                    <a:pt x="9250" y="6031"/>
                  </a:lnTo>
                  <a:lnTo>
                    <a:pt x="9225" y="6031"/>
                  </a:lnTo>
                  <a:cubicBezTo>
                    <a:pt x="9221" y="6031"/>
                    <a:pt x="9213" y="6031"/>
                    <a:pt x="9212" y="6031"/>
                  </a:cubicBezTo>
                  <a:lnTo>
                    <a:pt x="9211" y="6031"/>
                  </a:lnTo>
                  <a:lnTo>
                    <a:pt x="9211" y="6031"/>
                  </a:lnTo>
                  <a:lnTo>
                    <a:pt x="9209" y="6031"/>
                  </a:lnTo>
                  <a:cubicBezTo>
                    <a:pt x="9162" y="6031"/>
                    <a:pt x="9084" y="6022"/>
                    <a:pt x="9079" y="6021"/>
                  </a:cubicBezTo>
                  <a:lnTo>
                    <a:pt x="9079" y="6021"/>
                  </a:lnTo>
                  <a:lnTo>
                    <a:pt x="9078" y="6021"/>
                  </a:lnTo>
                  <a:lnTo>
                    <a:pt x="9078" y="6021"/>
                  </a:lnTo>
                  <a:lnTo>
                    <a:pt x="9077" y="6021"/>
                  </a:lnTo>
                  <a:lnTo>
                    <a:pt x="9077" y="6021"/>
                  </a:lnTo>
                  <a:lnTo>
                    <a:pt x="9077" y="6021"/>
                  </a:lnTo>
                  <a:lnTo>
                    <a:pt x="9078" y="6021"/>
                  </a:lnTo>
                  <a:lnTo>
                    <a:pt x="9079" y="6021"/>
                  </a:lnTo>
                  <a:lnTo>
                    <a:pt x="9079" y="6034"/>
                  </a:lnTo>
                  <a:lnTo>
                    <a:pt x="6786" y="6034"/>
                  </a:lnTo>
                  <a:lnTo>
                    <a:pt x="6786" y="3898"/>
                  </a:lnTo>
                  <a:lnTo>
                    <a:pt x="9079" y="3898"/>
                  </a:lnTo>
                  <a:lnTo>
                    <a:pt x="9079" y="3907"/>
                  </a:lnTo>
                  <a:close/>
                  <a:moveTo>
                    <a:pt x="8890" y="5299"/>
                  </a:moveTo>
                  <a:cubicBezTo>
                    <a:pt x="8796" y="5216"/>
                    <a:pt x="8749" y="5061"/>
                    <a:pt x="8751" y="4975"/>
                  </a:cubicBezTo>
                  <a:lnTo>
                    <a:pt x="8751" y="4970"/>
                  </a:lnTo>
                  <a:lnTo>
                    <a:pt x="8751" y="4959"/>
                  </a:lnTo>
                  <a:lnTo>
                    <a:pt x="8750" y="4947"/>
                  </a:lnTo>
                  <a:lnTo>
                    <a:pt x="8750" y="4935"/>
                  </a:lnTo>
                  <a:cubicBezTo>
                    <a:pt x="8743" y="4702"/>
                    <a:pt x="9014" y="4482"/>
                    <a:pt x="9198" y="4490"/>
                  </a:cubicBezTo>
                  <a:lnTo>
                    <a:pt x="9209" y="4490"/>
                  </a:lnTo>
                  <a:lnTo>
                    <a:pt x="9219" y="4490"/>
                  </a:lnTo>
                  <a:lnTo>
                    <a:pt x="9231" y="4489"/>
                  </a:lnTo>
                  <a:lnTo>
                    <a:pt x="9243" y="4489"/>
                  </a:lnTo>
                  <a:lnTo>
                    <a:pt x="9255" y="4489"/>
                  </a:lnTo>
                  <a:cubicBezTo>
                    <a:pt x="9487" y="4485"/>
                    <a:pt x="9707" y="4752"/>
                    <a:pt x="9700" y="4937"/>
                  </a:cubicBezTo>
                  <a:lnTo>
                    <a:pt x="9699" y="4948"/>
                  </a:lnTo>
                  <a:lnTo>
                    <a:pt x="9699" y="4959"/>
                  </a:lnTo>
                  <a:lnTo>
                    <a:pt x="9699" y="4970"/>
                  </a:lnTo>
                  <a:lnTo>
                    <a:pt x="9699" y="4982"/>
                  </a:lnTo>
                  <a:lnTo>
                    <a:pt x="9700" y="4993"/>
                  </a:lnTo>
                  <a:cubicBezTo>
                    <a:pt x="9706" y="5227"/>
                    <a:pt x="9436" y="5446"/>
                    <a:pt x="9251" y="5439"/>
                  </a:cubicBezTo>
                  <a:lnTo>
                    <a:pt x="9241" y="5439"/>
                  </a:lnTo>
                  <a:lnTo>
                    <a:pt x="9231" y="5438"/>
                  </a:lnTo>
                  <a:lnTo>
                    <a:pt x="9219" y="5438"/>
                  </a:lnTo>
                  <a:lnTo>
                    <a:pt x="9213" y="5438"/>
                  </a:lnTo>
                  <a:lnTo>
                    <a:pt x="9208" y="5438"/>
                  </a:lnTo>
                  <a:cubicBezTo>
                    <a:pt x="9093" y="5440"/>
                    <a:pt x="8951" y="5367"/>
                    <a:pt x="8890" y="5299"/>
                  </a:cubicBezTo>
                  <a:close/>
                  <a:moveTo>
                    <a:pt x="6453" y="5404"/>
                  </a:moveTo>
                  <a:lnTo>
                    <a:pt x="6453" y="1111"/>
                  </a:lnTo>
                  <a:lnTo>
                    <a:pt x="6454" y="1095"/>
                  </a:lnTo>
                  <a:lnTo>
                    <a:pt x="6454" y="1068"/>
                  </a:lnTo>
                  <a:lnTo>
                    <a:pt x="6455" y="1039"/>
                  </a:lnTo>
                  <a:lnTo>
                    <a:pt x="6455" y="1011"/>
                  </a:lnTo>
                  <a:cubicBezTo>
                    <a:pt x="6468" y="439"/>
                    <a:pt x="5845" y="-12"/>
                    <a:pt x="5436" y="1"/>
                  </a:cubicBezTo>
                  <a:lnTo>
                    <a:pt x="5413" y="1"/>
                  </a:lnTo>
                  <a:lnTo>
                    <a:pt x="5388" y="1"/>
                  </a:lnTo>
                  <a:lnTo>
                    <a:pt x="5359" y="1"/>
                  </a:lnTo>
                  <a:lnTo>
                    <a:pt x="5331" y="0"/>
                  </a:lnTo>
                  <a:cubicBezTo>
                    <a:pt x="4759" y="-16"/>
                    <a:pt x="4308" y="619"/>
                    <a:pt x="4321" y="1012"/>
                  </a:cubicBezTo>
                  <a:lnTo>
                    <a:pt x="4321" y="1034"/>
                  </a:lnTo>
                  <a:lnTo>
                    <a:pt x="4321" y="1058"/>
                  </a:lnTo>
                  <a:lnTo>
                    <a:pt x="4317" y="1058"/>
                  </a:lnTo>
                  <a:lnTo>
                    <a:pt x="4317" y="5404"/>
                  </a:lnTo>
                  <a:lnTo>
                    <a:pt x="6453" y="5404"/>
                  </a:lnTo>
                  <a:close/>
                  <a:moveTo>
                    <a:pt x="5474" y="4673"/>
                  </a:moveTo>
                  <a:lnTo>
                    <a:pt x="5474" y="974"/>
                  </a:lnTo>
                  <a:lnTo>
                    <a:pt x="5475" y="974"/>
                  </a:lnTo>
                  <a:lnTo>
                    <a:pt x="5475" y="972"/>
                  </a:lnTo>
                  <a:lnTo>
                    <a:pt x="5474" y="967"/>
                  </a:lnTo>
                  <a:lnTo>
                    <a:pt x="5474" y="962"/>
                  </a:lnTo>
                  <a:lnTo>
                    <a:pt x="5474" y="953"/>
                  </a:lnTo>
                  <a:lnTo>
                    <a:pt x="5473" y="947"/>
                  </a:lnTo>
                  <a:lnTo>
                    <a:pt x="5473" y="943"/>
                  </a:lnTo>
                  <a:cubicBezTo>
                    <a:pt x="5471" y="840"/>
                    <a:pt x="5581" y="761"/>
                    <a:pt x="5654" y="763"/>
                  </a:cubicBezTo>
                  <a:lnTo>
                    <a:pt x="5658" y="763"/>
                  </a:lnTo>
                  <a:lnTo>
                    <a:pt x="5662" y="763"/>
                  </a:lnTo>
                  <a:lnTo>
                    <a:pt x="5667" y="763"/>
                  </a:lnTo>
                  <a:lnTo>
                    <a:pt x="5672" y="763"/>
                  </a:lnTo>
                  <a:cubicBezTo>
                    <a:pt x="5774" y="761"/>
                    <a:pt x="5854" y="871"/>
                    <a:pt x="5852" y="944"/>
                  </a:cubicBezTo>
                  <a:lnTo>
                    <a:pt x="5852" y="948"/>
                  </a:lnTo>
                  <a:lnTo>
                    <a:pt x="5851" y="953"/>
                  </a:lnTo>
                  <a:lnTo>
                    <a:pt x="5851" y="962"/>
                  </a:lnTo>
                  <a:lnTo>
                    <a:pt x="5851" y="967"/>
                  </a:lnTo>
                  <a:lnTo>
                    <a:pt x="5850" y="972"/>
                  </a:lnTo>
                  <a:lnTo>
                    <a:pt x="5850" y="974"/>
                  </a:lnTo>
                  <a:lnTo>
                    <a:pt x="5851" y="974"/>
                  </a:lnTo>
                  <a:lnTo>
                    <a:pt x="5851" y="4673"/>
                  </a:lnTo>
                  <a:lnTo>
                    <a:pt x="5852" y="4678"/>
                  </a:lnTo>
                  <a:cubicBezTo>
                    <a:pt x="5854" y="4770"/>
                    <a:pt x="5746" y="4856"/>
                    <a:pt x="5675" y="4854"/>
                  </a:cubicBezTo>
                  <a:lnTo>
                    <a:pt x="5671" y="4854"/>
                  </a:lnTo>
                  <a:lnTo>
                    <a:pt x="5667" y="4854"/>
                  </a:lnTo>
                  <a:lnTo>
                    <a:pt x="5662" y="4854"/>
                  </a:lnTo>
                  <a:lnTo>
                    <a:pt x="5657" y="4854"/>
                  </a:lnTo>
                  <a:lnTo>
                    <a:pt x="5652" y="4854"/>
                  </a:lnTo>
                  <a:lnTo>
                    <a:pt x="5648" y="4854"/>
                  </a:lnTo>
                  <a:cubicBezTo>
                    <a:pt x="5549" y="4854"/>
                    <a:pt x="5471" y="4740"/>
                    <a:pt x="5473" y="4677"/>
                  </a:cubicBezTo>
                  <a:lnTo>
                    <a:pt x="5474" y="4673"/>
                  </a:lnTo>
                  <a:close/>
                  <a:moveTo>
                    <a:pt x="4809" y="4689"/>
                  </a:moveTo>
                  <a:lnTo>
                    <a:pt x="4809" y="990"/>
                  </a:lnTo>
                  <a:lnTo>
                    <a:pt x="4810" y="990"/>
                  </a:lnTo>
                  <a:lnTo>
                    <a:pt x="4810" y="988"/>
                  </a:lnTo>
                  <a:lnTo>
                    <a:pt x="4810" y="983"/>
                  </a:lnTo>
                  <a:lnTo>
                    <a:pt x="4809" y="978"/>
                  </a:lnTo>
                  <a:lnTo>
                    <a:pt x="4809" y="973"/>
                  </a:lnTo>
                  <a:lnTo>
                    <a:pt x="4809" y="968"/>
                  </a:lnTo>
                  <a:lnTo>
                    <a:pt x="4809" y="963"/>
                  </a:lnTo>
                  <a:lnTo>
                    <a:pt x="4809" y="958"/>
                  </a:lnTo>
                  <a:cubicBezTo>
                    <a:pt x="4807" y="857"/>
                    <a:pt x="4917" y="777"/>
                    <a:pt x="4989" y="779"/>
                  </a:cubicBezTo>
                  <a:lnTo>
                    <a:pt x="4993" y="779"/>
                  </a:lnTo>
                  <a:lnTo>
                    <a:pt x="4998" y="779"/>
                  </a:lnTo>
                  <a:lnTo>
                    <a:pt x="5003" y="779"/>
                  </a:lnTo>
                  <a:lnTo>
                    <a:pt x="5008" y="779"/>
                  </a:lnTo>
                  <a:cubicBezTo>
                    <a:pt x="5109" y="777"/>
                    <a:pt x="5189" y="887"/>
                    <a:pt x="5187" y="960"/>
                  </a:cubicBezTo>
                  <a:lnTo>
                    <a:pt x="5187" y="964"/>
                  </a:lnTo>
                  <a:lnTo>
                    <a:pt x="5187" y="964"/>
                  </a:lnTo>
                  <a:lnTo>
                    <a:pt x="5187" y="965"/>
                  </a:lnTo>
                  <a:lnTo>
                    <a:pt x="5187" y="966"/>
                  </a:lnTo>
                  <a:cubicBezTo>
                    <a:pt x="5187" y="975"/>
                    <a:pt x="5186" y="990"/>
                    <a:pt x="5186" y="990"/>
                  </a:cubicBezTo>
                  <a:lnTo>
                    <a:pt x="5185" y="990"/>
                  </a:lnTo>
                  <a:lnTo>
                    <a:pt x="5186" y="990"/>
                  </a:lnTo>
                  <a:lnTo>
                    <a:pt x="5186" y="990"/>
                  </a:lnTo>
                  <a:lnTo>
                    <a:pt x="5186" y="990"/>
                  </a:lnTo>
                  <a:lnTo>
                    <a:pt x="5186" y="990"/>
                  </a:lnTo>
                  <a:lnTo>
                    <a:pt x="5187" y="990"/>
                  </a:lnTo>
                  <a:lnTo>
                    <a:pt x="5187" y="4689"/>
                  </a:lnTo>
                  <a:lnTo>
                    <a:pt x="5187" y="4689"/>
                  </a:lnTo>
                  <a:lnTo>
                    <a:pt x="5187" y="4693"/>
                  </a:lnTo>
                  <a:cubicBezTo>
                    <a:pt x="5190" y="4785"/>
                    <a:pt x="5082" y="4871"/>
                    <a:pt x="5011" y="4869"/>
                  </a:cubicBezTo>
                  <a:lnTo>
                    <a:pt x="5007" y="4869"/>
                  </a:lnTo>
                  <a:lnTo>
                    <a:pt x="5002" y="4869"/>
                  </a:lnTo>
                  <a:lnTo>
                    <a:pt x="4998" y="4869"/>
                  </a:lnTo>
                  <a:lnTo>
                    <a:pt x="4993" y="4869"/>
                  </a:lnTo>
                  <a:lnTo>
                    <a:pt x="4988" y="4869"/>
                  </a:lnTo>
                  <a:cubicBezTo>
                    <a:pt x="4887" y="4873"/>
                    <a:pt x="4806" y="4757"/>
                    <a:pt x="4809" y="4692"/>
                  </a:cubicBezTo>
                  <a:lnTo>
                    <a:pt x="4809" y="4689"/>
                  </a:lnTo>
                  <a:lnTo>
                    <a:pt x="4809" y="4689"/>
                  </a:lnTo>
                  <a:close/>
                  <a:moveTo>
                    <a:pt x="28" y="4130"/>
                  </a:moveTo>
                  <a:cubicBezTo>
                    <a:pt x="290" y="3422"/>
                    <a:pt x="1199" y="2919"/>
                    <a:pt x="1844" y="2938"/>
                  </a:cubicBezTo>
                  <a:lnTo>
                    <a:pt x="1879" y="2938"/>
                  </a:lnTo>
                  <a:lnTo>
                    <a:pt x="1914" y="2940"/>
                  </a:lnTo>
                  <a:lnTo>
                    <a:pt x="1968" y="2940"/>
                  </a:lnTo>
                  <a:cubicBezTo>
                    <a:pt x="3065" y="2926"/>
                    <a:pt x="3927" y="4031"/>
                    <a:pt x="3912" y="4909"/>
                  </a:cubicBezTo>
                  <a:lnTo>
                    <a:pt x="3912" y="4958"/>
                  </a:lnTo>
                  <a:lnTo>
                    <a:pt x="3910" y="5006"/>
                  </a:lnTo>
                  <a:lnTo>
                    <a:pt x="3910" y="5060"/>
                  </a:lnTo>
                  <a:cubicBezTo>
                    <a:pt x="3924" y="6157"/>
                    <a:pt x="2818" y="7019"/>
                    <a:pt x="1940" y="7003"/>
                  </a:cubicBezTo>
                  <a:lnTo>
                    <a:pt x="1892" y="7003"/>
                  </a:lnTo>
                  <a:lnTo>
                    <a:pt x="1843" y="7002"/>
                  </a:lnTo>
                  <a:lnTo>
                    <a:pt x="1803" y="7002"/>
                  </a:lnTo>
                  <a:cubicBezTo>
                    <a:pt x="971" y="7020"/>
                    <a:pt x="196" y="6307"/>
                    <a:pt x="0" y="5747"/>
                  </a:cubicBezTo>
                  <a:lnTo>
                    <a:pt x="1820" y="5779"/>
                  </a:lnTo>
                  <a:lnTo>
                    <a:pt x="1827" y="5779"/>
                  </a:lnTo>
                  <a:lnTo>
                    <a:pt x="1835" y="5779"/>
                  </a:lnTo>
                  <a:cubicBezTo>
                    <a:pt x="1982" y="5781"/>
                    <a:pt x="2099" y="5632"/>
                    <a:pt x="2094" y="5514"/>
                  </a:cubicBezTo>
                  <a:lnTo>
                    <a:pt x="2113" y="4436"/>
                  </a:lnTo>
                  <a:lnTo>
                    <a:pt x="2114" y="4429"/>
                  </a:lnTo>
                  <a:lnTo>
                    <a:pt x="2114" y="4422"/>
                  </a:lnTo>
                  <a:cubicBezTo>
                    <a:pt x="2116" y="4274"/>
                    <a:pt x="1967" y="4157"/>
                    <a:pt x="1848" y="4162"/>
                  </a:cubicBezTo>
                  <a:lnTo>
                    <a:pt x="28" y="4130"/>
                  </a:lnTo>
                  <a:close/>
                  <a:moveTo>
                    <a:pt x="4954" y="7302"/>
                  </a:moveTo>
                  <a:lnTo>
                    <a:pt x="4954" y="5852"/>
                  </a:lnTo>
                  <a:lnTo>
                    <a:pt x="5665" y="5852"/>
                  </a:lnTo>
                  <a:lnTo>
                    <a:pt x="5665" y="7308"/>
                  </a:lnTo>
                  <a:lnTo>
                    <a:pt x="5670" y="7308"/>
                  </a:lnTo>
                  <a:lnTo>
                    <a:pt x="6000" y="7841"/>
                  </a:lnTo>
                  <a:lnTo>
                    <a:pt x="5995" y="7841"/>
                  </a:lnTo>
                  <a:lnTo>
                    <a:pt x="5608" y="9757"/>
                  </a:lnTo>
                  <a:lnTo>
                    <a:pt x="5002" y="9795"/>
                  </a:lnTo>
                  <a:lnTo>
                    <a:pt x="4612" y="7816"/>
                  </a:lnTo>
                  <a:lnTo>
                    <a:pt x="4620" y="7816"/>
                  </a:lnTo>
                  <a:lnTo>
                    <a:pt x="4954" y="7302"/>
                  </a:lnTo>
                  <a:close/>
                </a:path>
              </a:pathLst>
            </a:custGeom>
            <a:solidFill>
              <a:srgbClr val="083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66" name="矩形 65"/>
          <p:cNvSpPr/>
          <p:nvPr/>
        </p:nvSpPr>
        <p:spPr>
          <a:xfrm>
            <a:off x="4286248" y="928677"/>
            <a:ext cx="4214842" cy="923330"/>
          </a:xfrm>
          <a:prstGeom prst="rect">
            <a:avLst/>
          </a:prstGeom>
        </p:spPr>
        <p:txBody>
          <a:bodyPr wrap="square">
            <a:spAutoFit/>
          </a:bodyPr>
          <a:lstStyle/>
          <a:p>
            <a:pPr>
              <a:lnSpc>
                <a:spcPct val="150000"/>
              </a:lnSpc>
            </a:pPr>
            <a:r>
              <a:rPr lang="zh-CN" altLang="zh-CN" sz="1200" dirty="0" smtClean="0">
                <a:sym typeface="宋体" panose="02010600030101010101" pitchFamily="2" charset="-122"/>
              </a:rPr>
              <a:t>（2）开发项目位于地及地级市城区及郊区的，不得低于10%;</a:t>
            </a:r>
            <a:endParaRPr lang="zh-CN" altLang="zh-CN" sz="1200" dirty="0" smtClean="0"/>
          </a:p>
          <a:p>
            <a:pPr>
              <a:lnSpc>
                <a:spcPct val="150000"/>
              </a:lnSpc>
            </a:pPr>
            <a:r>
              <a:rPr lang="zh-CN" altLang="zh-CN" sz="1200" dirty="0" smtClean="0">
                <a:sym typeface="宋体" panose="02010600030101010101" pitchFamily="2" charset="-122"/>
              </a:rPr>
              <a:t>（3）开发项目位于其他地区的，不得低于 5%;</a:t>
            </a:r>
            <a:endParaRPr lang="zh-CN" altLang="zh-CN" sz="1200" dirty="0" smtClean="0"/>
          </a:p>
          <a:p>
            <a:pPr>
              <a:lnSpc>
                <a:spcPct val="150000"/>
              </a:lnSpc>
            </a:pPr>
            <a:r>
              <a:rPr lang="zh-CN" altLang="zh-CN" sz="1200" dirty="0" smtClean="0">
                <a:sym typeface="宋体" panose="02010600030101010101" pitchFamily="2" charset="-122"/>
              </a:rPr>
              <a:t>（4）属于经济适用房、限价房和危改房的，不得低于3%。</a:t>
            </a:r>
            <a:endParaRPr lang="en-US" altLang="zh-CN" sz="1200" dirty="0">
              <a:solidFill>
                <a:srgbClr val="7F7F7F"/>
              </a:solidFill>
              <a:latin typeface="宋体" panose="02010600030101010101" pitchFamily="2" charset="-122"/>
              <a:sym typeface="Calibri" panose="020F0502020204030204" pitchFamily="34" charset="0"/>
            </a:endParaRPr>
          </a:p>
        </p:txBody>
      </p:sp>
    </p:spTree>
  </p:cSld>
  <p:clrMapOvr>
    <a:masterClrMapping/>
  </p:clrMapOvr>
  <p:transition spd="slow" advClick="0">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矩形 59"/>
          <p:cNvSpPr/>
          <p:nvPr/>
        </p:nvSpPr>
        <p:spPr>
          <a:xfrm>
            <a:off x="1" y="2515791"/>
            <a:ext cx="9136856" cy="23610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4" name="文本框 3"/>
          <p:cNvSpPr txBox="1"/>
          <p:nvPr/>
        </p:nvSpPr>
        <p:spPr>
          <a:xfrm>
            <a:off x="545307" y="2616994"/>
            <a:ext cx="8171260" cy="2100575"/>
          </a:xfrm>
          <a:prstGeom prst="rect">
            <a:avLst/>
          </a:prstGeom>
          <a:noFill/>
        </p:spPr>
        <p:txBody>
          <a:bodyPr lIns="68580" tIns="34290" rIns="68580" bIns="34290">
            <a:spAutoFit/>
          </a:bodyPr>
          <a:lstStyle/>
          <a:p>
            <a:pPr fontAlgn="auto">
              <a:lnSpc>
                <a:spcPct val="150000"/>
              </a:lnSpc>
              <a:spcBef>
                <a:spcPts val="0"/>
              </a:spcBef>
              <a:spcAft>
                <a:spcPts val="0"/>
              </a:spcAft>
              <a:defRPr/>
            </a:pPr>
            <a:r>
              <a:rPr lang="zh-CN" altLang="en-US" sz="1100" dirty="0">
                <a:latin typeface="+mn-lt"/>
                <a:ea typeface="+mn-ea"/>
              </a:rPr>
              <a:t>根据《国家税务总局关于企业处置资产所得税处理问题的通知》（国税函〔2008〕828号），企业将资产移送他人的下列情形，因资产所有权属已发生改变而不属于内部处置资产，应按规定视同销售确定收人∶</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rPr>
              <a:t>（1）用于市场推广或销售;</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rPr>
              <a:t>（2）用于交际应酬;</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rPr>
              <a:t>（3）用于职工奖励或福利;</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rPr>
              <a:t>（4）用于股息分配;</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rPr>
              <a:t>（5）用于对外捐赠;</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rPr>
              <a:t>（6）其他改变资产所有权属的用途。</a:t>
            </a:r>
            <a:endParaRPr lang="zh-CN" altLang="en-US" sz="1100" dirty="0">
              <a:latin typeface="+mn-lt"/>
              <a:ea typeface="+mn-ea"/>
            </a:endParaRPr>
          </a:p>
        </p:txBody>
      </p:sp>
      <p:sp>
        <p:nvSpPr>
          <p:cNvPr id="100" name="文本框 99"/>
          <p:cNvSpPr txBox="1"/>
          <p:nvPr/>
        </p:nvSpPr>
        <p:spPr>
          <a:xfrm>
            <a:off x="545307" y="851298"/>
            <a:ext cx="8171260" cy="1754326"/>
          </a:xfrm>
          <a:prstGeom prst="rect">
            <a:avLst/>
          </a:prstGeom>
          <a:noFill/>
          <a:ln w="9525">
            <a:noFill/>
          </a:ln>
        </p:spPr>
        <p:txBody>
          <a:bodyPr lIns="68580" tIns="34290" rIns="68580" bIns="34290">
            <a:spAutoFit/>
          </a:bodyPr>
          <a:lstStyle/>
          <a:p>
            <a:pPr fontAlgn="auto">
              <a:lnSpc>
                <a:spcPct val="150000"/>
              </a:lnSpc>
              <a:spcBef>
                <a:spcPts val="0"/>
              </a:spcBef>
              <a:spcAft>
                <a:spcPts val="0"/>
              </a:spcAft>
              <a:defRPr/>
            </a:pPr>
            <a:r>
              <a:rPr lang="zh-CN" altLang="en-US" b="1" dirty="0">
                <a:solidFill>
                  <a:srgbClr val="002358"/>
                </a:solidFill>
                <a:latin typeface="+mn-ea"/>
                <a:ea typeface="+mn-ea"/>
                <a:cs typeface="+mn-ea"/>
                <a:sym typeface="+mn-ea"/>
              </a:rPr>
              <a:t>三、其他业务收入</a:t>
            </a:r>
            <a:endParaRPr lang="zh-CN" altLang="en-US" b="1" dirty="0">
              <a:solidFill>
                <a:srgbClr val="002358"/>
              </a:solidFill>
              <a:latin typeface="+mn-ea"/>
              <a:ea typeface="+mn-ea"/>
              <a:cs typeface="+mn-ea"/>
              <a:sym typeface="+mn-ea"/>
            </a:endParaRPr>
          </a:p>
          <a:p>
            <a:pPr fontAlgn="auto">
              <a:lnSpc>
                <a:spcPct val="150000"/>
              </a:lnSpc>
              <a:spcBef>
                <a:spcPts val="0"/>
              </a:spcBef>
              <a:spcAft>
                <a:spcPts val="0"/>
              </a:spcAft>
              <a:defRPr/>
            </a:pPr>
            <a:r>
              <a:rPr lang="zh-CN" altLang="en-US" sz="1100" b="1" dirty="0">
                <a:latin typeface="+mn-lt"/>
                <a:sym typeface="+mn-ea"/>
              </a:rPr>
              <a:t>（一）视同销售收入</a:t>
            </a:r>
            <a:endParaRPr lang="zh-CN" altLang="en-US" sz="1100" b="1" dirty="0">
              <a:latin typeface="+mn-lt"/>
              <a:sym typeface="+mn-ea"/>
            </a:endParaRPr>
          </a:p>
          <a:p>
            <a:pPr fontAlgn="auto">
              <a:lnSpc>
                <a:spcPct val="150000"/>
              </a:lnSpc>
              <a:spcBef>
                <a:spcPts val="0"/>
              </a:spcBef>
              <a:spcAft>
                <a:spcPts val="0"/>
              </a:spcAft>
              <a:defRPr/>
            </a:pPr>
            <a:r>
              <a:rPr lang="zh-CN" altLang="en-US" sz="1100" dirty="0">
                <a:latin typeface="+mn-lt"/>
                <a:ea typeface="+mn-ea"/>
                <a:sym typeface="+mn-ea"/>
              </a:rPr>
              <a:t>确认收入（或利润）的方法和顺序为</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sym typeface="+mn-ea"/>
              </a:rPr>
              <a:t>（1）按本企业近期或本年度最近月份同类开发产品市场销售价格确定;</a:t>
            </a:r>
            <a:endParaRPr lang="zh-CN" altLang="en-US" sz="1100" dirty="0">
              <a:latin typeface="+mn-lt"/>
              <a:ea typeface="+mn-ea"/>
              <a:sym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sym typeface="+mn-ea"/>
              </a:rPr>
              <a:t>（2）由主管税务机关参照当地同类开发产品市场公允价值确定;</a:t>
            </a:r>
            <a:endParaRPr lang="zh-CN" altLang="en-US" sz="1100" dirty="0">
              <a:latin typeface="+mn-lt"/>
              <a:ea typeface="+mn-ea"/>
            </a:endParaRPr>
          </a:p>
          <a:p>
            <a:pPr marL="214630" indent="-214630" fontAlgn="auto">
              <a:lnSpc>
                <a:spcPct val="150000"/>
              </a:lnSpc>
              <a:spcBef>
                <a:spcPts val="0"/>
              </a:spcBef>
              <a:spcAft>
                <a:spcPts val="0"/>
              </a:spcAft>
              <a:buClr>
                <a:srgbClr val="002358"/>
              </a:buClr>
              <a:buSzPct val="95000"/>
              <a:buFont typeface="Wingdings" panose="05000000000000000000" charset="0"/>
              <a:buChar char="l"/>
              <a:defRPr/>
            </a:pPr>
            <a:r>
              <a:rPr lang="zh-CN" altLang="en-US" sz="1100" dirty="0">
                <a:latin typeface="+mn-lt"/>
                <a:ea typeface="+mn-ea"/>
                <a:sym typeface="+mn-ea"/>
              </a:rPr>
              <a:t>（3）按开发产品的成本利润率确定，开发产品的成本利润率不得低于15%，具体比例由主管税务机关确定。</a:t>
            </a:r>
            <a:endParaRPr lang="zh-CN" altLang="en-US" sz="1100" dirty="0">
              <a:latin typeface="+mn-lt"/>
              <a:ea typeface="+mn-ea"/>
              <a:sym typeface="+mn-ea"/>
            </a:endParaRPr>
          </a:p>
        </p:txBody>
      </p:sp>
      <p:sp>
        <p:nvSpPr>
          <p:cNvPr id="12292" name="文本框 8"/>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01</a:t>
            </a:r>
            <a:endParaRPr lang="zh-CN" altLang="en-US" sz="3600" dirty="0">
              <a:solidFill>
                <a:schemeClr val="bg1"/>
              </a:solidFill>
            </a:endParaRPr>
          </a:p>
        </p:txBody>
      </p:sp>
      <p:sp>
        <p:nvSpPr>
          <p:cNvPr id="11"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收入</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图片 1"/>
          <p:cNvPicPr>
            <a:picLocks noChangeAspect="1" noChangeArrowheads="1"/>
          </p:cNvPicPr>
          <p:nvPr/>
        </p:nvPicPr>
        <p:blipFill>
          <a:blip r:embed="rId1" cstate="print"/>
          <a:srcRect t="5000" r="-104" b="10938"/>
          <a:stretch>
            <a:fillRect/>
          </a:stretch>
        </p:blipFill>
        <p:spPr bwMode="auto">
          <a:xfrm>
            <a:off x="-9525" y="5954"/>
            <a:ext cx="9153525" cy="5124450"/>
          </a:xfrm>
          <a:prstGeom prst="rect">
            <a:avLst/>
          </a:prstGeom>
          <a:noFill/>
          <a:ln w="9525">
            <a:noFill/>
            <a:miter lim="800000"/>
            <a:headEnd/>
            <a:tailEnd/>
          </a:ln>
        </p:spPr>
      </p:pic>
      <p:sp>
        <p:nvSpPr>
          <p:cNvPr id="3" name="矩形 2"/>
          <p:cNvSpPr/>
          <p:nvPr/>
        </p:nvSpPr>
        <p:spPr>
          <a:xfrm>
            <a:off x="-9525" y="1587103"/>
            <a:ext cx="4720829" cy="2413397"/>
          </a:xfrm>
          <a:prstGeom prst="rect">
            <a:avLst/>
          </a:prstGeom>
          <a:solidFill>
            <a:srgbClr val="00235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14339" name="矩形 8"/>
          <p:cNvSpPr>
            <a:spLocks noChangeArrowheads="1"/>
          </p:cNvSpPr>
          <p:nvPr/>
        </p:nvSpPr>
        <p:spPr bwMode="auto">
          <a:xfrm>
            <a:off x="1727597" y="2505075"/>
            <a:ext cx="984885" cy="577081"/>
          </a:xfrm>
          <a:prstGeom prst="rect">
            <a:avLst/>
          </a:prstGeom>
          <a:noFill/>
          <a:ln w="9525">
            <a:noFill/>
            <a:miter lim="800000"/>
          </a:ln>
        </p:spPr>
        <p:txBody>
          <a:bodyPr wrap="none" lIns="68580" tIns="34290" rIns="68580" bIns="34290">
            <a:spAutoFit/>
          </a:bodyPr>
          <a:lstStyle/>
          <a:p>
            <a:r>
              <a:rPr lang="zh-CN" altLang="en-US" sz="3300" b="1" dirty="0">
                <a:solidFill>
                  <a:schemeClr val="bg1"/>
                </a:solidFill>
                <a:latin typeface="微软雅黑" panose="020B0503020204020204" pitchFamily="34" charset="-122"/>
                <a:ea typeface="微软雅黑" panose="020B0503020204020204" pitchFamily="34" charset="-122"/>
                <a:sym typeface="+mn-ea"/>
              </a:rPr>
              <a:t>成本</a:t>
            </a:r>
            <a:endParaRPr lang="zh-CN" altLang="en-US" sz="3300" b="1" dirty="0">
              <a:solidFill>
                <a:schemeClr val="bg1"/>
              </a:solidFill>
              <a:latin typeface="微软雅黑" panose="020B0503020204020204" pitchFamily="34" charset="-122"/>
              <a:ea typeface="微软雅黑" panose="020B0503020204020204" pitchFamily="34" charset="-122"/>
              <a:sym typeface="+mn-ea"/>
            </a:endParaRPr>
          </a:p>
        </p:txBody>
      </p:sp>
      <p:sp>
        <p:nvSpPr>
          <p:cNvPr id="14340" name="矩形 10"/>
          <p:cNvSpPr>
            <a:spLocks noChangeArrowheads="1"/>
          </p:cNvSpPr>
          <p:nvPr/>
        </p:nvSpPr>
        <p:spPr bwMode="auto">
          <a:xfrm>
            <a:off x="845344" y="2574131"/>
            <a:ext cx="513160" cy="438150"/>
          </a:xfrm>
          <a:prstGeom prst="rect">
            <a:avLst/>
          </a:prstGeom>
          <a:noFill/>
          <a:ln w="9525">
            <a:noFill/>
            <a:miter lim="800000"/>
          </a:ln>
        </p:spPr>
        <p:txBody>
          <a:bodyPr wrap="none" lIns="68580" tIns="34290" rIns="68580" bIns="34290">
            <a:spAutoFit/>
          </a:bodyPr>
          <a:lstStyle/>
          <a:p>
            <a:r>
              <a:rPr lang="en-US" altLang="zh-CN" sz="2400" b="1" dirty="0">
                <a:solidFill>
                  <a:srgbClr val="C8A063"/>
                </a:solidFill>
                <a:latin typeface="微软雅黑" panose="020B0503020204020204" pitchFamily="34" charset="-122"/>
                <a:ea typeface="微软雅黑" panose="020B0503020204020204" pitchFamily="34" charset="-122"/>
              </a:rPr>
              <a:t>02</a:t>
            </a:r>
            <a:endParaRPr lang="zh-CN" altLang="en-US" sz="2400" b="1" dirty="0">
              <a:solidFill>
                <a:srgbClr val="C8A063"/>
              </a:solidFill>
              <a:latin typeface="微软雅黑" panose="020B0503020204020204" pitchFamily="34" charset="-122"/>
              <a:ea typeface="微软雅黑" panose="020B0503020204020204" pitchFamily="34" charset="-122"/>
            </a:endParaRPr>
          </a:p>
        </p:txBody>
      </p:sp>
      <p:sp>
        <p:nvSpPr>
          <p:cNvPr id="14341" name="Freeform 13"/>
          <p:cNvSpPr>
            <a:spLocks noChangeArrowheads="1"/>
          </p:cNvSpPr>
          <p:nvPr/>
        </p:nvSpPr>
        <p:spPr bwMode="auto">
          <a:xfrm>
            <a:off x="1364456" y="2651522"/>
            <a:ext cx="144066" cy="284559"/>
          </a:xfrm>
          <a:custGeom>
            <a:avLst/>
            <a:gdLst/>
            <a:ahLst/>
            <a:cxnLst>
              <a:cxn ang="0">
                <a:pos x="0" y="426"/>
              </a:cxn>
              <a:cxn ang="0">
                <a:pos x="0" y="541"/>
              </a:cxn>
              <a:cxn ang="0">
                <a:pos x="218" y="328"/>
              </a:cxn>
              <a:cxn ang="0">
                <a:pos x="218" y="328"/>
              </a:cxn>
              <a:cxn ang="0">
                <a:pos x="235" y="311"/>
              </a:cxn>
              <a:cxn ang="0">
                <a:pos x="276" y="271"/>
              </a:cxn>
              <a:cxn ang="0">
                <a:pos x="276" y="271"/>
              </a:cxn>
              <a:cxn ang="0">
                <a:pos x="276" y="271"/>
              </a:cxn>
              <a:cxn ang="0">
                <a:pos x="235" y="230"/>
              </a:cxn>
              <a:cxn ang="0">
                <a:pos x="218" y="213"/>
              </a:cxn>
              <a:cxn ang="0">
                <a:pos x="218" y="213"/>
              </a:cxn>
              <a:cxn ang="0">
                <a:pos x="0" y="0"/>
              </a:cxn>
              <a:cxn ang="0">
                <a:pos x="0" y="115"/>
              </a:cxn>
              <a:cxn ang="0">
                <a:pos x="153" y="271"/>
              </a:cxn>
              <a:cxn ang="0">
                <a:pos x="0" y="426"/>
              </a:cxn>
            </a:cxnLst>
            <a:rect l="0" t="0" r="r" b="b"/>
            <a:pathLst>
              <a:path w="276" h="541">
                <a:moveTo>
                  <a:pt x="0" y="426"/>
                </a:moveTo>
                <a:lnTo>
                  <a:pt x="0" y="541"/>
                </a:lnTo>
                <a:lnTo>
                  <a:pt x="218" y="328"/>
                </a:lnTo>
                <a:lnTo>
                  <a:pt x="235" y="311"/>
                </a:lnTo>
                <a:lnTo>
                  <a:pt x="276" y="271"/>
                </a:lnTo>
                <a:lnTo>
                  <a:pt x="235" y="230"/>
                </a:lnTo>
                <a:lnTo>
                  <a:pt x="218" y="213"/>
                </a:lnTo>
                <a:lnTo>
                  <a:pt x="0" y="0"/>
                </a:lnTo>
                <a:lnTo>
                  <a:pt x="0" y="115"/>
                </a:lnTo>
                <a:lnTo>
                  <a:pt x="153" y="271"/>
                </a:lnTo>
                <a:lnTo>
                  <a:pt x="0" y="426"/>
                </a:lnTo>
                <a:close/>
              </a:path>
            </a:pathLst>
          </a:custGeom>
          <a:solidFill>
            <a:srgbClr val="C8A063"/>
          </a:solidFill>
          <a:ln w="9525">
            <a:noFill/>
            <a:round/>
          </a:ln>
        </p:spPr>
        <p:txBody>
          <a:bodyPr lIns="68580" tIns="34290" rIns="68580" bIns="34290"/>
          <a:lstStyle/>
          <a:p>
            <a:pPr eaLnBrk="0" hangingPunct="0"/>
            <a:endParaRPr lang="zh-CN" altLang="en-US"/>
          </a:p>
        </p:txBody>
      </p:sp>
      <p:sp>
        <p:nvSpPr>
          <p:cNvPr id="16" name="矩形 15"/>
          <p:cNvSpPr/>
          <p:nvPr/>
        </p:nvSpPr>
        <p:spPr>
          <a:xfrm>
            <a:off x="4706541" y="1587103"/>
            <a:ext cx="55959" cy="2413397"/>
          </a:xfrm>
          <a:prstGeom prst="rect">
            <a:avLst/>
          </a:prstGeom>
          <a:solidFill>
            <a:srgbClr val="C8A06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99"/>
          <p:cNvSpPr txBox="1">
            <a:spLocks noChangeArrowheads="1"/>
          </p:cNvSpPr>
          <p:nvPr/>
        </p:nvSpPr>
        <p:spPr bwMode="auto">
          <a:xfrm>
            <a:off x="4077891" y="765572"/>
            <a:ext cx="4739878" cy="4639732"/>
          </a:xfrm>
          <a:prstGeom prst="rect">
            <a:avLst/>
          </a:prstGeom>
          <a:noFill/>
          <a:ln w="9525">
            <a:noFill/>
            <a:miter lim="800000"/>
          </a:ln>
        </p:spPr>
        <p:txBody>
          <a:bodyPr lIns="68580" tIns="34290" rIns="68580" bIns="34290">
            <a:spAutoFit/>
          </a:bodyPr>
          <a:lstStyle/>
          <a:p>
            <a:pPr>
              <a:lnSpc>
                <a:spcPct val="150000"/>
              </a:lnSpc>
            </a:pPr>
            <a:r>
              <a:rPr lang="zh-CN" altLang="en-US" sz="1100" dirty="0">
                <a:sym typeface="+mn-ea"/>
              </a:rPr>
              <a:t>可售面积单位工程成本和已销开发产品的计税成本按下列公式计算确定∶</a:t>
            </a:r>
            <a:endParaRPr lang="zh-CN" altLang="en-US" sz="1100" dirty="0">
              <a:sym typeface="+mn-ea"/>
            </a:endParaRPr>
          </a:p>
          <a:p>
            <a:pPr>
              <a:lnSpc>
                <a:spcPct val="150000"/>
              </a:lnSpc>
            </a:pPr>
            <a:r>
              <a:rPr lang="zh-CN" altLang="en-US" sz="1100" b="1" dirty="0">
                <a:sym typeface="+mn-ea"/>
              </a:rPr>
              <a:t>可售面积单位工程成本 = 本对象总成本 ÷成本对象总可售面积</a:t>
            </a:r>
            <a:endParaRPr lang="zh-CN" altLang="en-US" sz="1100" b="1" dirty="0">
              <a:sym typeface="+mn-ea"/>
            </a:endParaRPr>
          </a:p>
          <a:p>
            <a:pPr>
              <a:lnSpc>
                <a:spcPct val="150000"/>
              </a:lnSpc>
            </a:pPr>
            <a:r>
              <a:rPr lang="zh-CN" altLang="en-US" sz="1100" b="1" dirty="0">
                <a:sym typeface="+mn-ea"/>
              </a:rPr>
              <a:t>已销开发产品的计税成本=已实现销售的可售面积 × 可售面积单位工程成本</a:t>
            </a:r>
            <a:endParaRPr lang="zh-CN" altLang="en-US" sz="1100" b="1" dirty="0">
              <a:sym typeface="+mn-ea"/>
            </a:endParaRPr>
          </a:p>
          <a:p>
            <a:pPr>
              <a:lnSpc>
                <a:spcPct val="150000"/>
              </a:lnSpc>
            </a:pPr>
            <a:r>
              <a:rPr lang="zh-CN" altLang="en-US" sz="1100" b="1" dirty="0">
                <a:sym typeface="+mn-ea"/>
              </a:rPr>
              <a:t>四、四种关系的明确区分</a:t>
            </a:r>
            <a:endParaRPr lang="zh-CN" altLang="en-US" sz="1100" b="1" dirty="0">
              <a:sym typeface="+mn-ea"/>
            </a:endParaRPr>
          </a:p>
          <a:p>
            <a:pPr>
              <a:lnSpc>
                <a:spcPct val="150000"/>
              </a:lnSpc>
            </a:pPr>
            <a:r>
              <a:rPr lang="zh-CN" altLang="en-US" sz="1100" b="1" dirty="0">
                <a:sym typeface="+mn-ea"/>
              </a:rPr>
              <a:t>（一）期间费用与开发成本</a:t>
            </a:r>
            <a:endParaRPr lang="zh-CN" altLang="en-US" sz="1100" b="1" dirty="0">
              <a:sym typeface="+mn-ea"/>
            </a:endParaRPr>
          </a:p>
          <a:p>
            <a:pPr>
              <a:lnSpc>
                <a:spcPct val="150000"/>
              </a:lnSpc>
            </a:pPr>
            <a:r>
              <a:rPr lang="zh-CN" altLang="en-US" sz="1100" dirty="0">
                <a:sym typeface="+mn-ea"/>
              </a:rPr>
              <a:t>31号文明确指出，房地产开发企业成本核算按照制造成本法核算，即在生产经营中明确区分期间费用和开发成本。</a:t>
            </a:r>
            <a:endParaRPr lang="zh-CN" altLang="en-US" sz="1100" dirty="0">
              <a:sym typeface="+mn-ea"/>
            </a:endParaRPr>
          </a:p>
          <a:p>
            <a:pPr>
              <a:lnSpc>
                <a:spcPct val="150000"/>
              </a:lnSpc>
            </a:pPr>
            <a:r>
              <a:rPr lang="zh-CN" altLang="en-US" sz="1100" b="1" dirty="0">
                <a:sym typeface="+mn-ea"/>
              </a:rPr>
              <a:t>（二）已完工产品和在建未建产品</a:t>
            </a:r>
            <a:endParaRPr lang="zh-CN" altLang="en-US" sz="1100" b="1" dirty="0">
              <a:sym typeface="+mn-ea"/>
            </a:endParaRPr>
          </a:p>
          <a:p>
            <a:pPr>
              <a:lnSpc>
                <a:spcPct val="150000"/>
              </a:lnSpc>
            </a:pPr>
            <a:r>
              <a:rPr lang="zh-CN" altLang="en-US" sz="1100" dirty="0">
                <a:sym typeface="+mn-ea"/>
              </a:rPr>
              <a:t>完工年度需要及时结算已完工产品的计税成本，已完工产品已售部分的成本允许在完工年度税前扣除，已完工产品未售部分的成本只能留在开发成本的账面不得税前扣除，而在建未建产品对应的成本就更不得在完工年度税前扣除。</a:t>
            </a:r>
            <a:endParaRPr lang="zh-CN" altLang="en-US" sz="1100" dirty="0">
              <a:sym typeface="+mn-ea"/>
            </a:endParaRPr>
          </a:p>
          <a:p>
            <a:pPr>
              <a:lnSpc>
                <a:spcPct val="150000"/>
              </a:lnSpc>
            </a:pPr>
            <a:r>
              <a:rPr lang="zh-CN" altLang="en-US" sz="1100" b="1" dirty="0">
                <a:sym typeface="+mn-ea"/>
              </a:rPr>
              <a:t>（三）已售产品成本和未售产品成本</a:t>
            </a:r>
            <a:endParaRPr lang="zh-CN" altLang="en-US" sz="1100" b="1" dirty="0">
              <a:sym typeface="+mn-ea"/>
            </a:endParaRPr>
          </a:p>
          <a:p>
            <a:pPr>
              <a:lnSpc>
                <a:spcPct val="150000"/>
              </a:lnSpc>
            </a:pPr>
            <a:r>
              <a:rPr lang="zh-CN" altLang="en-US" sz="1100" dirty="0">
                <a:sym typeface="+mn-ea"/>
              </a:rPr>
              <a:t>已经销售的完工产品，必须要在完工当期结转收入和成本。</a:t>
            </a:r>
            <a:endParaRPr lang="zh-CN" altLang="en-US" sz="1100" dirty="0">
              <a:sym typeface="+mn-ea"/>
            </a:endParaRPr>
          </a:p>
          <a:p>
            <a:pPr>
              <a:lnSpc>
                <a:spcPct val="150000"/>
              </a:lnSpc>
            </a:pPr>
            <a:r>
              <a:rPr lang="zh-CN" altLang="en-US" sz="1100" b="1" dirty="0">
                <a:sym typeface="+mn-ea"/>
              </a:rPr>
              <a:t>（四）会计成本和计税成本</a:t>
            </a:r>
            <a:endParaRPr lang="zh-CN" altLang="en-US" sz="1100" b="1" dirty="0">
              <a:sym typeface="+mn-ea"/>
            </a:endParaRPr>
          </a:p>
          <a:p>
            <a:pPr>
              <a:lnSpc>
                <a:spcPct val="150000"/>
              </a:lnSpc>
            </a:pPr>
            <a:r>
              <a:rPr lang="zh-CN" altLang="en-US" sz="1100" dirty="0">
                <a:sym typeface="+mn-ea"/>
              </a:rPr>
              <a:t>同样的经济业务，会计与税收的处理有可能不一致。从企业所得税的角度来讲，会计成本与计税成本不一致的地方在年度汇算清缴时需做纳税调整。</a:t>
            </a:r>
            <a:endParaRPr lang="zh-CN" altLang="en-US" sz="1100" dirty="0">
              <a:sym typeface="+mn-ea"/>
            </a:endParaRPr>
          </a:p>
        </p:txBody>
      </p:sp>
      <p:sp>
        <p:nvSpPr>
          <p:cNvPr id="15362" name="文本框 4"/>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02</a:t>
            </a:r>
            <a:endParaRPr lang="zh-CN" altLang="en-US" sz="3600" dirty="0">
              <a:solidFill>
                <a:schemeClr val="bg1"/>
              </a:solidFill>
            </a:endParaRPr>
          </a:p>
        </p:txBody>
      </p:sp>
      <p:sp>
        <p:nvSpPr>
          <p:cNvPr id="6"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成本</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bwMode="auto">
          <a:xfrm>
            <a:off x="583406" y="733425"/>
            <a:ext cx="3339704" cy="4224338"/>
            <a:chOff x="2627" y="2400"/>
            <a:chExt cx="3959" cy="6984"/>
          </a:xfrm>
        </p:grpSpPr>
        <p:sp>
          <p:nvSpPr>
            <p:cNvPr id="15" name="矩形 14"/>
            <p:cNvSpPr/>
            <p:nvPr/>
          </p:nvSpPr>
          <p:spPr>
            <a:xfrm>
              <a:off x="2627" y="4760"/>
              <a:ext cx="3959" cy="4624"/>
            </a:xfrm>
            <a:prstGeom prst="rect">
              <a:avLst/>
            </a:prstGeom>
            <a:solidFill>
              <a:srgbClr val="EBEE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pic>
          <p:nvPicPr>
            <p:cNvPr id="15366" name="图片 10"/>
            <p:cNvPicPr>
              <a:picLocks noChangeAspect="1" noChangeArrowheads="1"/>
            </p:cNvPicPr>
            <p:nvPr/>
          </p:nvPicPr>
          <p:blipFill>
            <a:blip r:embed="rId1"/>
            <a:srcRect t="7748"/>
            <a:stretch>
              <a:fillRect/>
            </a:stretch>
          </p:blipFill>
          <p:spPr bwMode="auto">
            <a:xfrm>
              <a:off x="2627" y="2400"/>
              <a:ext cx="3959" cy="2373"/>
            </a:xfrm>
            <a:prstGeom prst="rect">
              <a:avLst/>
            </a:prstGeom>
            <a:noFill/>
            <a:ln w="9525">
              <a:noFill/>
              <a:miter lim="800000"/>
              <a:headEnd/>
              <a:tailEnd/>
            </a:ln>
          </p:spPr>
        </p:pic>
      </p:grpSp>
      <p:sp>
        <p:nvSpPr>
          <p:cNvPr id="15367" name="文本框 2"/>
          <p:cNvSpPr txBox="1">
            <a:spLocks noChangeArrowheads="1"/>
          </p:cNvSpPr>
          <p:nvPr/>
        </p:nvSpPr>
        <p:spPr bwMode="auto">
          <a:xfrm>
            <a:off x="647700" y="2174081"/>
            <a:ext cx="3275410" cy="3116238"/>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mn-ea"/>
              </a:rPr>
              <a:t>一、成本归集的重要性</a:t>
            </a:r>
            <a:endParaRPr lang="zh-CN" altLang="en-US" sz="1100" b="1" dirty="0">
              <a:sym typeface="+mn-ea"/>
            </a:endParaRPr>
          </a:p>
          <a:p>
            <a:pPr>
              <a:lnSpc>
                <a:spcPct val="150000"/>
              </a:lnSpc>
            </a:pPr>
            <a:r>
              <a:rPr lang="zh-CN" altLang="en-US" sz="1100" dirty="0">
                <a:sym typeface="+mn-ea"/>
              </a:rPr>
              <a:t>房地产三大税种都跟成本密不可分，成本能否正确归集核算，是三大主体税种能否正确计算的核心。</a:t>
            </a:r>
            <a:endParaRPr lang="zh-CN" altLang="en-US" sz="1100" dirty="0">
              <a:sym typeface="+mn-ea"/>
            </a:endParaRPr>
          </a:p>
          <a:p>
            <a:pPr>
              <a:lnSpc>
                <a:spcPct val="150000"/>
              </a:lnSpc>
            </a:pPr>
            <a:r>
              <a:rPr lang="zh-CN" altLang="en-US" sz="1100" b="1" dirty="0">
                <a:sym typeface="+mn-ea"/>
              </a:rPr>
              <a:t>二、成本核算的政策依据</a:t>
            </a:r>
            <a:endParaRPr lang="zh-CN" altLang="en-US" sz="1100" b="1" dirty="0">
              <a:sym typeface="+mn-ea"/>
            </a:endParaRPr>
          </a:p>
          <a:p>
            <a:pPr>
              <a:lnSpc>
                <a:spcPct val="150000"/>
              </a:lnSpc>
            </a:pPr>
            <a:r>
              <a:rPr lang="zh-CN" altLang="en-US" sz="1100" dirty="0">
                <a:sym typeface="+mn-ea"/>
              </a:rPr>
              <a:t>会计</a:t>
            </a:r>
            <a:r>
              <a:rPr lang="en-US" altLang="zh-CN" sz="1100" dirty="0">
                <a:sym typeface="+mn-ea"/>
              </a:rPr>
              <a:t>-</a:t>
            </a:r>
            <a:r>
              <a:rPr lang="zh-CN" altLang="en-US" sz="1100" dirty="0">
                <a:sym typeface="+mn-ea"/>
              </a:rPr>
              <a:t>财会</a:t>
            </a:r>
            <a:r>
              <a:rPr lang="en-US" altLang="zh-CN" sz="1100" dirty="0">
                <a:sym typeface="+mn-ea"/>
              </a:rPr>
              <a:t>2013</a:t>
            </a:r>
            <a:r>
              <a:rPr lang="zh-CN" altLang="en-US" sz="1100" dirty="0">
                <a:sym typeface="+mn-ea"/>
              </a:rPr>
              <a:t>年</a:t>
            </a:r>
            <a:r>
              <a:rPr lang="en-US" altLang="zh-CN" sz="1100" dirty="0">
                <a:sym typeface="+mn-ea"/>
              </a:rPr>
              <a:t>17</a:t>
            </a:r>
            <a:r>
              <a:rPr lang="zh-CN" altLang="en-US" sz="1100" dirty="0">
                <a:sym typeface="+mn-ea"/>
              </a:rPr>
              <a:t>号文、所得税</a:t>
            </a:r>
            <a:r>
              <a:rPr lang="en-US" altLang="zh-CN" sz="1100" dirty="0">
                <a:sym typeface="+mn-ea"/>
              </a:rPr>
              <a:t>-</a:t>
            </a:r>
            <a:r>
              <a:rPr lang="zh-CN" altLang="en-US" sz="1100" dirty="0">
                <a:sym typeface="+mn-ea"/>
              </a:rPr>
              <a:t>国税发</a:t>
            </a:r>
            <a:r>
              <a:rPr lang="en-US" altLang="zh-CN" sz="1100" dirty="0">
                <a:sym typeface="+mn-ea"/>
              </a:rPr>
              <a:t>2009</a:t>
            </a:r>
            <a:r>
              <a:rPr lang="zh-CN" altLang="en-US" sz="1100" dirty="0">
                <a:sym typeface="+mn-ea"/>
              </a:rPr>
              <a:t>年</a:t>
            </a:r>
            <a:r>
              <a:rPr lang="en-US" altLang="zh-CN" sz="1100" dirty="0">
                <a:sym typeface="+mn-ea"/>
              </a:rPr>
              <a:t>31</a:t>
            </a:r>
            <a:r>
              <a:rPr lang="zh-CN" altLang="en-US" sz="1100" dirty="0">
                <a:sym typeface="+mn-ea"/>
              </a:rPr>
              <a:t>号文、土地增值税</a:t>
            </a:r>
            <a:r>
              <a:rPr lang="en-US" altLang="zh-CN" sz="1100" dirty="0">
                <a:sym typeface="+mn-ea"/>
              </a:rPr>
              <a:t>-</a:t>
            </a:r>
            <a:r>
              <a:rPr lang="zh-CN" altLang="en-US" sz="1100" dirty="0">
                <a:sym typeface="+mn-ea"/>
              </a:rPr>
              <a:t>土地增值税暂行条例实施细则、国税发</a:t>
            </a:r>
            <a:r>
              <a:rPr lang="en-US" altLang="zh-CN" sz="1100" dirty="0">
                <a:sym typeface="+mn-ea"/>
              </a:rPr>
              <a:t>2006</a:t>
            </a:r>
            <a:r>
              <a:rPr lang="zh-CN" altLang="en-US" sz="1100" dirty="0">
                <a:sym typeface="+mn-ea"/>
              </a:rPr>
              <a:t>年</a:t>
            </a:r>
            <a:r>
              <a:rPr lang="en-US" altLang="zh-CN" sz="1100" dirty="0">
                <a:sym typeface="+mn-ea"/>
              </a:rPr>
              <a:t>187</a:t>
            </a:r>
            <a:r>
              <a:rPr lang="zh-CN" altLang="en-US" sz="1100" dirty="0">
                <a:sym typeface="+mn-ea"/>
              </a:rPr>
              <a:t>号、国税函</a:t>
            </a:r>
            <a:r>
              <a:rPr lang="en-US" altLang="zh-CN" sz="1100" dirty="0">
                <a:sym typeface="+mn-ea"/>
              </a:rPr>
              <a:t>2010</a:t>
            </a:r>
            <a:r>
              <a:rPr lang="zh-CN" altLang="en-US" sz="1100" dirty="0">
                <a:sym typeface="+mn-ea"/>
              </a:rPr>
              <a:t>年</a:t>
            </a:r>
            <a:r>
              <a:rPr lang="en-US" altLang="zh-CN" sz="1100" dirty="0">
                <a:sym typeface="+mn-ea"/>
              </a:rPr>
              <a:t>220</a:t>
            </a:r>
            <a:r>
              <a:rPr lang="zh-CN" altLang="en-US" sz="1100" dirty="0">
                <a:sym typeface="+mn-ea"/>
              </a:rPr>
              <a:t>号及各地方土增税清算规程。</a:t>
            </a:r>
            <a:endParaRPr lang="zh-CN" altLang="en-US" sz="1100" dirty="0">
              <a:sym typeface="+mn-ea"/>
            </a:endParaRPr>
          </a:p>
          <a:p>
            <a:pPr>
              <a:lnSpc>
                <a:spcPct val="150000"/>
              </a:lnSpc>
            </a:pPr>
            <a:r>
              <a:rPr lang="zh-CN" altLang="en-US" sz="1100" b="1" dirty="0">
                <a:sym typeface="+mn-ea"/>
              </a:rPr>
              <a:t>三、计税成本概述</a:t>
            </a:r>
            <a:endParaRPr lang="zh-CN" altLang="en-US" sz="1100" b="1" dirty="0">
              <a:sym typeface="+mn-ea"/>
            </a:endParaRPr>
          </a:p>
          <a:p>
            <a:pPr>
              <a:lnSpc>
                <a:spcPct val="150000"/>
              </a:lnSpc>
            </a:pPr>
            <a:r>
              <a:rPr lang="zh-CN" altLang="en-US" sz="1100" dirty="0">
                <a:sym typeface="+mn-ea"/>
              </a:rPr>
              <a:t>计税成本是指企业在开发、建造开发产品（包括固定资产，下同）过程中所发生的按照税收制定进行核算与计量的应归入某项成本对象的各项费用。</a:t>
            </a:r>
            <a:endParaRPr lang="zh-CN" altLang="en-US" sz="1100" dirty="0">
              <a:sym typeface="+mn-ea"/>
            </a:endParaRPr>
          </a:p>
        </p:txBody>
      </p:sp>
    </p:spTree>
  </p:cSld>
  <p:clrMapOvr>
    <a:masterClrMapping/>
  </p:clrMapOvr>
  <p:transition spd="slow" advClick="0">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文本框 99"/>
          <p:cNvSpPr txBox="1">
            <a:spLocks noChangeArrowheads="1"/>
          </p:cNvSpPr>
          <p:nvPr/>
        </p:nvSpPr>
        <p:spPr bwMode="auto">
          <a:xfrm>
            <a:off x="821531" y="645319"/>
            <a:ext cx="7959329" cy="323165"/>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mn-ea"/>
              </a:rPr>
              <a:t>五、成本核算的基本思路</a:t>
            </a:r>
            <a:endParaRPr lang="zh-CN" altLang="en-US" sz="1100" dirty="0">
              <a:sym typeface="+mn-ea"/>
            </a:endParaRPr>
          </a:p>
        </p:txBody>
      </p:sp>
      <p:sp>
        <p:nvSpPr>
          <p:cNvPr id="16386" name="文本框 4"/>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02</a:t>
            </a:r>
            <a:endParaRPr lang="zh-CN" altLang="en-US" sz="3600" dirty="0">
              <a:solidFill>
                <a:schemeClr val="bg1"/>
              </a:solidFill>
            </a:endParaRPr>
          </a:p>
        </p:txBody>
      </p:sp>
      <p:sp>
        <p:nvSpPr>
          <p:cNvPr id="6"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成本</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18"/>
          <p:cNvGrpSpPr/>
          <p:nvPr/>
        </p:nvGrpSpPr>
        <p:grpSpPr bwMode="auto">
          <a:xfrm>
            <a:off x="1021557" y="979885"/>
            <a:ext cx="7171135" cy="3326700"/>
            <a:chOff x="1724" y="1984"/>
            <a:chExt cx="15825" cy="7456"/>
          </a:xfrm>
        </p:grpSpPr>
        <p:grpSp>
          <p:nvGrpSpPr>
            <p:cNvPr id="3" name="组合 12"/>
            <p:cNvGrpSpPr/>
            <p:nvPr/>
          </p:nvGrpSpPr>
          <p:grpSpPr bwMode="auto">
            <a:xfrm>
              <a:off x="1724" y="1984"/>
              <a:ext cx="15825" cy="1580"/>
              <a:chOff x="1724" y="2110"/>
              <a:chExt cx="15825" cy="1580"/>
            </a:xfrm>
          </p:grpSpPr>
          <p:sp>
            <p:nvSpPr>
              <p:cNvPr id="47" name="矩形 46"/>
              <p:cNvSpPr/>
              <p:nvPr/>
            </p:nvSpPr>
            <p:spPr>
              <a:xfrm>
                <a:off x="1724" y="2310"/>
                <a:ext cx="15825" cy="1003"/>
              </a:xfrm>
              <a:prstGeom prst="rect">
                <a:avLst/>
              </a:prstGeom>
              <a:solidFill>
                <a:schemeClr val="bg1"/>
              </a:solidFill>
              <a:ln>
                <a:solidFill>
                  <a:srgbClr val="395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5" name="组合 58"/>
              <p:cNvGrpSpPr/>
              <p:nvPr/>
            </p:nvGrpSpPr>
            <p:grpSpPr bwMode="auto">
              <a:xfrm>
                <a:off x="2073" y="2110"/>
                <a:ext cx="1400" cy="1580"/>
                <a:chOff x="1497483" y="1457395"/>
                <a:chExt cx="1155962" cy="1303910"/>
              </a:xfrm>
            </p:grpSpPr>
            <p:sp>
              <p:nvSpPr>
                <p:cNvPr id="60" name="椭圆 59"/>
                <p:cNvSpPr/>
                <p:nvPr/>
              </p:nvSpPr>
              <p:spPr>
                <a:xfrm>
                  <a:off x="1497483" y="1457395"/>
                  <a:ext cx="1155962" cy="1156410"/>
                </a:xfrm>
                <a:prstGeom prst="ellipse">
                  <a:avLst/>
                </a:prstGeom>
                <a:solidFill>
                  <a:srgbClr val="0537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dirty="0"/>
                </a:p>
              </p:txBody>
            </p:sp>
            <p:sp>
              <p:nvSpPr>
                <p:cNvPr id="16393" name="文本框 62"/>
                <p:cNvSpPr txBox="1">
                  <a:spLocks noChangeArrowheads="1"/>
                </p:cNvSpPr>
                <p:nvPr/>
              </p:nvSpPr>
              <p:spPr bwMode="auto">
                <a:xfrm>
                  <a:off x="1756713" y="1736394"/>
                  <a:ext cx="638891" cy="1024911"/>
                </a:xfrm>
                <a:prstGeom prst="rect">
                  <a:avLst/>
                </a:prstGeom>
                <a:noFill/>
                <a:ln w="9525">
                  <a:noFill/>
                  <a:miter lim="800000"/>
                </a:ln>
              </p:spPr>
              <p:txBody>
                <a:bodyPr>
                  <a:spAutoFit/>
                </a:bodyPr>
                <a:lstStyle/>
                <a:p>
                  <a:pPr algn="ctr"/>
                  <a:r>
                    <a:rPr lang="en-US" altLang="zh-CN" sz="1500" b="1" dirty="0">
                      <a:solidFill>
                        <a:schemeClr val="bg1"/>
                      </a:solidFill>
                    </a:rPr>
                    <a:t>01</a:t>
                  </a:r>
                  <a:endParaRPr lang="en-US" altLang="zh-CN" sz="1500" b="1" dirty="0">
                    <a:solidFill>
                      <a:schemeClr val="bg1"/>
                    </a:solidFill>
                  </a:endParaRPr>
                </a:p>
              </p:txBody>
            </p:sp>
          </p:grpSp>
          <p:sp>
            <p:nvSpPr>
              <p:cNvPr id="16394" name="文本框 63"/>
              <p:cNvSpPr txBox="1">
                <a:spLocks noChangeArrowheads="1"/>
              </p:cNvSpPr>
              <p:nvPr/>
            </p:nvSpPr>
            <p:spPr bwMode="auto">
              <a:xfrm>
                <a:off x="3613" y="2297"/>
                <a:ext cx="13802" cy="1138"/>
              </a:xfrm>
              <a:prstGeom prst="rect">
                <a:avLst/>
              </a:prstGeom>
              <a:noFill/>
              <a:ln w="9525">
                <a:noFill/>
                <a:miter lim="800000"/>
              </a:ln>
            </p:spPr>
            <p:txBody>
              <a:bodyPr>
                <a:spAutoFit/>
              </a:bodyPr>
              <a:lstStyle/>
              <a:p>
                <a:pPr>
                  <a:lnSpc>
                    <a:spcPct val="150000"/>
                  </a:lnSpc>
                </a:pPr>
                <a:r>
                  <a:rPr lang="zh-CN" altLang="en-US" sz="900" dirty="0">
                    <a:sym typeface="+mn-ea"/>
                  </a:rPr>
                  <a:t>（1）对当期实际发生的各项支出，按其性质、经济用途及发生的地点、时间去进行整理、归类，并将其区分为应计入成本对象的成本和应在当期税前扣除的期间费用。同时还应按规定对有关预提费用和待摊费用进行计量与确认。</a:t>
                </a:r>
                <a:endParaRPr lang="zh-CN" altLang="en-US" sz="900" dirty="0">
                  <a:sym typeface="+mn-ea"/>
                </a:endParaRPr>
              </a:p>
            </p:txBody>
          </p:sp>
        </p:grpSp>
        <p:grpSp>
          <p:nvGrpSpPr>
            <p:cNvPr id="7" name="组合 11"/>
            <p:cNvGrpSpPr/>
            <p:nvPr/>
          </p:nvGrpSpPr>
          <p:grpSpPr bwMode="auto">
            <a:xfrm>
              <a:off x="1724" y="3452"/>
              <a:ext cx="15825" cy="1581"/>
              <a:chOff x="1724" y="3735"/>
              <a:chExt cx="15825" cy="1581"/>
            </a:xfrm>
          </p:grpSpPr>
          <p:sp>
            <p:nvSpPr>
              <p:cNvPr id="68" name="矩形 67"/>
              <p:cNvSpPr/>
              <p:nvPr/>
            </p:nvSpPr>
            <p:spPr>
              <a:xfrm>
                <a:off x="1724" y="3935"/>
                <a:ext cx="15825" cy="100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9" name="组合 68"/>
              <p:cNvGrpSpPr/>
              <p:nvPr/>
            </p:nvGrpSpPr>
            <p:grpSpPr bwMode="auto">
              <a:xfrm>
                <a:off x="2073" y="3735"/>
                <a:ext cx="1400" cy="1581"/>
                <a:chOff x="1497483" y="1456302"/>
                <a:chExt cx="1155962" cy="1305003"/>
              </a:xfrm>
            </p:grpSpPr>
            <p:sp>
              <p:nvSpPr>
                <p:cNvPr id="86" name="椭圆 85"/>
                <p:cNvSpPr/>
                <p:nvPr/>
              </p:nvSpPr>
              <p:spPr>
                <a:xfrm>
                  <a:off x="1497483" y="1456302"/>
                  <a:ext cx="1155962" cy="115861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dirty="0"/>
                </a:p>
              </p:txBody>
            </p:sp>
            <p:sp>
              <p:nvSpPr>
                <p:cNvPr id="16399" name="文本框 86"/>
                <p:cNvSpPr txBox="1">
                  <a:spLocks noChangeArrowheads="1"/>
                </p:cNvSpPr>
                <p:nvPr/>
              </p:nvSpPr>
              <p:spPr bwMode="auto">
                <a:xfrm>
                  <a:off x="1756713" y="1736394"/>
                  <a:ext cx="638891" cy="1024911"/>
                </a:xfrm>
                <a:prstGeom prst="rect">
                  <a:avLst/>
                </a:prstGeom>
                <a:noFill/>
                <a:ln w="9525">
                  <a:noFill/>
                  <a:miter lim="800000"/>
                </a:ln>
              </p:spPr>
              <p:txBody>
                <a:bodyPr>
                  <a:spAutoFit/>
                </a:bodyPr>
                <a:lstStyle/>
                <a:p>
                  <a:pPr algn="ctr"/>
                  <a:r>
                    <a:rPr lang="en-US" altLang="zh-CN" sz="1500" b="1" dirty="0">
                      <a:solidFill>
                        <a:schemeClr val="bg1"/>
                      </a:solidFill>
                    </a:rPr>
                    <a:t>02</a:t>
                  </a:r>
                  <a:endParaRPr lang="en-US" altLang="zh-CN" sz="1500" b="1" dirty="0">
                    <a:solidFill>
                      <a:schemeClr val="bg1"/>
                    </a:solidFill>
                  </a:endParaRPr>
                </a:p>
              </p:txBody>
            </p:sp>
          </p:grpSp>
          <p:sp>
            <p:nvSpPr>
              <p:cNvPr id="16400" name="文本框 13"/>
              <p:cNvSpPr txBox="1">
                <a:spLocks noChangeArrowheads="1"/>
              </p:cNvSpPr>
              <p:nvPr/>
            </p:nvSpPr>
            <p:spPr bwMode="auto">
              <a:xfrm>
                <a:off x="3613" y="3920"/>
                <a:ext cx="13802" cy="1138"/>
              </a:xfrm>
              <a:prstGeom prst="rect">
                <a:avLst/>
              </a:prstGeom>
              <a:noFill/>
              <a:ln w="9525">
                <a:noFill/>
                <a:miter lim="800000"/>
              </a:ln>
            </p:spPr>
            <p:txBody>
              <a:bodyPr>
                <a:spAutoFit/>
              </a:bodyPr>
              <a:lstStyle/>
              <a:p>
                <a:pPr>
                  <a:lnSpc>
                    <a:spcPct val="150000"/>
                  </a:lnSpc>
                </a:pPr>
                <a:r>
                  <a:rPr lang="zh-CN" altLang="en-US" sz="900" dirty="0">
                    <a:sym typeface="+mn-ea"/>
                  </a:rPr>
                  <a:t>（2）对应计入成本对象中的各项实际支出、预提费用、待摊费用等合理地划分为直接成本、间接成本和共同成本，并按规定将其合理地归集、分配至已完工成本对象、在建成本对象和未建成本对象。</a:t>
                </a:r>
                <a:endParaRPr lang="zh-CN" altLang="en-US" sz="900" dirty="0">
                  <a:sym typeface="+mn-ea"/>
                </a:endParaRPr>
              </a:p>
            </p:txBody>
          </p:sp>
        </p:grpSp>
        <p:grpSp>
          <p:nvGrpSpPr>
            <p:cNvPr id="11" name="组合 6"/>
            <p:cNvGrpSpPr/>
            <p:nvPr/>
          </p:nvGrpSpPr>
          <p:grpSpPr bwMode="auto">
            <a:xfrm>
              <a:off x="1724" y="4922"/>
              <a:ext cx="15825" cy="1580"/>
              <a:chOff x="1724" y="5362"/>
              <a:chExt cx="15825" cy="1580"/>
            </a:xfrm>
          </p:grpSpPr>
          <p:sp>
            <p:nvSpPr>
              <p:cNvPr id="89" name="矩形 88"/>
              <p:cNvSpPr/>
              <p:nvPr/>
            </p:nvSpPr>
            <p:spPr>
              <a:xfrm>
                <a:off x="1724" y="5562"/>
                <a:ext cx="15825" cy="1003"/>
              </a:xfrm>
              <a:prstGeom prst="rect">
                <a:avLst/>
              </a:prstGeom>
              <a:solidFill>
                <a:schemeClr val="bg1"/>
              </a:solidFill>
              <a:ln>
                <a:solidFill>
                  <a:srgbClr val="395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12" name="组合 89"/>
              <p:cNvGrpSpPr/>
              <p:nvPr/>
            </p:nvGrpSpPr>
            <p:grpSpPr bwMode="auto">
              <a:xfrm>
                <a:off x="2073" y="5362"/>
                <a:ext cx="1400" cy="1580"/>
                <a:chOff x="1497483" y="1457410"/>
                <a:chExt cx="1155962" cy="1303895"/>
              </a:xfrm>
            </p:grpSpPr>
            <p:sp>
              <p:nvSpPr>
                <p:cNvPr id="93" name="椭圆 92"/>
                <p:cNvSpPr/>
                <p:nvPr/>
              </p:nvSpPr>
              <p:spPr>
                <a:xfrm>
                  <a:off x="1497483" y="1457410"/>
                  <a:ext cx="1155962" cy="1156411"/>
                </a:xfrm>
                <a:prstGeom prst="ellipse">
                  <a:avLst/>
                </a:prstGeom>
                <a:solidFill>
                  <a:srgbClr val="0537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dirty="0"/>
                </a:p>
              </p:txBody>
            </p:sp>
            <p:sp>
              <p:nvSpPr>
                <p:cNvPr id="16405" name="文本框 93"/>
                <p:cNvSpPr txBox="1">
                  <a:spLocks noChangeArrowheads="1"/>
                </p:cNvSpPr>
                <p:nvPr/>
              </p:nvSpPr>
              <p:spPr bwMode="auto">
                <a:xfrm>
                  <a:off x="1756713" y="1736394"/>
                  <a:ext cx="638891" cy="1024911"/>
                </a:xfrm>
                <a:prstGeom prst="rect">
                  <a:avLst/>
                </a:prstGeom>
                <a:noFill/>
                <a:ln w="9525">
                  <a:noFill/>
                  <a:miter lim="800000"/>
                </a:ln>
              </p:spPr>
              <p:txBody>
                <a:bodyPr>
                  <a:spAutoFit/>
                </a:bodyPr>
                <a:lstStyle/>
                <a:p>
                  <a:pPr algn="ctr"/>
                  <a:r>
                    <a:rPr lang="en-US" altLang="zh-CN" sz="1500" b="1" dirty="0">
                      <a:solidFill>
                        <a:schemeClr val="bg1"/>
                      </a:solidFill>
                    </a:rPr>
                    <a:t>03</a:t>
                  </a:r>
                  <a:endParaRPr lang="en-US" altLang="zh-CN" sz="1500" b="1" dirty="0">
                    <a:solidFill>
                      <a:schemeClr val="bg1"/>
                    </a:solidFill>
                  </a:endParaRPr>
                </a:p>
              </p:txBody>
            </p:sp>
          </p:grpSp>
          <p:sp>
            <p:nvSpPr>
              <p:cNvPr id="16406" name="文本框 15"/>
              <p:cNvSpPr txBox="1">
                <a:spLocks noChangeArrowheads="1"/>
              </p:cNvSpPr>
              <p:nvPr/>
            </p:nvSpPr>
            <p:spPr bwMode="auto">
              <a:xfrm>
                <a:off x="3613" y="5537"/>
                <a:ext cx="13802" cy="1138"/>
              </a:xfrm>
              <a:prstGeom prst="rect">
                <a:avLst/>
              </a:prstGeom>
              <a:noFill/>
              <a:ln w="9525">
                <a:noFill/>
                <a:miter lim="800000"/>
              </a:ln>
            </p:spPr>
            <p:txBody>
              <a:bodyPr>
                <a:spAutoFit/>
              </a:bodyPr>
              <a:lstStyle/>
              <a:p>
                <a:pPr>
                  <a:lnSpc>
                    <a:spcPct val="150000"/>
                  </a:lnSpc>
                </a:pPr>
                <a:r>
                  <a:rPr lang="zh-CN" altLang="en-US" sz="900" dirty="0">
                    <a:sym typeface="+mn-ea"/>
                  </a:rPr>
                  <a:t>（3）对前期已完工成本对象应负担的成本费用按已销开发产品、未销开发产品和固定资产进行分配，其中应由已销开发产品负担的部分，在当期纳税申报时进行扣除，未销开发产品应负担的成本费用待其实际销售时再予扣除。</a:t>
                </a:r>
                <a:endParaRPr lang="zh-CN" altLang="en-US" sz="900" dirty="0">
                  <a:sym typeface="+mn-ea"/>
                </a:endParaRPr>
              </a:p>
            </p:txBody>
          </p:sp>
        </p:grpSp>
        <p:grpSp>
          <p:nvGrpSpPr>
            <p:cNvPr id="13" name="组合 2"/>
            <p:cNvGrpSpPr/>
            <p:nvPr/>
          </p:nvGrpSpPr>
          <p:grpSpPr bwMode="auto">
            <a:xfrm>
              <a:off x="1724" y="6390"/>
              <a:ext cx="15825" cy="1581"/>
              <a:chOff x="1724" y="6987"/>
              <a:chExt cx="15825" cy="1581"/>
            </a:xfrm>
          </p:grpSpPr>
          <p:sp>
            <p:nvSpPr>
              <p:cNvPr id="96" name="矩形 95"/>
              <p:cNvSpPr/>
              <p:nvPr/>
            </p:nvSpPr>
            <p:spPr>
              <a:xfrm>
                <a:off x="1724" y="7187"/>
                <a:ext cx="15825" cy="1006"/>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14" name="组合 96"/>
              <p:cNvGrpSpPr/>
              <p:nvPr/>
            </p:nvGrpSpPr>
            <p:grpSpPr bwMode="auto">
              <a:xfrm>
                <a:off x="2073" y="6987"/>
                <a:ext cx="1400" cy="1581"/>
                <a:chOff x="1497483" y="1456317"/>
                <a:chExt cx="1155962" cy="1304988"/>
              </a:xfrm>
            </p:grpSpPr>
            <p:sp>
              <p:nvSpPr>
                <p:cNvPr id="4" name="椭圆 3"/>
                <p:cNvSpPr/>
                <p:nvPr/>
              </p:nvSpPr>
              <p:spPr>
                <a:xfrm>
                  <a:off x="1497483" y="1456317"/>
                  <a:ext cx="1155962" cy="115861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dirty="0"/>
                </a:p>
              </p:txBody>
            </p:sp>
            <p:sp>
              <p:nvSpPr>
                <p:cNvPr id="16411" name="文本框 100"/>
                <p:cNvSpPr txBox="1">
                  <a:spLocks noChangeArrowheads="1"/>
                </p:cNvSpPr>
                <p:nvPr/>
              </p:nvSpPr>
              <p:spPr bwMode="auto">
                <a:xfrm>
                  <a:off x="1756713" y="1736394"/>
                  <a:ext cx="638891" cy="1024911"/>
                </a:xfrm>
                <a:prstGeom prst="rect">
                  <a:avLst/>
                </a:prstGeom>
                <a:noFill/>
                <a:ln w="9525">
                  <a:noFill/>
                  <a:miter lim="800000"/>
                </a:ln>
              </p:spPr>
              <p:txBody>
                <a:bodyPr>
                  <a:spAutoFit/>
                </a:bodyPr>
                <a:lstStyle/>
                <a:p>
                  <a:pPr algn="ctr"/>
                  <a:r>
                    <a:rPr lang="en-US" altLang="zh-CN" sz="1500" b="1" dirty="0">
                      <a:solidFill>
                        <a:schemeClr val="bg1"/>
                      </a:solidFill>
                    </a:rPr>
                    <a:t>04</a:t>
                  </a:r>
                  <a:endParaRPr lang="en-US" altLang="zh-CN" sz="1500" b="1" dirty="0">
                    <a:solidFill>
                      <a:schemeClr val="bg1"/>
                    </a:solidFill>
                  </a:endParaRPr>
                </a:p>
              </p:txBody>
            </p:sp>
          </p:grpSp>
          <p:sp>
            <p:nvSpPr>
              <p:cNvPr id="16412" name="文本框 16"/>
              <p:cNvSpPr txBox="1">
                <a:spLocks noChangeArrowheads="1"/>
              </p:cNvSpPr>
              <p:nvPr/>
            </p:nvSpPr>
            <p:spPr bwMode="auto">
              <a:xfrm>
                <a:off x="3613" y="7154"/>
                <a:ext cx="13802" cy="1231"/>
              </a:xfrm>
              <a:prstGeom prst="rect">
                <a:avLst/>
              </a:prstGeom>
              <a:noFill/>
              <a:ln w="9525">
                <a:noFill/>
                <a:miter lim="800000"/>
              </a:ln>
            </p:spPr>
            <p:txBody>
              <a:bodyPr>
                <a:spAutoFit/>
              </a:bodyPr>
              <a:lstStyle/>
              <a:p>
                <a:pPr>
                  <a:lnSpc>
                    <a:spcPct val="110000"/>
                  </a:lnSpc>
                </a:pPr>
                <a:r>
                  <a:rPr lang="zh-CN" altLang="en-US" sz="900" dirty="0">
                    <a:sym typeface="+mn-ea"/>
                  </a:rPr>
                  <a:t>（4）对本期已完工成本对象分类为开发产品和固定资产并对其计税成本进行结算。其中属于开发产品的，应按可售面积计算其单位工程成本，据此再计算已销开发产品计税成本和未销开发产品计税成本。对本期已销开发产品的计税成本准予在当期扣除，未销开发产品计税成本待其实际销售时再予扣除。</a:t>
                </a:r>
                <a:endParaRPr lang="zh-CN" altLang="en-US" sz="900" dirty="0">
                  <a:sym typeface="+mn-ea"/>
                </a:endParaRPr>
              </a:p>
            </p:txBody>
          </p:sp>
        </p:grpSp>
        <p:grpSp>
          <p:nvGrpSpPr>
            <p:cNvPr id="15" name="组合 1"/>
            <p:cNvGrpSpPr/>
            <p:nvPr/>
          </p:nvGrpSpPr>
          <p:grpSpPr bwMode="auto">
            <a:xfrm>
              <a:off x="1724" y="7860"/>
              <a:ext cx="15825" cy="1580"/>
              <a:chOff x="1724" y="8614"/>
              <a:chExt cx="15825" cy="1580"/>
            </a:xfrm>
          </p:grpSpPr>
          <p:sp>
            <p:nvSpPr>
              <p:cNvPr id="8" name="矩形 7"/>
              <p:cNvSpPr/>
              <p:nvPr/>
            </p:nvSpPr>
            <p:spPr>
              <a:xfrm>
                <a:off x="1724" y="8814"/>
                <a:ext cx="15825" cy="1003"/>
              </a:xfrm>
              <a:prstGeom prst="rect">
                <a:avLst/>
              </a:prstGeom>
              <a:solidFill>
                <a:schemeClr val="bg1"/>
              </a:solidFill>
              <a:ln>
                <a:solidFill>
                  <a:srgbClr val="395B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nvGrpSpPr>
              <p:cNvPr id="16" name="组合 8"/>
              <p:cNvGrpSpPr/>
              <p:nvPr/>
            </p:nvGrpSpPr>
            <p:grpSpPr bwMode="auto">
              <a:xfrm>
                <a:off x="2073" y="8614"/>
                <a:ext cx="1400" cy="1580"/>
                <a:chOff x="1497483" y="1457427"/>
                <a:chExt cx="1155962" cy="1303878"/>
              </a:xfrm>
            </p:grpSpPr>
            <p:sp>
              <p:nvSpPr>
                <p:cNvPr id="10" name="椭圆 9"/>
                <p:cNvSpPr/>
                <p:nvPr/>
              </p:nvSpPr>
              <p:spPr>
                <a:xfrm>
                  <a:off x="1497483" y="1457427"/>
                  <a:ext cx="1155962" cy="1156410"/>
                </a:xfrm>
                <a:prstGeom prst="ellipse">
                  <a:avLst/>
                </a:prstGeom>
                <a:solidFill>
                  <a:srgbClr val="0537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dirty="0"/>
                </a:p>
              </p:txBody>
            </p:sp>
            <p:sp>
              <p:nvSpPr>
                <p:cNvPr id="16417" name="文本框 10"/>
                <p:cNvSpPr txBox="1">
                  <a:spLocks noChangeArrowheads="1"/>
                </p:cNvSpPr>
                <p:nvPr/>
              </p:nvSpPr>
              <p:spPr bwMode="auto">
                <a:xfrm>
                  <a:off x="1756713" y="1736394"/>
                  <a:ext cx="638891" cy="1024911"/>
                </a:xfrm>
                <a:prstGeom prst="rect">
                  <a:avLst/>
                </a:prstGeom>
                <a:noFill/>
                <a:ln w="9525">
                  <a:noFill/>
                  <a:miter lim="800000"/>
                </a:ln>
              </p:spPr>
              <p:txBody>
                <a:bodyPr>
                  <a:spAutoFit/>
                </a:bodyPr>
                <a:lstStyle/>
                <a:p>
                  <a:pPr algn="ctr"/>
                  <a:r>
                    <a:rPr lang="en-US" altLang="zh-CN" sz="1500" b="1" dirty="0">
                      <a:solidFill>
                        <a:schemeClr val="bg1"/>
                      </a:solidFill>
                    </a:rPr>
                    <a:t>05</a:t>
                  </a:r>
                  <a:endParaRPr lang="en-US" altLang="zh-CN" sz="1500" b="1" dirty="0">
                    <a:solidFill>
                      <a:schemeClr val="bg1"/>
                    </a:solidFill>
                  </a:endParaRPr>
                </a:p>
              </p:txBody>
            </p:sp>
          </p:grpSp>
          <p:sp>
            <p:nvSpPr>
              <p:cNvPr id="16418" name="文本框 17"/>
              <p:cNvSpPr txBox="1">
                <a:spLocks noChangeArrowheads="1"/>
              </p:cNvSpPr>
              <p:nvPr/>
            </p:nvSpPr>
            <p:spPr bwMode="auto">
              <a:xfrm>
                <a:off x="3613" y="8964"/>
                <a:ext cx="13802" cy="673"/>
              </a:xfrm>
              <a:prstGeom prst="rect">
                <a:avLst/>
              </a:prstGeom>
              <a:noFill/>
              <a:ln w="9525">
                <a:noFill/>
                <a:miter lim="800000"/>
              </a:ln>
            </p:spPr>
            <p:txBody>
              <a:bodyPr>
                <a:spAutoFit/>
              </a:bodyPr>
              <a:lstStyle/>
              <a:p>
                <a:pPr>
                  <a:lnSpc>
                    <a:spcPct val="150000"/>
                  </a:lnSpc>
                </a:pPr>
                <a:r>
                  <a:rPr lang="zh-CN" altLang="en-US" sz="900" dirty="0">
                    <a:sym typeface="+mn-ea"/>
                  </a:rPr>
                  <a:t>（5）对本期未完工和尚未建造的成本对象应当负担的成本费用，分别建立明细台帐，待开发产品完工后再予结算。</a:t>
                </a:r>
                <a:endParaRPr lang="en-US" altLang="zh-CN" sz="900" dirty="0">
                  <a:sym typeface="+mn-ea"/>
                </a:endParaRPr>
              </a:p>
            </p:txBody>
          </p:sp>
        </p:grpSp>
      </p:grpSp>
      <p:sp>
        <p:nvSpPr>
          <p:cNvPr id="16419" name="文本框 14"/>
          <p:cNvSpPr txBox="1">
            <a:spLocks noChangeArrowheads="1"/>
          </p:cNvSpPr>
          <p:nvPr/>
        </p:nvSpPr>
        <p:spPr bwMode="auto">
          <a:xfrm>
            <a:off x="821531" y="4200525"/>
            <a:ext cx="7959329" cy="784830"/>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mn-ea"/>
              </a:rPr>
              <a:t>六、成本核算七步法</a:t>
            </a:r>
            <a:endParaRPr lang="zh-CN" altLang="en-US" sz="1100" b="1" dirty="0">
              <a:sym typeface="+mn-ea"/>
            </a:endParaRPr>
          </a:p>
          <a:p>
            <a:pPr>
              <a:lnSpc>
                <a:spcPct val="150000"/>
              </a:lnSpc>
            </a:pPr>
            <a:r>
              <a:rPr lang="zh-CN" altLang="en-US" sz="1100" b="1" dirty="0">
                <a:sym typeface="+mn-ea"/>
              </a:rPr>
              <a:t>（一）计税成本对象的确定</a:t>
            </a:r>
            <a:endParaRPr lang="zh-CN" altLang="en-US" sz="1100" b="1" dirty="0">
              <a:sym typeface="+mn-ea"/>
            </a:endParaRPr>
          </a:p>
          <a:p>
            <a:pPr>
              <a:lnSpc>
                <a:spcPct val="150000"/>
              </a:lnSpc>
            </a:pPr>
            <a:r>
              <a:rPr lang="zh-CN" altLang="en-US" sz="900" b="1" dirty="0">
                <a:sym typeface="+mn-ea"/>
              </a:rPr>
              <a:t>成本对象是指为了归集和分配开发建造过程中的各项耗费而确定的应该承担的成本对象。</a:t>
            </a:r>
            <a:r>
              <a:rPr lang="zh-CN" altLang="en-US" sz="900" dirty="0">
                <a:sym typeface="+mn-ea"/>
              </a:rPr>
              <a:t>。</a:t>
            </a:r>
            <a:endParaRPr lang="zh-CN" altLang="en-US" sz="900" dirty="0">
              <a:sym typeface="+mn-ea"/>
            </a:endParaRPr>
          </a:p>
        </p:txBody>
      </p:sp>
    </p:spTree>
  </p:cSld>
  <p:clrMapOvr>
    <a:masterClrMapping/>
  </p:clrMapOvr>
  <p:transition spd="slow" advClick="0">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15365"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649288"/>
            <a:ext cx="7666038" cy="4023360"/>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hangingPunct="1">
              <a:lnSpc>
                <a:spcPct val="150000"/>
              </a:lnSpc>
              <a:spcBef>
                <a:spcPct val="0"/>
              </a:spcBef>
              <a:spcAft>
                <a:spcPts val="500"/>
              </a:spcAft>
              <a:buClrTx/>
              <a:buSzTx/>
              <a:buFont typeface="Arial" panose="020B0604020202020204" pitchFamily="34" charset="0"/>
              <a:buNone/>
              <a:defRPr/>
            </a:pPr>
            <a:r>
              <a:rPr kumimoji="0" lang="zh-CN" altLang="en-US" sz="1800" i="0" u="none" strike="noStrike" kern="1200" cap="none" spc="0" normalizeH="0" baseline="0" dirty="0">
                <a:solidFill>
                  <a:srgbClr val="094160"/>
                </a:solidFill>
                <a:latin typeface="微软雅黑" panose="020B0503020204020204" pitchFamily="34" charset="-122"/>
                <a:ea typeface="微软雅黑" panose="020B0503020204020204" pitchFamily="34" charset="-122"/>
                <a:cs typeface="+mn-cs"/>
              </a:rPr>
              <a:t>根据《房地产开发企业销售自行开发的房地产项目增值税征收管理暂行办法》的规定：</a:t>
            </a:r>
            <a:endParaRPr kumimoji="0" lang="zh-CN" altLang="en-US" sz="1800" i="0" u="none" strike="noStrike" kern="1200" cap="none" spc="0" normalizeH="0" baseline="0" dirty="0">
              <a:solidFill>
                <a:srgbClr val="094160"/>
              </a:solidFill>
              <a:latin typeface="微软雅黑" panose="020B0503020204020204" pitchFamily="34" charset="-122"/>
              <a:ea typeface="微软雅黑" panose="020B0503020204020204" pitchFamily="34" charset="-122"/>
              <a:cs typeface="+mn-cs"/>
            </a:endParaRPr>
          </a:p>
          <a:p>
            <a:pPr marL="0" marR="0" lvl="0" indent="0" algn="l" defTabSz="914400" rtl="0" eaLnBrk="1" hangingPunct="1">
              <a:lnSpc>
                <a:spcPct val="150000"/>
              </a:lnSpc>
              <a:spcBef>
                <a:spcPct val="0"/>
              </a:spcBef>
              <a:spcAft>
                <a:spcPts val="50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房地产开发企业销售自行开发房地产项目</a:t>
            </a:r>
            <a:r>
              <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是</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指房地产开发企业在依法取得土地使用权的土地上进行基础设施和房屋建设并销售。</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hangingPunct="1">
              <a:lnSpc>
                <a:spcPct val="150000"/>
              </a:lnSpc>
              <a:spcBef>
                <a:spcPct val="0"/>
              </a:spcBef>
              <a:spcAft>
                <a:spcPts val="50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lang="zh-CN" altLang="en-US" sz="1800" b="1" strike="noStrike" noProof="0" dirty="0" smtClean="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房地产</a:t>
            </a:r>
            <a:r>
              <a:rPr lang="zh-CN" altLang="en-US" sz="1800" b="1"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项目</a:t>
            </a:r>
            <a:r>
              <a:rPr lang="zh-CN" altLang="en-US" dirty="0">
                <a:solidFill>
                  <a:srgbClr val="094160"/>
                </a:solidFill>
                <a:latin typeface="微软雅黑" panose="020B0503020204020204" pitchFamily="34" charset="-122"/>
                <a:ea typeface="微软雅黑" panose="020B0503020204020204" pitchFamily="34" charset="-122"/>
                <a:sym typeface="+mn-ea"/>
              </a:rPr>
              <a:t>是</a:t>
            </a:r>
            <a:r>
              <a:rPr lang="zh-CN" altLang="en-US" dirty="0" smtClean="0">
                <a:solidFill>
                  <a:srgbClr val="094160"/>
                </a:solidFill>
                <a:latin typeface="微软雅黑" panose="020B0503020204020204" pitchFamily="34" charset="-122"/>
                <a:ea typeface="微软雅黑" panose="020B0503020204020204" pitchFamily="34" charset="-122"/>
                <a:sym typeface="+mn-ea"/>
              </a:rPr>
              <a:t>指对属于《销售服务、无形资产、不动产注释》中不动产范围内的所有建筑物</a:t>
            </a:r>
            <a:r>
              <a:rPr lang="zh-CN" altLang="en-US" dirty="0">
                <a:solidFill>
                  <a:srgbClr val="094160"/>
                </a:solidFill>
                <a:latin typeface="微软雅黑" panose="020B0503020204020204" pitchFamily="34" charset="-122"/>
                <a:ea typeface="微软雅黑" panose="020B0503020204020204" pitchFamily="34" charset="-122"/>
                <a:sym typeface="+mn-ea"/>
              </a:rPr>
              <a:t>、构筑物等进行投资开发</a:t>
            </a:r>
            <a:r>
              <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rPr>
              <a:t>建设，且尚未办理权属登记的不动产项目。</a:t>
            </a:r>
            <a:endParaRPr lang="zh-CN" altLang="en-US" sz="1800" strike="noStrike" noProof="0" dirty="0">
              <a:ln>
                <a:noFill/>
              </a:ln>
              <a:solidFill>
                <a:srgbClr val="09416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hangingPunct="1">
              <a:lnSpc>
                <a:spcPct val="150000"/>
              </a:lnSpc>
              <a:spcBef>
                <a:spcPct val="0"/>
              </a:spcBef>
              <a:spcAft>
                <a:spcPts val="500"/>
              </a:spcAft>
              <a:buClrTx/>
              <a:buSzTx/>
              <a:buFont typeface="Arial" panose="020B0604020202020204" pitchFamily="34" charset="0"/>
              <a:buNone/>
              <a:defRPr/>
            </a:pPr>
            <a:r>
              <a:rPr lang="en-US" altLang="zh-CN" sz="18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       </a:t>
            </a:r>
            <a:r>
              <a:rPr lang="zh-CN" altLang="en-US" sz="1800" noProof="0" dirty="0">
                <a:ln>
                  <a:noFill/>
                </a:ln>
                <a:solidFill>
                  <a:srgbClr val="094160"/>
                </a:solidFill>
                <a:effectLst/>
                <a:uLnTx/>
                <a:uFillTx/>
                <a:latin typeface="微软雅黑" panose="020B0503020204020204" pitchFamily="34" charset="-122"/>
                <a:ea typeface="微软雅黑" panose="020B0503020204020204" pitchFamily="34" charset="-122"/>
                <a:sym typeface="+mn-ea"/>
              </a:rPr>
              <a:t>房地产开发企业以接盘等形式购入未完工的房地产项目继续开发后，以自己的名义立项销售的，属于本办法规定的销售自行开发的房地产项目。</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5367"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文本框 4"/>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02</a:t>
            </a:r>
            <a:endParaRPr lang="zh-CN" altLang="en-US" sz="3600" dirty="0">
              <a:solidFill>
                <a:schemeClr val="bg1"/>
              </a:solidFill>
            </a:endParaRPr>
          </a:p>
        </p:txBody>
      </p:sp>
      <p:sp>
        <p:nvSpPr>
          <p:cNvPr id="6"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成本</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435" name="文本框 18"/>
          <p:cNvSpPr txBox="1">
            <a:spLocks noChangeArrowheads="1"/>
          </p:cNvSpPr>
          <p:nvPr/>
        </p:nvSpPr>
        <p:spPr bwMode="auto">
          <a:xfrm>
            <a:off x="3109912" y="742951"/>
            <a:ext cx="5511404" cy="2816156"/>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mn-ea"/>
              </a:rPr>
              <a:t>2. 计税成本对象确定的方法</a:t>
            </a:r>
            <a:endParaRPr lang="zh-CN" altLang="en-US" sz="1100" b="1" dirty="0">
              <a:sym typeface="+mn-ea"/>
            </a:endParaRPr>
          </a:p>
          <a:p>
            <a:pPr>
              <a:lnSpc>
                <a:spcPct val="150000"/>
              </a:lnSpc>
            </a:pPr>
            <a:r>
              <a:rPr lang="zh-CN" altLang="en-US" sz="900" dirty="0">
                <a:sym typeface="+mn-ea"/>
              </a:rPr>
              <a:t>（1）能一期开发完的项目，按住宅、别墅、独立商业、公寓、写字楼等不同可售产品类型划分成本核算对象。以上开发产品内含有无偿移交的公共配套设施（非独立建筑），如卫生站、居委会、警务室等，含在所属开发产品中一起核算。</a:t>
            </a:r>
            <a:endParaRPr lang="zh-CN" altLang="en-US" sz="900" dirty="0">
              <a:sym typeface="+mn-ea"/>
            </a:endParaRPr>
          </a:p>
          <a:p>
            <a:pPr>
              <a:lnSpc>
                <a:spcPct val="150000"/>
              </a:lnSpc>
            </a:pPr>
            <a:r>
              <a:rPr lang="zh-CN" altLang="en-US" sz="900" dirty="0">
                <a:sym typeface="+mn-ea"/>
              </a:rPr>
              <a:t>（2）不能一期开发完的项目，分期分别进行核算，在此基础上再按以上方法确定成本核算对象。</a:t>
            </a:r>
            <a:endParaRPr lang="zh-CN" altLang="en-US" sz="900" dirty="0">
              <a:sym typeface="+mn-ea"/>
            </a:endParaRPr>
          </a:p>
          <a:p>
            <a:pPr>
              <a:lnSpc>
                <a:spcPct val="150000"/>
              </a:lnSpc>
            </a:pPr>
            <a:r>
              <a:rPr lang="zh-CN" altLang="en-US" sz="900" dirty="0">
                <a:sym typeface="+mn-ea"/>
              </a:rPr>
              <a:t>（3）酒店、商业街、文娱场所、综合楼、剧院等配套物业，应分别划分成本核算对象。</a:t>
            </a:r>
            <a:endParaRPr lang="zh-CN" altLang="en-US" sz="900" dirty="0">
              <a:sym typeface="+mn-ea"/>
            </a:endParaRPr>
          </a:p>
          <a:p>
            <a:pPr>
              <a:lnSpc>
                <a:spcPct val="150000"/>
              </a:lnSpc>
            </a:pPr>
            <a:r>
              <a:rPr lang="zh-CN" altLang="en-US" sz="900" dirty="0">
                <a:sym typeface="+mn-ea"/>
              </a:rPr>
              <a:t>（4）中小学、幼儿园以及无偿移交政府的公共配套设施（指建筑造价较高的独立建筑物如煤气站、消防站、垃圾站、派出所等），单独作为过渡性成本核算对象;对于建筑造价较低的独立公共配套设施，并人"归集待分摊—基础配套"核算，不单独作为成本核算对象。</a:t>
            </a:r>
            <a:endParaRPr lang="zh-CN" altLang="en-US" sz="900" dirty="0">
              <a:sym typeface="+mn-ea"/>
            </a:endParaRPr>
          </a:p>
          <a:p>
            <a:pPr>
              <a:lnSpc>
                <a:spcPct val="150000"/>
              </a:lnSpc>
            </a:pPr>
            <a:r>
              <a:rPr lang="zh-CN" altLang="en-US" sz="900" dirty="0">
                <a:sym typeface="+mn-ea"/>
              </a:rPr>
              <a:t>（5）单独建造的停车场所应作为单独成本核算对象;非单独建造的停车场所不单独设置成本核算对象，含在所属开发产品中核算。</a:t>
            </a:r>
            <a:endParaRPr lang="zh-CN" altLang="en-US" sz="900" dirty="0">
              <a:sym typeface="+mn-ea"/>
            </a:endParaRPr>
          </a:p>
          <a:p>
            <a:pPr>
              <a:lnSpc>
                <a:spcPct val="150000"/>
              </a:lnSpc>
            </a:pPr>
            <a:r>
              <a:rPr lang="zh-CN" altLang="en-US" sz="900" dirty="0">
                <a:sym typeface="+mn-ea"/>
              </a:rPr>
              <a:t>（6）由整个项目受益及暂时无法明确受益对象的成本，先在"归集待分摊"项目核算，如整个小区的道路、管网、小区电力设施及通信网络，小区公共区域的园艺景观建筑、假山、人工湖与喷泉、大门等基础配套等。</a:t>
            </a:r>
            <a:endParaRPr lang="zh-CN" altLang="en-US" sz="900" dirty="0">
              <a:sym typeface="+mn-ea"/>
            </a:endParaRPr>
          </a:p>
        </p:txBody>
      </p:sp>
      <p:sp>
        <p:nvSpPr>
          <p:cNvPr id="18436" name="文本框 19"/>
          <p:cNvSpPr txBox="1">
            <a:spLocks noChangeArrowheads="1"/>
          </p:cNvSpPr>
          <p:nvPr/>
        </p:nvSpPr>
        <p:spPr bwMode="auto">
          <a:xfrm>
            <a:off x="806053" y="901304"/>
            <a:ext cx="2185988" cy="2608406"/>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mn-ea"/>
              </a:rPr>
              <a:t>1.计税成本对象确定的原则</a:t>
            </a:r>
            <a:endParaRPr lang="zh-CN" altLang="en-US" sz="1100" b="1" dirty="0">
              <a:sym typeface="+mn-ea"/>
            </a:endParaRPr>
          </a:p>
          <a:p>
            <a:pPr>
              <a:lnSpc>
                <a:spcPct val="150000"/>
              </a:lnSpc>
            </a:pPr>
            <a:r>
              <a:rPr lang="zh-CN" altLang="en-US" sz="1100" dirty="0">
                <a:sym typeface="+mn-ea"/>
              </a:rPr>
              <a:t>在税收方面，31 号文对房地产企业的成本对象划分规定了六个原则∶</a:t>
            </a:r>
            <a:endParaRPr lang="zh-CN" altLang="en-US" sz="1100" dirty="0">
              <a:sym typeface="+mn-ea"/>
            </a:endParaRPr>
          </a:p>
          <a:p>
            <a:pPr>
              <a:lnSpc>
                <a:spcPct val="150000"/>
              </a:lnSpc>
            </a:pPr>
            <a:r>
              <a:rPr lang="zh-CN" altLang="en-US" sz="1100" dirty="0">
                <a:sym typeface="+mn-ea"/>
              </a:rPr>
              <a:t>（1）可否销售原则</a:t>
            </a:r>
            <a:endParaRPr lang="zh-CN" altLang="en-US" sz="1100" dirty="0">
              <a:sym typeface="+mn-ea"/>
            </a:endParaRPr>
          </a:p>
          <a:p>
            <a:pPr>
              <a:lnSpc>
                <a:spcPct val="150000"/>
              </a:lnSpc>
            </a:pPr>
            <a:r>
              <a:rPr lang="zh-CN" altLang="en-US" sz="1100" dirty="0">
                <a:sym typeface="+mn-ea"/>
              </a:rPr>
              <a:t>（2）分类归集原则</a:t>
            </a:r>
            <a:endParaRPr lang="zh-CN" altLang="en-US" sz="1100" dirty="0">
              <a:sym typeface="+mn-ea"/>
            </a:endParaRPr>
          </a:p>
          <a:p>
            <a:pPr>
              <a:lnSpc>
                <a:spcPct val="150000"/>
              </a:lnSpc>
            </a:pPr>
            <a:r>
              <a:rPr lang="zh-CN" altLang="en-US" sz="1100" dirty="0">
                <a:sym typeface="+mn-ea"/>
              </a:rPr>
              <a:t>（3）功能区分原则</a:t>
            </a:r>
            <a:endParaRPr lang="zh-CN" altLang="en-US" sz="1100" dirty="0">
              <a:sym typeface="+mn-ea"/>
            </a:endParaRPr>
          </a:p>
          <a:p>
            <a:pPr>
              <a:lnSpc>
                <a:spcPct val="150000"/>
              </a:lnSpc>
            </a:pPr>
            <a:r>
              <a:rPr lang="zh-CN" altLang="en-US" sz="1100" dirty="0">
                <a:sym typeface="+mn-ea"/>
              </a:rPr>
              <a:t>（4）定价差异原则</a:t>
            </a:r>
            <a:endParaRPr lang="zh-CN" altLang="en-US" sz="1100" dirty="0">
              <a:sym typeface="+mn-ea"/>
            </a:endParaRPr>
          </a:p>
          <a:p>
            <a:pPr>
              <a:lnSpc>
                <a:spcPct val="150000"/>
              </a:lnSpc>
            </a:pPr>
            <a:r>
              <a:rPr lang="zh-CN" altLang="en-US" sz="1100" dirty="0">
                <a:sym typeface="+mn-ea"/>
              </a:rPr>
              <a:t>（5）成本差异原则</a:t>
            </a:r>
            <a:endParaRPr lang="zh-CN" altLang="en-US" sz="1100" dirty="0">
              <a:sym typeface="+mn-ea"/>
            </a:endParaRPr>
          </a:p>
          <a:p>
            <a:pPr>
              <a:lnSpc>
                <a:spcPct val="150000"/>
              </a:lnSpc>
            </a:pPr>
            <a:r>
              <a:rPr lang="zh-CN" altLang="en-US" sz="1100" dirty="0">
                <a:sym typeface="+mn-ea"/>
              </a:rPr>
              <a:t>（6）权益区分原则</a:t>
            </a:r>
            <a:endParaRPr lang="zh-CN" altLang="en-US" sz="1100" dirty="0">
              <a:sym typeface="+mn-ea"/>
            </a:endParaRPr>
          </a:p>
        </p:txBody>
      </p:sp>
      <p:sp>
        <p:nvSpPr>
          <p:cNvPr id="21" name="Rounded Rectangle 7"/>
          <p:cNvSpPr/>
          <p:nvPr/>
        </p:nvSpPr>
        <p:spPr>
          <a:xfrm>
            <a:off x="747712" y="753666"/>
            <a:ext cx="2271713" cy="2837259"/>
          </a:xfrm>
          <a:prstGeom prst="roundRect">
            <a:avLst>
              <a:gd name="adj" fmla="val 3504"/>
            </a:avLst>
          </a:prstGeom>
          <a:noFill/>
          <a:ln w="12700" cap="flat" cmpd="sng" algn="ctr">
            <a:solidFill>
              <a:srgbClr val="002358"/>
            </a:solidFill>
            <a:prstDash val="solid"/>
            <a:miter lim="800000"/>
          </a:ln>
          <a:effectLst/>
        </p:spPr>
        <p:txBody>
          <a:bodyPr lIns="68580" tIns="34290" rIns="68580" bIns="34290" anchor="ctr"/>
          <a:lstStyle/>
          <a:p>
            <a:pPr algn="ctr" fontAlgn="auto">
              <a:spcBef>
                <a:spcPts val="0"/>
              </a:spcBef>
              <a:spcAft>
                <a:spcPts val="0"/>
              </a:spcAft>
              <a:defRPr/>
            </a:pPr>
            <a:endParaRPr lang="id-ID" kern="0" dirty="0">
              <a:solidFill>
                <a:prstClr val="white"/>
              </a:solidFill>
              <a:latin typeface="Lato Light"/>
              <a:ea typeface="+mn-ea"/>
            </a:endParaRPr>
          </a:p>
        </p:txBody>
      </p:sp>
      <p:sp>
        <p:nvSpPr>
          <p:cNvPr id="22" name="Rounded Rectangle 7"/>
          <p:cNvSpPr/>
          <p:nvPr/>
        </p:nvSpPr>
        <p:spPr>
          <a:xfrm>
            <a:off x="3067050" y="753666"/>
            <a:ext cx="5598319" cy="2837259"/>
          </a:xfrm>
          <a:prstGeom prst="roundRect">
            <a:avLst>
              <a:gd name="adj" fmla="val 3504"/>
            </a:avLst>
          </a:prstGeom>
          <a:noFill/>
          <a:ln w="12700" cap="flat" cmpd="sng" algn="ctr">
            <a:solidFill>
              <a:srgbClr val="002358"/>
            </a:solidFill>
            <a:prstDash val="solid"/>
            <a:miter lim="800000"/>
          </a:ln>
          <a:effectLst/>
        </p:spPr>
        <p:txBody>
          <a:bodyPr lIns="68580" tIns="34290" rIns="68580" bIns="34290" anchor="ctr"/>
          <a:lstStyle/>
          <a:p>
            <a:pPr algn="ctr" fontAlgn="auto">
              <a:spcBef>
                <a:spcPts val="0"/>
              </a:spcBef>
              <a:spcAft>
                <a:spcPts val="0"/>
              </a:spcAft>
              <a:defRPr/>
            </a:pPr>
            <a:endParaRPr lang="id-ID" kern="0" dirty="0">
              <a:solidFill>
                <a:prstClr val="white"/>
              </a:solidFill>
              <a:latin typeface="Lato Light"/>
              <a:ea typeface="+mn-ea"/>
            </a:endParaRPr>
          </a:p>
        </p:txBody>
      </p:sp>
      <p:sp>
        <p:nvSpPr>
          <p:cNvPr id="18439" name="文本框 22"/>
          <p:cNvSpPr txBox="1">
            <a:spLocks noChangeArrowheads="1"/>
          </p:cNvSpPr>
          <p:nvPr/>
        </p:nvSpPr>
        <p:spPr bwMode="auto">
          <a:xfrm>
            <a:off x="709613" y="3609976"/>
            <a:ext cx="7955756" cy="1154162"/>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mn-ea"/>
              </a:rPr>
              <a:t>（二）归集开发成本</a:t>
            </a:r>
            <a:endParaRPr lang="zh-CN" altLang="en-US" sz="1100" b="1" dirty="0">
              <a:sym typeface="+mn-ea"/>
            </a:endParaRPr>
          </a:p>
          <a:p>
            <a:pPr>
              <a:lnSpc>
                <a:spcPct val="150000"/>
              </a:lnSpc>
            </a:pPr>
            <a:r>
              <a:rPr lang="zh-CN" altLang="en-US" sz="900" b="1" dirty="0">
                <a:sym typeface="+mn-ea"/>
              </a:rPr>
              <a:t>开发成本分为实际发生的成本、预提成本和待摊成本。</a:t>
            </a:r>
            <a:endParaRPr lang="zh-CN" altLang="en-US" sz="900" b="1" dirty="0">
              <a:sym typeface="+mn-ea"/>
            </a:endParaRPr>
          </a:p>
          <a:p>
            <a:pPr>
              <a:lnSpc>
                <a:spcPct val="150000"/>
              </a:lnSpc>
            </a:pPr>
            <a:r>
              <a:rPr lang="zh-CN" altLang="en-US" sz="900" b="1" dirty="0">
                <a:sym typeface="+mn-ea"/>
              </a:rPr>
              <a:t> 1.实际发生的成本</a:t>
            </a:r>
            <a:endParaRPr lang="zh-CN" altLang="en-US" sz="900" b="1" dirty="0">
              <a:sym typeface="+mn-ea"/>
            </a:endParaRPr>
          </a:p>
          <a:p>
            <a:pPr>
              <a:lnSpc>
                <a:spcPct val="150000"/>
              </a:lnSpc>
            </a:pPr>
            <a:r>
              <a:rPr lang="zh-CN" altLang="en-US" sz="900" dirty="0">
                <a:sym typeface="+mn-ea"/>
              </a:rPr>
              <a:t>一般分为六个会计科目，分别是土地征用及拆迁补偿费、前期工程费、基础设施建筑费、建筑安装工程费、公共配套设施费、开发间接费，少部分企业增设利息资本化科目。</a:t>
            </a:r>
            <a:endParaRPr lang="zh-CN" altLang="en-US" sz="900" dirty="0">
              <a:sym typeface="+mn-ea"/>
            </a:endParaRPr>
          </a:p>
        </p:txBody>
      </p:sp>
    </p:spTree>
  </p:cSld>
  <p:clrMapOvr>
    <a:masterClrMapping/>
  </p:clrMapOvr>
  <p:transition spd="slow" advClick="0">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文本框 4"/>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02</a:t>
            </a:r>
            <a:endParaRPr lang="zh-CN" altLang="en-US" sz="3600" dirty="0">
              <a:solidFill>
                <a:schemeClr val="bg1"/>
              </a:solidFill>
            </a:endParaRPr>
          </a:p>
        </p:txBody>
      </p:sp>
      <p:sp>
        <p:nvSpPr>
          <p:cNvPr id="6"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成本</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63204" y="2543176"/>
            <a:ext cx="3237309" cy="2354491"/>
          </a:xfrm>
          <a:prstGeom prst="rect">
            <a:avLst/>
          </a:prstGeom>
          <a:noFill/>
          <a:ln w="9525">
            <a:noFill/>
          </a:ln>
        </p:spPr>
        <p:txBody>
          <a:bodyPr lIns="68580" tIns="34290" rIns="68580" bIns="34290">
            <a:spAutoFit/>
          </a:bodyPr>
          <a:lstStyle/>
          <a:p>
            <a:pPr fontAlgn="auto">
              <a:lnSpc>
                <a:spcPct val="150000"/>
              </a:lnSpc>
              <a:spcBef>
                <a:spcPts val="0"/>
              </a:spcBef>
              <a:spcAft>
                <a:spcPts val="0"/>
              </a:spcAft>
              <a:buClr>
                <a:srgbClr val="002358"/>
              </a:buClr>
              <a:defRPr/>
            </a:pPr>
            <a:r>
              <a:rPr lang="zh-CN" altLang="en-US" sz="1100" b="1" dirty="0">
                <a:latin typeface="+mn-lt"/>
                <a:ea typeface="+mn-ea"/>
                <a:sym typeface="+mn-ea"/>
              </a:rPr>
              <a:t>2.预提成本</a:t>
            </a:r>
            <a:endParaRPr lang="zh-CN" altLang="en-US" sz="1100" b="1" dirty="0">
              <a:latin typeface="+mn-lt"/>
              <a:ea typeface="+mn-ea"/>
              <a:sym typeface="+mn-ea"/>
            </a:endParaRPr>
          </a:p>
          <a:p>
            <a:pPr fontAlgn="auto">
              <a:lnSpc>
                <a:spcPct val="150000"/>
              </a:lnSpc>
              <a:spcBef>
                <a:spcPts val="0"/>
              </a:spcBef>
              <a:spcAft>
                <a:spcPts val="0"/>
              </a:spcAft>
              <a:buClr>
                <a:srgbClr val="002358"/>
              </a:buClr>
              <a:defRPr/>
            </a:pPr>
            <a:r>
              <a:rPr lang="zh-CN" altLang="en-US" sz="1100" dirty="0">
                <a:latin typeface="+mn-lt"/>
                <a:ea typeface="+mn-ea"/>
                <a:sym typeface="+mn-ea"/>
              </a:rPr>
              <a:t>根据 31 号文，三项预提成本可在税前扣除∶</a:t>
            </a:r>
            <a:endParaRPr lang="zh-CN" altLang="en-US" sz="1100" dirty="0">
              <a:latin typeface="+mn-lt"/>
              <a:ea typeface="+mn-ea"/>
              <a:sym typeface="+mn-ea"/>
            </a:endParaRPr>
          </a:p>
          <a:p>
            <a:pPr marL="128905" indent="-128905"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（1）出包工程未最终办理结算而未取得全额发票的，在证明资料充分的前提下，其发票不足金额可以预提，但最高不得超过合同总金额的 10%。</a:t>
            </a:r>
            <a:endParaRPr lang="zh-CN" altLang="en-US" sz="1100" dirty="0">
              <a:latin typeface="+mn-lt"/>
              <a:ea typeface="+mn-ea"/>
              <a:sym typeface="+mn-ea"/>
            </a:endParaRPr>
          </a:p>
          <a:p>
            <a:pPr marL="128905" indent="-128905"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（2）公共配套设施尚未建造或尚未完工的，可按预算造价合理预提建造费用。</a:t>
            </a:r>
            <a:endParaRPr lang="zh-CN" altLang="en-US" sz="1100" dirty="0">
              <a:latin typeface="+mn-lt"/>
              <a:ea typeface="+mn-ea"/>
              <a:sym typeface="+mn-ea"/>
            </a:endParaRPr>
          </a:p>
          <a:p>
            <a:pPr marL="128905" indent="-128905"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（3）应向政府上交但尚未上交的报批报建费用、物业完善费用可以按规定预提。</a:t>
            </a:r>
            <a:endParaRPr lang="zh-CN" altLang="en-US" sz="1100" dirty="0">
              <a:latin typeface="+mn-lt"/>
              <a:ea typeface="+mn-ea"/>
              <a:sym typeface="+mn-ea"/>
            </a:endParaRPr>
          </a:p>
        </p:txBody>
      </p:sp>
      <p:pic>
        <p:nvPicPr>
          <p:cNvPr id="20484" name="图片 24" descr="人在玩电脑&#10;&#10;描述已自动生成"/>
          <p:cNvPicPr>
            <a:picLocks noChangeAspect="1" noChangeArrowheads="1"/>
          </p:cNvPicPr>
          <p:nvPr/>
        </p:nvPicPr>
        <p:blipFill>
          <a:blip r:embed="rId1" cstate="print"/>
          <a:srcRect l="18791" r="4381"/>
          <a:stretch>
            <a:fillRect/>
          </a:stretch>
        </p:blipFill>
        <p:spPr bwMode="auto">
          <a:xfrm>
            <a:off x="1073944" y="847725"/>
            <a:ext cx="2815829" cy="1681163"/>
          </a:xfrm>
          <a:prstGeom prst="rect">
            <a:avLst/>
          </a:prstGeom>
          <a:noFill/>
          <a:ln w="9525">
            <a:noFill/>
            <a:miter lim="800000"/>
            <a:headEnd/>
            <a:tailEnd/>
          </a:ln>
        </p:spPr>
      </p:pic>
      <p:sp>
        <p:nvSpPr>
          <p:cNvPr id="3" name="文本框 2"/>
          <p:cNvSpPr txBox="1"/>
          <p:nvPr/>
        </p:nvSpPr>
        <p:spPr>
          <a:xfrm>
            <a:off x="4501754" y="847725"/>
            <a:ext cx="3798094" cy="4131900"/>
          </a:xfrm>
          <a:prstGeom prst="rect">
            <a:avLst/>
          </a:prstGeom>
          <a:noFill/>
          <a:ln w="9525">
            <a:noFill/>
          </a:ln>
        </p:spPr>
        <p:txBody>
          <a:bodyPr lIns="68580" tIns="34290" rIns="68580" bIns="34290">
            <a:spAutoFit/>
          </a:bodyPr>
          <a:lstStyle/>
          <a:p>
            <a:pPr fontAlgn="auto">
              <a:lnSpc>
                <a:spcPct val="150000"/>
              </a:lnSpc>
              <a:spcBef>
                <a:spcPts val="0"/>
              </a:spcBef>
              <a:spcAft>
                <a:spcPts val="0"/>
              </a:spcAft>
              <a:buClr>
                <a:srgbClr val="002358"/>
              </a:buClr>
              <a:defRPr/>
            </a:pPr>
            <a:r>
              <a:rPr lang="zh-CN" altLang="en-US" sz="1100" b="1" dirty="0">
                <a:latin typeface="+mn-lt"/>
                <a:ea typeface="+mn-ea"/>
                <a:sym typeface="+mn-ea"/>
              </a:rPr>
              <a:t>3.待摊成本</a:t>
            </a:r>
            <a:endParaRPr lang="zh-CN" altLang="en-US" sz="1100" b="1" dirty="0">
              <a:latin typeface="+mn-lt"/>
              <a:ea typeface="+mn-ea"/>
              <a:sym typeface="+mn-ea"/>
            </a:endParaRPr>
          </a:p>
          <a:p>
            <a:pPr fontAlgn="auto">
              <a:lnSpc>
                <a:spcPct val="150000"/>
              </a:lnSpc>
              <a:spcBef>
                <a:spcPts val="0"/>
              </a:spcBef>
              <a:spcAft>
                <a:spcPts val="0"/>
              </a:spcAft>
              <a:buClr>
                <a:srgbClr val="002358"/>
              </a:buClr>
              <a:defRPr/>
            </a:pPr>
            <a:r>
              <a:rPr lang="zh-CN" altLang="en-US" sz="1100" dirty="0">
                <a:latin typeface="+mn-lt"/>
                <a:ea typeface="+mn-ea"/>
                <a:sym typeface="+mn-ea"/>
              </a:rPr>
              <a:t>待摊成本是指前期形成的成本，应由各期开发产品共同承担，不能在某一期开发产品成本中一次性摊掉。</a:t>
            </a:r>
            <a:endParaRPr lang="zh-CN" altLang="en-US" sz="1100" dirty="0">
              <a:latin typeface="+mn-lt"/>
              <a:ea typeface="+mn-ea"/>
              <a:sym typeface="+mn-ea"/>
            </a:endParaRPr>
          </a:p>
          <a:p>
            <a:pPr fontAlgn="auto">
              <a:lnSpc>
                <a:spcPct val="150000"/>
              </a:lnSpc>
              <a:spcBef>
                <a:spcPts val="0"/>
              </a:spcBef>
              <a:spcAft>
                <a:spcPts val="0"/>
              </a:spcAft>
              <a:defRPr/>
            </a:pPr>
            <a:r>
              <a:rPr lang="zh-CN" altLang="en-US" sz="1100" b="1" dirty="0">
                <a:latin typeface="+mn-lt"/>
                <a:ea typeface="+mn-ea"/>
                <a:sym typeface="+mn-ea"/>
              </a:rPr>
              <a:t>（三）分配共同成本</a:t>
            </a:r>
            <a:endParaRPr lang="zh-CN" altLang="en-US" sz="1100" b="1" dirty="0">
              <a:latin typeface="+mn-lt"/>
              <a:ea typeface="+mn-ea"/>
              <a:sym typeface="+mn-ea"/>
            </a:endParaRPr>
          </a:p>
          <a:p>
            <a:pPr fontAlgn="auto">
              <a:lnSpc>
                <a:spcPct val="150000"/>
              </a:lnSpc>
              <a:spcBef>
                <a:spcPts val="0"/>
              </a:spcBef>
              <a:spcAft>
                <a:spcPts val="0"/>
              </a:spcAft>
              <a:defRPr/>
            </a:pPr>
            <a:r>
              <a:rPr lang="zh-CN" altLang="en-US" sz="1100" b="1" dirty="0">
                <a:latin typeface="+mn-lt"/>
                <a:ea typeface="+mn-ea"/>
                <a:sym typeface="+mn-ea"/>
              </a:rPr>
              <a:t>房地产开发成本分为两大类∶一是直接成本和能够分清成本对象的间接成本;二是共同成本和不能分清负担对象的间接成本。</a:t>
            </a:r>
            <a:endParaRPr lang="zh-CN" altLang="en-US" sz="1100" b="1" dirty="0">
              <a:latin typeface="+mn-lt"/>
              <a:ea typeface="+mn-ea"/>
              <a:sym typeface="+mn-ea"/>
            </a:endParaRPr>
          </a:p>
          <a:p>
            <a:pPr marL="214630" indent="-214630"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占地面积法</a:t>
            </a:r>
            <a:endParaRPr lang="zh-CN" altLang="en-US" sz="1100" dirty="0">
              <a:latin typeface="+mn-lt"/>
              <a:ea typeface="+mn-ea"/>
              <a:sym typeface="+mn-ea"/>
            </a:endParaRPr>
          </a:p>
          <a:p>
            <a:pPr marL="214630" indent="-214630"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建筑面积法</a:t>
            </a:r>
            <a:endParaRPr lang="zh-CN" altLang="en-US" sz="1100" dirty="0">
              <a:latin typeface="+mn-lt"/>
              <a:ea typeface="+mn-ea"/>
              <a:sym typeface="+mn-ea"/>
            </a:endParaRPr>
          </a:p>
          <a:p>
            <a:pPr marL="214630" indent="-214630"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直接成本法</a:t>
            </a:r>
            <a:endParaRPr lang="zh-CN" altLang="en-US" sz="1100" dirty="0">
              <a:solidFill>
                <a:schemeClr val="tx1">
                  <a:lumMod val="75000"/>
                  <a:lumOff val="25000"/>
                </a:schemeClr>
              </a:solidFill>
              <a:latin typeface="+mn-lt"/>
              <a:ea typeface="+mn-ea"/>
              <a:cs typeface="+mn-ea"/>
              <a:sym typeface="+mn-ea"/>
            </a:endParaRPr>
          </a:p>
          <a:p>
            <a:pPr marL="214630" indent="-214630"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预算造价法</a:t>
            </a:r>
            <a:endParaRPr lang="zh-CN" altLang="en-US" sz="1100" dirty="0">
              <a:solidFill>
                <a:schemeClr val="tx1">
                  <a:lumMod val="75000"/>
                  <a:lumOff val="25000"/>
                </a:schemeClr>
              </a:solidFill>
              <a:latin typeface="+mn-lt"/>
              <a:ea typeface="+mn-ea"/>
              <a:cs typeface="+mn-ea"/>
              <a:sym typeface="+mn-ea"/>
            </a:endParaRPr>
          </a:p>
          <a:p>
            <a:pPr marL="214630" indent="-214630" fontAlgn="auto">
              <a:lnSpc>
                <a:spcPct val="150000"/>
              </a:lnSpc>
              <a:spcBef>
                <a:spcPts val="0"/>
              </a:spcBef>
              <a:spcAft>
                <a:spcPts val="0"/>
              </a:spcAft>
              <a:buClr>
                <a:srgbClr val="002358"/>
              </a:buClr>
              <a:buFont typeface="Wingdings" panose="05000000000000000000" charset="0"/>
              <a:buChar char="n"/>
              <a:defRPr/>
            </a:pPr>
            <a:r>
              <a:rPr lang="zh-CN" altLang="en-US" sz="1100" dirty="0">
                <a:latin typeface="+mn-lt"/>
                <a:ea typeface="+mn-ea"/>
                <a:sym typeface="+mn-ea"/>
              </a:rPr>
              <a:t>分配方法的运用</a:t>
            </a:r>
            <a:endParaRPr lang="zh-CN" altLang="en-US" sz="1100" dirty="0">
              <a:latin typeface="+mn-lt"/>
              <a:ea typeface="+mn-ea"/>
              <a:sym typeface="+mn-ea"/>
            </a:endParaRPr>
          </a:p>
          <a:p>
            <a:pPr fontAlgn="auto">
              <a:lnSpc>
                <a:spcPct val="150000"/>
              </a:lnSpc>
              <a:spcBef>
                <a:spcPts val="0"/>
              </a:spcBef>
              <a:spcAft>
                <a:spcPts val="0"/>
              </a:spcAft>
              <a:defRPr/>
            </a:pPr>
            <a:r>
              <a:rPr lang="zh-CN" altLang="en-US" sz="1100" b="1" dirty="0">
                <a:latin typeface="+mn-lt"/>
                <a:ea typeface="+mn-ea"/>
                <a:sym typeface="+mn-ea"/>
              </a:rPr>
              <a:t>（四）计算总成本</a:t>
            </a:r>
            <a:endParaRPr lang="zh-CN" altLang="en-US" sz="1100" b="1" dirty="0">
              <a:latin typeface="+mn-lt"/>
              <a:ea typeface="+mn-ea"/>
              <a:sym typeface="+mn-ea"/>
            </a:endParaRPr>
          </a:p>
          <a:p>
            <a:pPr fontAlgn="auto">
              <a:lnSpc>
                <a:spcPct val="150000"/>
              </a:lnSpc>
              <a:spcBef>
                <a:spcPts val="0"/>
              </a:spcBef>
              <a:spcAft>
                <a:spcPts val="0"/>
              </a:spcAft>
              <a:defRPr/>
            </a:pPr>
            <a:r>
              <a:rPr lang="zh-CN" altLang="en-US" sz="1100" b="1" dirty="0">
                <a:latin typeface="+mn-lt"/>
                <a:ea typeface="+mn-ea"/>
                <a:sym typeface="+mn-ea"/>
              </a:rPr>
              <a:t>（五）计算单位工程成本</a:t>
            </a:r>
            <a:endParaRPr lang="zh-CN" altLang="en-US" sz="1100" b="1" dirty="0">
              <a:latin typeface="+mn-lt"/>
              <a:ea typeface="+mn-ea"/>
              <a:sym typeface="+mn-ea"/>
            </a:endParaRPr>
          </a:p>
          <a:p>
            <a:pPr fontAlgn="auto">
              <a:lnSpc>
                <a:spcPct val="150000"/>
              </a:lnSpc>
              <a:spcBef>
                <a:spcPts val="0"/>
              </a:spcBef>
              <a:spcAft>
                <a:spcPts val="0"/>
              </a:spcAft>
              <a:defRPr/>
            </a:pPr>
            <a:r>
              <a:rPr lang="zh-CN" altLang="en-US" sz="1100" b="1" dirty="0">
                <a:latin typeface="+mn-lt"/>
                <a:ea typeface="+mn-ea"/>
                <a:sym typeface="+mn-ea"/>
              </a:rPr>
              <a:t>（六）计算销售成本</a:t>
            </a:r>
            <a:endParaRPr lang="zh-CN" altLang="en-US" sz="1100" b="1" dirty="0">
              <a:latin typeface="+mn-lt"/>
              <a:ea typeface="+mn-ea"/>
              <a:sym typeface="+mn-ea"/>
            </a:endParaRPr>
          </a:p>
          <a:p>
            <a:pPr fontAlgn="auto">
              <a:lnSpc>
                <a:spcPct val="150000"/>
              </a:lnSpc>
              <a:spcBef>
                <a:spcPts val="0"/>
              </a:spcBef>
              <a:spcAft>
                <a:spcPts val="0"/>
              </a:spcAft>
              <a:defRPr/>
            </a:pPr>
            <a:r>
              <a:rPr lang="zh-CN" altLang="en-US" sz="1100" b="1" dirty="0">
                <a:latin typeface="+mn-lt"/>
                <a:ea typeface="+mn-ea"/>
                <a:sym typeface="+mn-ea"/>
              </a:rPr>
              <a:t>（七）后续成本的二次分摊</a:t>
            </a:r>
            <a:endParaRPr lang="zh-CN" altLang="en-US" sz="1100" b="1" dirty="0">
              <a:latin typeface="+mn-lt"/>
              <a:ea typeface="+mn-ea"/>
              <a:sym typeface="+mn-ea"/>
            </a:endParaRPr>
          </a:p>
        </p:txBody>
      </p:sp>
    </p:spTree>
  </p:cSld>
  <p:clrMapOvr>
    <a:masterClrMapping/>
  </p:clrMapOvr>
  <p:transition spd="slow" advClick="0">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图片 1"/>
          <p:cNvPicPr>
            <a:picLocks noChangeAspect="1" noChangeArrowheads="1"/>
          </p:cNvPicPr>
          <p:nvPr/>
        </p:nvPicPr>
        <p:blipFill>
          <a:blip r:embed="rId1" cstate="print"/>
          <a:srcRect t="5000" r="-104" b="10938"/>
          <a:stretch>
            <a:fillRect/>
          </a:stretch>
        </p:blipFill>
        <p:spPr bwMode="auto">
          <a:xfrm>
            <a:off x="-9525" y="5954"/>
            <a:ext cx="9153525" cy="5124450"/>
          </a:xfrm>
          <a:prstGeom prst="rect">
            <a:avLst/>
          </a:prstGeom>
          <a:noFill/>
          <a:ln w="9525">
            <a:noFill/>
            <a:miter lim="800000"/>
            <a:headEnd/>
            <a:tailEnd/>
          </a:ln>
        </p:spPr>
      </p:pic>
      <p:sp>
        <p:nvSpPr>
          <p:cNvPr id="3" name="矩形 2"/>
          <p:cNvSpPr/>
          <p:nvPr/>
        </p:nvSpPr>
        <p:spPr>
          <a:xfrm>
            <a:off x="-9525" y="1587103"/>
            <a:ext cx="4720829" cy="2413397"/>
          </a:xfrm>
          <a:prstGeom prst="rect">
            <a:avLst/>
          </a:prstGeom>
          <a:solidFill>
            <a:srgbClr val="00235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22531" name="矩形 8"/>
          <p:cNvSpPr>
            <a:spLocks noChangeArrowheads="1"/>
          </p:cNvSpPr>
          <p:nvPr/>
        </p:nvSpPr>
        <p:spPr bwMode="auto">
          <a:xfrm>
            <a:off x="1727597" y="2505075"/>
            <a:ext cx="1831271" cy="577081"/>
          </a:xfrm>
          <a:prstGeom prst="rect">
            <a:avLst/>
          </a:prstGeom>
          <a:noFill/>
          <a:ln w="9525">
            <a:noFill/>
            <a:miter lim="800000"/>
          </a:ln>
        </p:spPr>
        <p:txBody>
          <a:bodyPr wrap="none" lIns="68580" tIns="34290" rIns="68580" bIns="34290">
            <a:spAutoFit/>
          </a:bodyPr>
          <a:lstStyle/>
          <a:p>
            <a:r>
              <a:rPr lang="zh-CN" altLang="en-US" sz="3300" b="1" dirty="0">
                <a:solidFill>
                  <a:schemeClr val="bg1"/>
                </a:solidFill>
                <a:latin typeface="微软雅黑" panose="020B0503020204020204" pitchFamily="34" charset="-122"/>
                <a:ea typeface="微软雅黑" panose="020B0503020204020204" pitchFamily="34" charset="-122"/>
                <a:sym typeface="+mn-ea"/>
              </a:rPr>
              <a:t>税前扣除</a:t>
            </a:r>
            <a:endParaRPr lang="zh-CN" altLang="en-US" sz="3300" b="1" dirty="0">
              <a:solidFill>
                <a:schemeClr val="bg1"/>
              </a:solidFill>
              <a:latin typeface="微软雅黑" panose="020B0503020204020204" pitchFamily="34" charset="-122"/>
              <a:ea typeface="微软雅黑" panose="020B0503020204020204" pitchFamily="34" charset="-122"/>
              <a:sym typeface="+mn-ea"/>
            </a:endParaRPr>
          </a:p>
        </p:txBody>
      </p:sp>
      <p:sp>
        <p:nvSpPr>
          <p:cNvPr id="22532" name="矩形 10"/>
          <p:cNvSpPr>
            <a:spLocks noChangeArrowheads="1"/>
          </p:cNvSpPr>
          <p:nvPr/>
        </p:nvSpPr>
        <p:spPr bwMode="auto">
          <a:xfrm>
            <a:off x="845344" y="2574131"/>
            <a:ext cx="513160" cy="438150"/>
          </a:xfrm>
          <a:prstGeom prst="rect">
            <a:avLst/>
          </a:prstGeom>
          <a:noFill/>
          <a:ln w="9525">
            <a:noFill/>
            <a:miter lim="800000"/>
          </a:ln>
        </p:spPr>
        <p:txBody>
          <a:bodyPr wrap="none" lIns="68580" tIns="34290" rIns="68580" bIns="34290">
            <a:spAutoFit/>
          </a:bodyPr>
          <a:lstStyle/>
          <a:p>
            <a:r>
              <a:rPr lang="en-US" altLang="zh-CN" sz="2400" b="1" dirty="0">
                <a:solidFill>
                  <a:srgbClr val="C8A063"/>
                </a:solidFill>
                <a:latin typeface="微软雅黑" panose="020B0503020204020204" pitchFamily="34" charset="-122"/>
                <a:ea typeface="微软雅黑" panose="020B0503020204020204" pitchFamily="34" charset="-122"/>
              </a:rPr>
              <a:t>03</a:t>
            </a:r>
            <a:endParaRPr lang="zh-CN" altLang="en-US" sz="2400" b="1" dirty="0">
              <a:solidFill>
                <a:srgbClr val="C8A063"/>
              </a:solidFill>
              <a:latin typeface="微软雅黑" panose="020B0503020204020204" pitchFamily="34" charset="-122"/>
              <a:ea typeface="微软雅黑" panose="020B0503020204020204" pitchFamily="34" charset="-122"/>
            </a:endParaRPr>
          </a:p>
        </p:txBody>
      </p:sp>
      <p:sp>
        <p:nvSpPr>
          <p:cNvPr id="22533" name="Freeform 13"/>
          <p:cNvSpPr>
            <a:spLocks noChangeArrowheads="1"/>
          </p:cNvSpPr>
          <p:nvPr/>
        </p:nvSpPr>
        <p:spPr bwMode="auto">
          <a:xfrm>
            <a:off x="1364456" y="2651522"/>
            <a:ext cx="144066" cy="284559"/>
          </a:xfrm>
          <a:custGeom>
            <a:avLst/>
            <a:gdLst/>
            <a:ahLst/>
            <a:cxnLst>
              <a:cxn ang="0">
                <a:pos x="0" y="426"/>
              </a:cxn>
              <a:cxn ang="0">
                <a:pos x="0" y="541"/>
              </a:cxn>
              <a:cxn ang="0">
                <a:pos x="218" y="328"/>
              </a:cxn>
              <a:cxn ang="0">
                <a:pos x="218" y="328"/>
              </a:cxn>
              <a:cxn ang="0">
                <a:pos x="235" y="311"/>
              </a:cxn>
              <a:cxn ang="0">
                <a:pos x="276" y="271"/>
              </a:cxn>
              <a:cxn ang="0">
                <a:pos x="276" y="271"/>
              </a:cxn>
              <a:cxn ang="0">
                <a:pos x="276" y="271"/>
              </a:cxn>
              <a:cxn ang="0">
                <a:pos x="235" y="230"/>
              </a:cxn>
              <a:cxn ang="0">
                <a:pos x="218" y="213"/>
              </a:cxn>
              <a:cxn ang="0">
                <a:pos x="218" y="213"/>
              </a:cxn>
              <a:cxn ang="0">
                <a:pos x="0" y="0"/>
              </a:cxn>
              <a:cxn ang="0">
                <a:pos x="0" y="115"/>
              </a:cxn>
              <a:cxn ang="0">
                <a:pos x="153" y="271"/>
              </a:cxn>
              <a:cxn ang="0">
                <a:pos x="0" y="426"/>
              </a:cxn>
            </a:cxnLst>
            <a:rect l="0" t="0" r="r" b="b"/>
            <a:pathLst>
              <a:path w="276" h="541">
                <a:moveTo>
                  <a:pt x="0" y="426"/>
                </a:moveTo>
                <a:lnTo>
                  <a:pt x="0" y="541"/>
                </a:lnTo>
                <a:lnTo>
                  <a:pt x="218" y="328"/>
                </a:lnTo>
                <a:lnTo>
                  <a:pt x="235" y="311"/>
                </a:lnTo>
                <a:lnTo>
                  <a:pt x="276" y="271"/>
                </a:lnTo>
                <a:lnTo>
                  <a:pt x="235" y="230"/>
                </a:lnTo>
                <a:lnTo>
                  <a:pt x="218" y="213"/>
                </a:lnTo>
                <a:lnTo>
                  <a:pt x="0" y="0"/>
                </a:lnTo>
                <a:lnTo>
                  <a:pt x="0" y="115"/>
                </a:lnTo>
                <a:lnTo>
                  <a:pt x="153" y="271"/>
                </a:lnTo>
                <a:lnTo>
                  <a:pt x="0" y="426"/>
                </a:lnTo>
                <a:close/>
              </a:path>
            </a:pathLst>
          </a:custGeom>
          <a:solidFill>
            <a:srgbClr val="C8A063"/>
          </a:solidFill>
          <a:ln w="9525">
            <a:noFill/>
            <a:round/>
          </a:ln>
        </p:spPr>
        <p:txBody>
          <a:bodyPr lIns="68580" tIns="34290" rIns="68580" bIns="34290"/>
          <a:lstStyle/>
          <a:p>
            <a:pPr eaLnBrk="0" hangingPunct="0"/>
            <a:endParaRPr lang="zh-CN" altLang="en-US"/>
          </a:p>
        </p:txBody>
      </p:sp>
      <p:sp>
        <p:nvSpPr>
          <p:cNvPr id="16" name="矩形 15"/>
          <p:cNvSpPr/>
          <p:nvPr/>
        </p:nvSpPr>
        <p:spPr>
          <a:xfrm>
            <a:off x="4706541" y="1587103"/>
            <a:ext cx="55959" cy="2413397"/>
          </a:xfrm>
          <a:prstGeom prst="rect">
            <a:avLst/>
          </a:prstGeom>
          <a:solidFill>
            <a:srgbClr val="C8A06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advClick="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文本框 99"/>
          <p:cNvSpPr txBox="1">
            <a:spLocks noChangeArrowheads="1"/>
          </p:cNvSpPr>
          <p:nvPr/>
        </p:nvSpPr>
        <p:spPr bwMode="auto">
          <a:xfrm>
            <a:off x="709612" y="650081"/>
            <a:ext cx="7959329" cy="830997"/>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mn-ea"/>
              </a:rPr>
              <a:t>收入和税前扣除是企业所得税的两大核心要素，</a:t>
            </a:r>
            <a:r>
              <a:rPr lang="zh-CN" altLang="en-US" sz="1100" dirty="0">
                <a:sym typeface="+mn-ea"/>
              </a:rPr>
              <a:t>两者相比较而言，税前扣除项目由于种类繁多、标准各异等原因而复杂很多。</a:t>
            </a:r>
            <a:endParaRPr lang="zh-CN" altLang="en-US" sz="1100" dirty="0">
              <a:sym typeface="+mn-ea"/>
            </a:endParaRPr>
          </a:p>
          <a:p>
            <a:pPr>
              <a:lnSpc>
                <a:spcPct val="150000"/>
              </a:lnSpc>
            </a:pPr>
            <a:r>
              <a:rPr lang="zh-CN" altLang="en-US" sz="1100" dirty="0">
                <a:sym typeface="+mn-ea"/>
              </a:rPr>
              <a:t>根据企业所得税法及实施条例，企业实际发生的与取得收入有关的、合理的支出，包括成本、费用、税金、损失和其他支出，准予在计算应纳税所得额时扣除。主要文件依据</a:t>
            </a:r>
            <a:r>
              <a:rPr lang="en-US" altLang="zh-CN" sz="1100" dirty="0">
                <a:sym typeface="+mn-ea"/>
              </a:rPr>
              <a:t>-</a:t>
            </a:r>
            <a:r>
              <a:rPr lang="zh-CN" altLang="en-US" sz="1100" dirty="0">
                <a:sym typeface="+mn-ea"/>
              </a:rPr>
              <a:t>国总</a:t>
            </a:r>
            <a:r>
              <a:rPr lang="en-US" altLang="zh-CN" sz="1100" dirty="0">
                <a:sym typeface="+mn-ea"/>
              </a:rPr>
              <a:t>2018</a:t>
            </a:r>
            <a:r>
              <a:rPr lang="zh-CN" altLang="en-US" sz="1100" dirty="0">
                <a:sym typeface="+mn-ea"/>
              </a:rPr>
              <a:t>年</a:t>
            </a:r>
            <a:r>
              <a:rPr lang="en-US" altLang="zh-CN" sz="1100" dirty="0">
                <a:sym typeface="+mn-ea"/>
              </a:rPr>
              <a:t>28</a:t>
            </a:r>
            <a:r>
              <a:rPr lang="zh-CN" altLang="en-US" sz="1100" dirty="0">
                <a:sym typeface="+mn-ea"/>
              </a:rPr>
              <a:t>号</a:t>
            </a:r>
            <a:r>
              <a:rPr lang="en-US" altLang="zh-CN" sz="1100" dirty="0">
                <a:sym typeface="+mn-ea"/>
              </a:rPr>
              <a:t>《</a:t>
            </a:r>
            <a:r>
              <a:rPr lang="zh-CN" altLang="en-US" sz="1100" dirty="0">
                <a:sym typeface="+mn-ea"/>
              </a:rPr>
              <a:t>企业所得税税前扣除凭证管理办法</a:t>
            </a:r>
            <a:r>
              <a:rPr lang="en-US" altLang="zh-CN" sz="1100" dirty="0">
                <a:sym typeface="+mn-ea"/>
              </a:rPr>
              <a:t>》</a:t>
            </a:r>
            <a:endParaRPr lang="zh-CN" altLang="en-US" sz="900" dirty="0">
              <a:sym typeface="+mn-ea"/>
            </a:endParaRPr>
          </a:p>
        </p:txBody>
      </p:sp>
      <p:sp>
        <p:nvSpPr>
          <p:cNvPr id="23554"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9"/>
          <p:cNvGrpSpPr/>
          <p:nvPr/>
        </p:nvGrpSpPr>
        <p:grpSpPr bwMode="auto">
          <a:xfrm>
            <a:off x="821532" y="1452563"/>
            <a:ext cx="2340769" cy="382191"/>
            <a:chOff x="1124990" y="1620289"/>
            <a:chExt cx="3607030" cy="604751"/>
          </a:xfrm>
        </p:grpSpPr>
        <p:grpSp>
          <p:nvGrpSpPr>
            <p:cNvPr id="3" name="组合 25"/>
            <p:cNvGrpSpPr/>
            <p:nvPr/>
          </p:nvGrpSpPr>
          <p:grpSpPr bwMode="auto">
            <a:xfrm>
              <a:off x="1124990" y="1620289"/>
              <a:ext cx="3607030" cy="604751"/>
              <a:chOff x="1140230" y="1765069"/>
              <a:chExt cx="3607030" cy="604751"/>
            </a:xfrm>
          </p:grpSpPr>
          <p:sp>
            <p:nvSpPr>
              <p:cNvPr id="27" name="矩形 26"/>
              <p:cNvSpPr/>
              <p:nvPr/>
            </p:nvSpPr>
            <p:spPr>
              <a:xfrm>
                <a:off x="1140230" y="1765069"/>
                <a:ext cx="3607030" cy="604751"/>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tx1">
                      <a:lumMod val="75000"/>
                      <a:lumOff val="25000"/>
                    </a:schemeClr>
                  </a:solidFill>
                </a:endParaRPr>
              </a:p>
            </p:txBody>
          </p:sp>
          <p:sp>
            <p:nvSpPr>
              <p:cNvPr id="23559" name="矩形 10"/>
              <p:cNvSpPr>
                <a:spLocks noChangeArrowheads="1"/>
              </p:cNvSpPr>
              <p:nvPr/>
            </p:nvSpPr>
            <p:spPr bwMode="auto">
              <a:xfrm>
                <a:off x="1928431" y="1797379"/>
                <a:ext cx="2818019" cy="547879"/>
              </a:xfrm>
              <a:prstGeom prst="rect">
                <a:avLst/>
              </a:prstGeom>
              <a:noFill/>
              <a:ln w="9525">
                <a:noFill/>
                <a:miter lim="800000"/>
              </a:ln>
            </p:spPr>
            <p:txBody>
              <a:bodyPr>
                <a:spAutoFit/>
              </a:bodyPr>
              <a:lstStyle/>
              <a:p>
                <a:pPr>
                  <a:lnSpc>
                    <a:spcPct val="150000"/>
                  </a:lnSpc>
                </a:pPr>
                <a:r>
                  <a:rPr lang="zh-CN" altLang="en-US" sz="1100" b="1" dirty="0">
                    <a:solidFill>
                      <a:schemeClr val="bg1"/>
                    </a:solidFill>
                    <a:sym typeface="+mn-ea"/>
                  </a:rPr>
                  <a:t>一、税前扣除凭证的规定</a:t>
                </a:r>
                <a:endParaRPr lang="zh-CN" altLang="en-US" sz="1100" b="1" dirty="0">
                  <a:solidFill>
                    <a:schemeClr val="bg1"/>
                  </a:solidFill>
                  <a:sym typeface="+mn-ea"/>
                </a:endParaRPr>
              </a:p>
            </p:txBody>
          </p:sp>
        </p:grpSp>
        <p:sp>
          <p:nvSpPr>
            <p:cNvPr id="23560" name="atom_192635"/>
            <p:cNvSpPr>
              <a:spLocks noChangeAspect="1" noChangeArrowheads="1"/>
            </p:cNvSpPr>
            <p:nvPr/>
          </p:nvSpPr>
          <p:spPr bwMode="auto">
            <a:xfrm>
              <a:off x="1513200" y="1756658"/>
              <a:ext cx="312664" cy="332014"/>
            </a:xfrm>
            <a:custGeom>
              <a:avLst/>
              <a:gdLst/>
              <a:ahLst/>
              <a:cxnLst>
                <a:cxn ang="0">
                  <a:pos x="374169" y="512238"/>
                </a:cxn>
                <a:cxn ang="0">
                  <a:pos x="285671" y="606722"/>
                </a:cxn>
                <a:cxn ang="0">
                  <a:pos x="197262" y="512238"/>
                </a:cxn>
                <a:cxn ang="0">
                  <a:pos x="403524" y="393967"/>
                </a:cxn>
                <a:cxn ang="0">
                  <a:pos x="318846" y="451044"/>
                </a:cxn>
                <a:cxn ang="0">
                  <a:pos x="403524" y="393967"/>
                </a:cxn>
                <a:cxn ang="0">
                  <a:pos x="183034" y="405169"/>
                </a:cxn>
                <a:cxn ang="0">
                  <a:pos x="186504" y="481539"/>
                </a:cxn>
                <a:cxn ang="0">
                  <a:pos x="483987" y="326436"/>
                </a:cxn>
                <a:cxn ang="0">
                  <a:pos x="561602" y="498549"/>
                </a:cxn>
                <a:cxn ang="0">
                  <a:pos x="415450" y="492862"/>
                </a:cxn>
                <a:cxn ang="0">
                  <a:pos x="483987" y="326436"/>
                </a:cxn>
                <a:cxn ang="0">
                  <a:pos x="132145" y="365899"/>
                </a:cxn>
                <a:cxn ang="0">
                  <a:pos x="143716" y="496907"/>
                </a:cxn>
                <a:cxn ang="0">
                  <a:pos x="145" y="468910"/>
                </a:cxn>
                <a:cxn ang="0">
                  <a:pos x="441700" y="285931"/>
                </a:cxn>
                <a:cxn ang="0">
                  <a:pos x="441700" y="320861"/>
                </a:cxn>
                <a:cxn ang="0">
                  <a:pos x="441700" y="285931"/>
                </a:cxn>
                <a:cxn ang="0">
                  <a:pos x="129482" y="303352"/>
                </a:cxn>
                <a:cxn ang="0">
                  <a:pos x="110678" y="303352"/>
                </a:cxn>
                <a:cxn ang="0">
                  <a:pos x="285715" y="279439"/>
                </a:cxn>
                <a:cxn ang="0">
                  <a:pos x="285715" y="327353"/>
                </a:cxn>
                <a:cxn ang="0">
                  <a:pos x="285715" y="279439"/>
                </a:cxn>
                <a:cxn ang="0">
                  <a:pos x="229160" y="303291"/>
                </a:cxn>
                <a:cxn ang="0">
                  <a:pos x="342288" y="303291"/>
                </a:cxn>
                <a:cxn ang="0">
                  <a:pos x="285680" y="173803"/>
                </a:cxn>
                <a:cxn ang="0">
                  <a:pos x="407886" y="257254"/>
                </a:cxn>
                <a:cxn ang="0">
                  <a:pos x="407886" y="349327"/>
                </a:cxn>
                <a:cxn ang="0">
                  <a:pos x="285680" y="432778"/>
                </a:cxn>
                <a:cxn ang="0">
                  <a:pos x="163562" y="349327"/>
                </a:cxn>
                <a:cxn ang="0">
                  <a:pos x="163562" y="257254"/>
                </a:cxn>
                <a:cxn ang="0">
                  <a:pos x="285680" y="173803"/>
                </a:cxn>
                <a:cxn ang="0">
                  <a:pos x="403524" y="212685"/>
                </a:cxn>
                <a:cxn ang="0">
                  <a:pos x="318846" y="155608"/>
                </a:cxn>
                <a:cxn ang="0">
                  <a:pos x="186504" y="125113"/>
                </a:cxn>
                <a:cxn ang="0">
                  <a:pos x="183034" y="201572"/>
                </a:cxn>
                <a:cxn ang="0">
                  <a:pos x="186504" y="125113"/>
                </a:cxn>
                <a:cxn ang="0">
                  <a:pos x="561602" y="108100"/>
                </a:cxn>
                <a:cxn ang="0">
                  <a:pos x="483987" y="280286"/>
                </a:cxn>
                <a:cxn ang="0">
                  <a:pos x="415450" y="113875"/>
                </a:cxn>
                <a:cxn ang="0">
                  <a:pos x="513359" y="94417"/>
                </a:cxn>
                <a:cxn ang="0">
                  <a:pos x="143715" y="109876"/>
                </a:cxn>
                <a:cxn ang="0">
                  <a:pos x="132143" y="240838"/>
                </a:cxn>
                <a:cxn ang="0">
                  <a:pos x="127" y="137863"/>
                </a:cxn>
                <a:cxn ang="0">
                  <a:pos x="57990" y="94417"/>
                </a:cxn>
                <a:cxn ang="0">
                  <a:pos x="369717" y="83918"/>
                </a:cxn>
                <a:cxn ang="0">
                  <a:pos x="285671" y="136544"/>
                </a:cxn>
                <a:cxn ang="0">
                  <a:pos x="201625" y="83918"/>
                </a:cxn>
              </a:cxnLst>
              <a:rect l="0" t="0" r="r" b="b"/>
              <a:pathLst>
                <a:path w="571362" h="606722">
                  <a:moveTo>
                    <a:pt x="285671" y="470107"/>
                  </a:moveTo>
                  <a:cubicBezTo>
                    <a:pt x="315586" y="486551"/>
                    <a:pt x="345412" y="500772"/>
                    <a:pt x="374169" y="512238"/>
                  </a:cubicBezTo>
                  <a:cubicBezTo>
                    <a:pt x="372744" y="515793"/>
                    <a:pt x="371231" y="519349"/>
                    <a:pt x="369717" y="522815"/>
                  </a:cubicBezTo>
                  <a:cubicBezTo>
                    <a:pt x="346391" y="576146"/>
                    <a:pt x="315764" y="606722"/>
                    <a:pt x="285671" y="606722"/>
                  </a:cubicBezTo>
                  <a:cubicBezTo>
                    <a:pt x="255667" y="606722"/>
                    <a:pt x="225040" y="576146"/>
                    <a:pt x="201625" y="522815"/>
                  </a:cubicBezTo>
                  <a:cubicBezTo>
                    <a:pt x="200111" y="519349"/>
                    <a:pt x="198687" y="515793"/>
                    <a:pt x="197262" y="512238"/>
                  </a:cubicBezTo>
                  <a:cubicBezTo>
                    <a:pt x="226019" y="500772"/>
                    <a:pt x="255756" y="486551"/>
                    <a:pt x="285671" y="470107"/>
                  </a:cubicBezTo>
                  <a:close/>
                  <a:moveTo>
                    <a:pt x="403524" y="393967"/>
                  </a:moveTo>
                  <a:cubicBezTo>
                    <a:pt x="399428" y="425262"/>
                    <a:pt x="393106" y="454778"/>
                    <a:pt x="384914" y="481539"/>
                  </a:cubicBezTo>
                  <a:cubicBezTo>
                    <a:pt x="363367" y="472915"/>
                    <a:pt x="341284" y="462691"/>
                    <a:pt x="318846" y="451044"/>
                  </a:cubicBezTo>
                  <a:cubicBezTo>
                    <a:pt x="342264" y="436997"/>
                    <a:pt x="365593" y="421617"/>
                    <a:pt x="388387" y="405169"/>
                  </a:cubicBezTo>
                  <a:cubicBezTo>
                    <a:pt x="393462" y="401435"/>
                    <a:pt x="398538" y="397701"/>
                    <a:pt x="403524" y="393967"/>
                  </a:cubicBezTo>
                  <a:close/>
                  <a:moveTo>
                    <a:pt x="167906" y="393967"/>
                  </a:moveTo>
                  <a:cubicBezTo>
                    <a:pt x="172800" y="397701"/>
                    <a:pt x="177872" y="401435"/>
                    <a:pt x="183034" y="405169"/>
                  </a:cubicBezTo>
                  <a:cubicBezTo>
                    <a:pt x="205814" y="421617"/>
                    <a:pt x="229129" y="436997"/>
                    <a:pt x="252443" y="451044"/>
                  </a:cubicBezTo>
                  <a:cubicBezTo>
                    <a:pt x="230107" y="462691"/>
                    <a:pt x="208039" y="472915"/>
                    <a:pt x="186504" y="481539"/>
                  </a:cubicBezTo>
                  <a:cubicBezTo>
                    <a:pt x="178228" y="454778"/>
                    <a:pt x="171999" y="425262"/>
                    <a:pt x="167906" y="393967"/>
                  </a:cubicBezTo>
                  <a:close/>
                  <a:moveTo>
                    <a:pt x="483987" y="326436"/>
                  </a:moveTo>
                  <a:cubicBezTo>
                    <a:pt x="535879" y="380371"/>
                    <a:pt x="568723" y="432263"/>
                    <a:pt x="571215" y="468871"/>
                  </a:cubicBezTo>
                  <a:cubicBezTo>
                    <a:pt x="572105" y="481844"/>
                    <a:pt x="568990" y="491618"/>
                    <a:pt x="561602" y="498549"/>
                  </a:cubicBezTo>
                  <a:cubicBezTo>
                    <a:pt x="541842" y="517386"/>
                    <a:pt x="491730" y="516764"/>
                    <a:pt x="427733" y="496860"/>
                  </a:cubicBezTo>
                  <a:cubicBezTo>
                    <a:pt x="423728" y="495616"/>
                    <a:pt x="419633" y="494284"/>
                    <a:pt x="415450" y="492862"/>
                  </a:cubicBezTo>
                  <a:cubicBezTo>
                    <a:pt x="427377" y="454654"/>
                    <a:pt x="435477" y="411559"/>
                    <a:pt x="439304" y="365888"/>
                  </a:cubicBezTo>
                  <a:cubicBezTo>
                    <a:pt x="455148" y="352826"/>
                    <a:pt x="470101" y="339587"/>
                    <a:pt x="483987" y="326436"/>
                  </a:cubicBezTo>
                  <a:close/>
                  <a:moveTo>
                    <a:pt x="87462" y="326436"/>
                  </a:moveTo>
                  <a:cubicBezTo>
                    <a:pt x="101348" y="339590"/>
                    <a:pt x="116301" y="352833"/>
                    <a:pt x="132145" y="365899"/>
                  </a:cubicBezTo>
                  <a:cubicBezTo>
                    <a:pt x="135972" y="411583"/>
                    <a:pt x="144072" y="454689"/>
                    <a:pt x="155910" y="492907"/>
                  </a:cubicBezTo>
                  <a:cubicBezTo>
                    <a:pt x="151816" y="494329"/>
                    <a:pt x="147721" y="495663"/>
                    <a:pt x="143716" y="496907"/>
                  </a:cubicBezTo>
                  <a:cubicBezTo>
                    <a:pt x="79630" y="516816"/>
                    <a:pt x="29607" y="517527"/>
                    <a:pt x="9758" y="498596"/>
                  </a:cubicBezTo>
                  <a:cubicBezTo>
                    <a:pt x="2459" y="491663"/>
                    <a:pt x="-745" y="481886"/>
                    <a:pt x="145" y="468910"/>
                  </a:cubicBezTo>
                  <a:cubicBezTo>
                    <a:pt x="2637" y="432292"/>
                    <a:pt x="35481" y="380386"/>
                    <a:pt x="87462" y="326436"/>
                  </a:cubicBezTo>
                  <a:close/>
                  <a:moveTo>
                    <a:pt x="441700" y="285931"/>
                  </a:moveTo>
                  <a:cubicBezTo>
                    <a:pt x="448206" y="291708"/>
                    <a:pt x="454622" y="297574"/>
                    <a:pt x="460682" y="303352"/>
                  </a:cubicBezTo>
                  <a:cubicBezTo>
                    <a:pt x="454622" y="309218"/>
                    <a:pt x="448206" y="314995"/>
                    <a:pt x="441700" y="320861"/>
                  </a:cubicBezTo>
                  <a:cubicBezTo>
                    <a:pt x="441878" y="314995"/>
                    <a:pt x="441878" y="309218"/>
                    <a:pt x="441878" y="303352"/>
                  </a:cubicBezTo>
                  <a:cubicBezTo>
                    <a:pt x="441878" y="297574"/>
                    <a:pt x="441878" y="291708"/>
                    <a:pt x="441700" y="285931"/>
                  </a:cubicBezTo>
                  <a:close/>
                  <a:moveTo>
                    <a:pt x="129660" y="285931"/>
                  </a:moveTo>
                  <a:cubicBezTo>
                    <a:pt x="129571" y="291708"/>
                    <a:pt x="129482" y="297574"/>
                    <a:pt x="129482" y="303352"/>
                  </a:cubicBezTo>
                  <a:cubicBezTo>
                    <a:pt x="129482" y="309218"/>
                    <a:pt x="129571" y="314995"/>
                    <a:pt x="129660" y="320861"/>
                  </a:cubicBezTo>
                  <a:cubicBezTo>
                    <a:pt x="123154" y="314995"/>
                    <a:pt x="116827" y="309218"/>
                    <a:pt x="110678" y="303352"/>
                  </a:cubicBezTo>
                  <a:cubicBezTo>
                    <a:pt x="116827" y="297574"/>
                    <a:pt x="123154" y="291708"/>
                    <a:pt x="129660" y="285931"/>
                  </a:cubicBezTo>
                  <a:close/>
                  <a:moveTo>
                    <a:pt x="285715" y="279439"/>
                  </a:moveTo>
                  <a:cubicBezTo>
                    <a:pt x="298946" y="279439"/>
                    <a:pt x="309672" y="290165"/>
                    <a:pt x="309672" y="303396"/>
                  </a:cubicBezTo>
                  <a:cubicBezTo>
                    <a:pt x="309672" y="316627"/>
                    <a:pt x="298946" y="327353"/>
                    <a:pt x="285715" y="327353"/>
                  </a:cubicBezTo>
                  <a:cubicBezTo>
                    <a:pt x="272484" y="327353"/>
                    <a:pt x="261758" y="316627"/>
                    <a:pt x="261758" y="303396"/>
                  </a:cubicBezTo>
                  <a:cubicBezTo>
                    <a:pt x="261758" y="290165"/>
                    <a:pt x="272484" y="279439"/>
                    <a:pt x="285715" y="279439"/>
                  </a:cubicBezTo>
                  <a:close/>
                  <a:moveTo>
                    <a:pt x="285680" y="246856"/>
                  </a:moveTo>
                  <a:cubicBezTo>
                    <a:pt x="254527" y="246856"/>
                    <a:pt x="229160" y="272185"/>
                    <a:pt x="229160" y="303291"/>
                  </a:cubicBezTo>
                  <a:cubicBezTo>
                    <a:pt x="229160" y="334485"/>
                    <a:pt x="254527" y="359814"/>
                    <a:pt x="285680" y="359814"/>
                  </a:cubicBezTo>
                  <a:cubicBezTo>
                    <a:pt x="316921" y="359814"/>
                    <a:pt x="342288" y="334485"/>
                    <a:pt x="342288" y="303291"/>
                  </a:cubicBezTo>
                  <a:cubicBezTo>
                    <a:pt x="342288" y="272185"/>
                    <a:pt x="316921" y="246856"/>
                    <a:pt x="285680" y="246856"/>
                  </a:cubicBezTo>
                  <a:close/>
                  <a:moveTo>
                    <a:pt x="285680" y="173803"/>
                  </a:moveTo>
                  <a:cubicBezTo>
                    <a:pt x="313717" y="189978"/>
                    <a:pt x="341843" y="208108"/>
                    <a:pt x="369346" y="227926"/>
                  </a:cubicBezTo>
                  <a:cubicBezTo>
                    <a:pt x="382608" y="237525"/>
                    <a:pt x="395514" y="247301"/>
                    <a:pt x="407886" y="257254"/>
                  </a:cubicBezTo>
                  <a:cubicBezTo>
                    <a:pt x="408865" y="272363"/>
                    <a:pt x="409310" y="287738"/>
                    <a:pt x="409310" y="303291"/>
                  </a:cubicBezTo>
                  <a:cubicBezTo>
                    <a:pt x="409310" y="318843"/>
                    <a:pt x="408865" y="334218"/>
                    <a:pt x="407886" y="349327"/>
                  </a:cubicBezTo>
                  <a:cubicBezTo>
                    <a:pt x="395514" y="359280"/>
                    <a:pt x="382608" y="369145"/>
                    <a:pt x="369346" y="378743"/>
                  </a:cubicBezTo>
                  <a:cubicBezTo>
                    <a:pt x="341843" y="398562"/>
                    <a:pt x="313717" y="416692"/>
                    <a:pt x="285680" y="432778"/>
                  </a:cubicBezTo>
                  <a:cubicBezTo>
                    <a:pt x="257642" y="416692"/>
                    <a:pt x="229605" y="398562"/>
                    <a:pt x="202102" y="378743"/>
                  </a:cubicBezTo>
                  <a:cubicBezTo>
                    <a:pt x="188840" y="369145"/>
                    <a:pt x="175934" y="359280"/>
                    <a:pt x="163562" y="349327"/>
                  </a:cubicBezTo>
                  <a:cubicBezTo>
                    <a:pt x="162583" y="334218"/>
                    <a:pt x="162049" y="318843"/>
                    <a:pt x="162049" y="303291"/>
                  </a:cubicBezTo>
                  <a:cubicBezTo>
                    <a:pt x="162049" y="287738"/>
                    <a:pt x="162583" y="272363"/>
                    <a:pt x="163562" y="257254"/>
                  </a:cubicBezTo>
                  <a:cubicBezTo>
                    <a:pt x="175934" y="247301"/>
                    <a:pt x="188840" y="237525"/>
                    <a:pt x="202102" y="227926"/>
                  </a:cubicBezTo>
                  <a:cubicBezTo>
                    <a:pt x="229605" y="208108"/>
                    <a:pt x="257642" y="189978"/>
                    <a:pt x="285680" y="173803"/>
                  </a:cubicBezTo>
                  <a:close/>
                  <a:moveTo>
                    <a:pt x="384914" y="125113"/>
                  </a:moveTo>
                  <a:cubicBezTo>
                    <a:pt x="393106" y="151962"/>
                    <a:pt x="399428" y="181479"/>
                    <a:pt x="403524" y="212685"/>
                  </a:cubicBezTo>
                  <a:cubicBezTo>
                    <a:pt x="398538" y="208951"/>
                    <a:pt x="393462" y="205306"/>
                    <a:pt x="388387" y="201572"/>
                  </a:cubicBezTo>
                  <a:cubicBezTo>
                    <a:pt x="365503" y="185124"/>
                    <a:pt x="342264" y="169744"/>
                    <a:pt x="318846" y="155608"/>
                  </a:cubicBezTo>
                  <a:cubicBezTo>
                    <a:pt x="341284" y="144050"/>
                    <a:pt x="363367" y="133826"/>
                    <a:pt x="384914" y="125113"/>
                  </a:cubicBezTo>
                  <a:close/>
                  <a:moveTo>
                    <a:pt x="186504" y="125113"/>
                  </a:moveTo>
                  <a:cubicBezTo>
                    <a:pt x="208039" y="133826"/>
                    <a:pt x="230107" y="144050"/>
                    <a:pt x="252443" y="155608"/>
                  </a:cubicBezTo>
                  <a:cubicBezTo>
                    <a:pt x="229129" y="169744"/>
                    <a:pt x="205814" y="185124"/>
                    <a:pt x="183034" y="201572"/>
                  </a:cubicBezTo>
                  <a:cubicBezTo>
                    <a:pt x="177872" y="205306"/>
                    <a:pt x="172800" y="208951"/>
                    <a:pt x="167906" y="212685"/>
                  </a:cubicBezTo>
                  <a:cubicBezTo>
                    <a:pt x="171999" y="181479"/>
                    <a:pt x="178228" y="151962"/>
                    <a:pt x="186504" y="125113"/>
                  </a:cubicBezTo>
                  <a:close/>
                  <a:moveTo>
                    <a:pt x="513359" y="94417"/>
                  </a:moveTo>
                  <a:cubicBezTo>
                    <a:pt x="535344" y="94417"/>
                    <a:pt x="551989" y="98948"/>
                    <a:pt x="561602" y="108100"/>
                  </a:cubicBezTo>
                  <a:cubicBezTo>
                    <a:pt x="568990" y="115118"/>
                    <a:pt x="572105" y="124803"/>
                    <a:pt x="571215" y="137863"/>
                  </a:cubicBezTo>
                  <a:cubicBezTo>
                    <a:pt x="568723" y="174380"/>
                    <a:pt x="535879" y="226356"/>
                    <a:pt x="483987" y="280286"/>
                  </a:cubicBezTo>
                  <a:cubicBezTo>
                    <a:pt x="470101" y="267048"/>
                    <a:pt x="455148" y="253898"/>
                    <a:pt x="439304" y="240838"/>
                  </a:cubicBezTo>
                  <a:cubicBezTo>
                    <a:pt x="435477" y="195170"/>
                    <a:pt x="427377" y="151990"/>
                    <a:pt x="415450" y="113875"/>
                  </a:cubicBezTo>
                  <a:cubicBezTo>
                    <a:pt x="419633" y="112453"/>
                    <a:pt x="423728" y="111120"/>
                    <a:pt x="427733" y="109876"/>
                  </a:cubicBezTo>
                  <a:cubicBezTo>
                    <a:pt x="460755" y="99570"/>
                    <a:pt x="490039" y="94417"/>
                    <a:pt x="513359" y="94417"/>
                  </a:cubicBezTo>
                  <a:close/>
                  <a:moveTo>
                    <a:pt x="57990" y="94417"/>
                  </a:moveTo>
                  <a:cubicBezTo>
                    <a:pt x="81402" y="94417"/>
                    <a:pt x="110689" y="99570"/>
                    <a:pt x="143715" y="109876"/>
                  </a:cubicBezTo>
                  <a:cubicBezTo>
                    <a:pt x="147721" y="111120"/>
                    <a:pt x="151816" y="112453"/>
                    <a:pt x="155911" y="113875"/>
                  </a:cubicBezTo>
                  <a:cubicBezTo>
                    <a:pt x="144071" y="151990"/>
                    <a:pt x="135971" y="195170"/>
                    <a:pt x="132143" y="240838"/>
                  </a:cubicBezTo>
                  <a:cubicBezTo>
                    <a:pt x="116297" y="253898"/>
                    <a:pt x="101342" y="267048"/>
                    <a:pt x="87455" y="280286"/>
                  </a:cubicBezTo>
                  <a:cubicBezTo>
                    <a:pt x="35468" y="226356"/>
                    <a:pt x="2620" y="174380"/>
                    <a:pt x="127" y="137863"/>
                  </a:cubicBezTo>
                  <a:cubicBezTo>
                    <a:pt x="-674" y="124803"/>
                    <a:pt x="2442" y="115118"/>
                    <a:pt x="9741" y="108100"/>
                  </a:cubicBezTo>
                  <a:cubicBezTo>
                    <a:pt x="19355" y="98948"/>
                    <a:pt x="36091" y="94417"/>
                    <a:pt x="57990" y="94417"/>
                  </a:cubicBezTo>
                  <a:close/>
                  <a:moveTo>
                    <a:pt x="285671" y="0"/>
                  </a:moveTo>
                  <a:cubicBezTo>
                    <a:pt x="315764" y="0"/>
                    <a:pt x="346391" y="30580"/>
                    <a:pt x="369717" y="83918"/>
                  </a:cubicBezTo>
                  <a:cubicBezTo>
                    <a:pt x="371231" y="87385"/>
                    <a:pt x="372744" y="90852"/>
                    <a:pt x="374169" y="94496"/>
                  </a:cubicBezTo>
                  <a:cubicBezTo>
                    <a:pt x="345412" y="105964"/>
                    <a:pt x="315586" y="120098"/>
                    <a:pt x="285671" y="136544"/>
                  </a:cubicBezTo>
                  <a:cubicBezTo>
                    <a:pt x="255756" y="120098"/>
                    <a:pt x="226019" y="105964"/>
                    <a:pt x="197262" y="94496"/>
                  </a:cubicBezTo>
                  <a:cubicBezTo>
                    <a:pt x="198687" y="90852"/>
                    <a:pt x="200111" y="87296"/>
                    <a:pt x="201625" y="83918"/>
                  </a:cubicBezTo>
                  <a:cubicBezTo>
                    <a:pt x="225040" y="30580"/>
                    <a:pt x="255667" y="0"/>
                    <a:pt x="285671" y="0"/>
                  </a:cubicBezTo>
                  <a:close/>
                </a:path>
              </a:pathLst>
            </a:custGeom>
            <a:solidFill>
              <a:schemeClr val="bg1"/>
            </a:solidFill>
            <a:ln w="9525">
              <a:noFill/>
              <a:round/>
            </a:ln>
          </p:spPr>
          <p:txBody>
            <a:bodyPr/>
            <a:lstStyle/>
            <a:p>
              <a:pPr eaLnBrk="0" hangingPunct="0"/>
              <a:endParaRPr lang="zh-CN" altLang="en-US"/>
            </a:p>
          </p:txBody>
        </p:sp>
      </p:grpSp>
      <p:sp>
        <p:nvSpPr>
          <p:cNvPr id="23561" name="文本框 15"/>
          <p:cNvSpPr txBox="1">
            <a:spLocks noChangeArrowheads="1"/>
          </p:cNvSpPr>
          <p:nvPr/>
        </p:nvSpPr>
        <p:spPr bwMode="auto">
          <a:xfrm>
            <a:off x="709612" y="1838326"/>
            <a:ext cx="7959329" cy="1408078"/>
          </a:xfrm>
          <a:prstGeom prst="rect">
            <a:avLst/>
          </a:prstGeom>
          <a:noFill/>
          <a:ln w="9525">
            <a:noFill/>
            <a:miter lim="800000"/>
          </a:ln>
        </p:spPr>
        <p:txBody>
          <a:bodyPr lIns="68580" tIns="34290" rIns="68580" bIns="34290">
            <a:spAutoFit/>
          </a:bodyPr>
          <a:lstStyle/>
          <a:p>
            <a:pPr>
              <a:lnSpc>
                <a:spcPct val="150000"/>
              </a:lnSpc>
            </a:pPr>
            <a:r>
              <a:rPr lang="zh-CN" altLang="en-US" sz="900" dirty="0"/>
              <a:t>一是《办法》明确收款凭证、内部凭证、分割单等也可以作为税前扣除凭证，减轻了纳税人的办税负担;</a:t>
            </a:r>
            <a:endParaRPr lang="zh-CN" altLang="en-US" sz="900" dirty="0"/>
          </a:p>
          <a:p>
            <a:pPr>
              <a:lnSpc>
                <a:spcPct val="150000"/>
              </a:lnSpc>
            </a:pPr>
            <a:r>
              <a:rPr lang="zh-CN" altLang="en-US" sz="900" dirty="0"/>
              <a:t>二是《办法》在税前扣除凭证的种类、填写内容、取得时间、补开、换开要求等方面进行了详细的规定，有利于企业加强自身财务管理和内控管理，减少税收风险;</a:t>
            </a:r>
            <a:endParaRPr lang="zh-CN" altLang="en-US" sz="900" dirty="0"/>
          </a:p>
          <a:p>
            <a:pPr>
              <a:lnSpc>
                <a:spcPct val="150000"/>
              </a:lnSpc>
            </a:pPr>
            <a:r>
              <a:rPr lang="zh-CN" altLang="en-US" sz="900" dirty="0"/>
              <a:t>三是针对企业未取得外部凭证或者取得不合规外部凭证的情形，《办法》规定了补救措施，保障了纳税人合法权益。</a:t>
            </a:r>
            <a:endParaRPr lang="zh-CN" altLang="en-US" sz="900" dirty="0"/>
          </a:p>
          <a:p>
            <a:pPr>
              <a:lnSpc>
                <a:spcPct val="150000"/>
              </a:lnSpc>
            </a:pPr>
            <a:r>
              <a:rPr lang="zh-CN" altLang="en-US" sz="1100" b="1" dirty="0"/>
              <a:t>（一）凭证税前扣除的基本原则</a:t>
            </a:r>
            <a:endParaRPr lang="zh-CN" altLang="en-US" sz="1100" b="1" dirty="0"/>
          </a:p>
          <a:p>
            <a:pPr>
              <a:lnSpc>
                <a:spcPct val="150000"/>
              </a:lnSpc>
            </a:pPr>
            <a:r>
              <a:rPr lang="zh-CN" altLang="en-US" sz="1100" dirty="0"/>
              <a:t>根据该办法第四条，税前扣除凭证在管理中遵循真实性、合法性、关联性原则。</a:t>
            </a:r>
            <a:endParaRPr lang="zh-CN" altLang="en-US" sz="1100" dirty="0"/>
          </a:p>
        </p:txBody>
      </p:sp>
      <p:grpSp>
        <p:nvGrpSpPr>
          <p:cNvPr id="4" name="组合 18"/>
          <p:cNvGrpSpPr/>
          <p:nvPr/>
        </p:nvGrpSpPr>
        <p:grpSpPr bwMode="auto">
          <a:xfrm>
            <a:off x="1821657" y="3268267"/>
            <a:ext cx="5417344" cy="1668065"/>
            <a:chOff x="1249" y="2932"/>
            <a:chExt cx="16479" cy="5170"/>
          </a:xfrm>
        </p:grpSpPr>
        <p:grpSp>
          <p:nvGrpSpPr>
            <p:cNvPr id="5" name="组合 19"/>
            <p:cNvGrpSpPr/>
            <p:nvPr/>
          </p:nvGrpSpPr>
          <p:grpSpPr bwMode="auto">
            <a:xfrm>
              <a:off x="1249" y="2936"/>
              <a:ext cx="4575" cy="5166"/>
              <a:chOff x="2033" y="2663"/>
              <a:chExt cx="4575" cy="5166"/>
            </a:xfrm>
          </p:grpSpPr>
          <p:sp>
            <p:nvSpPr>
              <p:cNvPr id="21" name="椭圆 20"/>
              <p:cNvSpPr/>
              <p:nvPr/>
            </p:nvSpPr>
            <p:spPr>
              <a:xfrm>
                <a:off x="2033" y="2663"/>
                <a:ext cx="4574" cy="4576"/>
              </a:xfrm>
              <a:prstGeom prst="ellipse">
                <a:avLst/>
              </a:prstGeom>
              <a:noFill/>
              <a:ln w="101600">
                <a:solidFill>
                  <a:srgbClr val="128D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mj-ea"/>
                  <a:ea typeface="+mj-ea"/>
                </a:endParaRPr>
              </a:p>
            </p:txBody>
          </p:sp>
          <p:sp>
            <p:nvSpPr>
              <p:cNvPr id="22" name="椭圆 21"/>
              <p:cNvSpPr/>
              <p:nvPr/>
            </p:nvSpPr>
            <p:spPr>
              <a:xfrm>
                <a:off x="3666" y="6519"/>
                <a:ext cx="1307" cy="1310"/>
              </a:xfrm>
              <a:prstGeom prst="ellips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mj-ea"/>
                  <a:ea typeface="+mj-ea"/>
                </a:endParaRPr>
              </a:p>
            </p:txBody>
          </p:sp>
        </p:grpSp>
        <p:grpSp>
          <p:nvGrpSpPr>
            <p:cNvPr id="6" name="组合 22"/>
            <p:cNvGrpSpPr/>
            <p:nvPr/>
          </p:nvGrpSpPr>
          <p:grpSpPr bwMode="auto">
            <a:xfrm>
              <a:off x="7201" y="2932"/>
              <a:ext cx="4575" cy="5166"/>
              <a:chOff x="2033" y="2663"/>
              <a:chExt cx="4575" cy="5166"/>
            </a:xfrm>
          </p:grpSpPr>
          <p:sp>
            <p:nvSpPr>
              <p:cNvPr id="24" name="椭圆 23"/>
              <p:cNvSpPr/>
              <p:nvPr/>
            </p:nvSpPr>
            <p:spPr>
              <a:xfrm>
                <a:off x="2032" y="2663"/>
                <a:ext cx="4578" cy="4576"/>
              </a:xfrm>
              <a:prstGeom prst="ellipse">
                <a:avLst/>
              </a:prstGeom>
              <a:noFill/>
              <a:ln w="101600">
                <a:solidFill>
                  <a:srgbClr val="8FD7E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mj-ea"/>
                  <a:ea typeface="+mj-ea"/>
                </a:endParaRPr>
              </a:p>
            </p:txBody>
          </p:sp>
          <p:sp>
            <p:nvSpPr>
              <p:cNvPr id="25" name="椭圆 24"/>
              <p:cNvSpPr/>
              <p:nvPr/>
            </p:nvSpPr>
            <p:spPr>
              <a:xfrm>
                <a:off x="3665" y="6519"/>
                <a:ext cx="1311" cy="1310"/>
              </a:xfrm>
              <a:prstGeom prst="ellipse">
                <a:avLst/>
              </a:prstGeom>
              <a:solidFill>
                <a:srgbClr val="8FD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mj-ea"/>
                  <a:ea typeface="+mj-ea"/>
                </a:endParaRPr>
              </a:p>
            </p:txBody>
          </p:sp>
        </p:grpSp>
        <p:grpSp>
          <p:nvGrpSpPr>
            <p:cNvPr id="7" name="组合 30"/>
            <p:cNvGrpSpPr/>
            <p:nvPr/>
          </p:nvGrpSpPr>
          <p:grpSpPr bwMode="auto">
            <a:xfrm>
              <a:off x="13153" y="2936"/>
              <a:ext cx="4575" cy="5166"/>
              <a:chOff x="2033" y="2663"/>
              <a:chExt cx="4575" cy="5166"/>
            </a:xfrm>
          </p:grpSpPr>
          <p:sp>
            <p:nvSpPr>
              <p:cNvPr id="36" name="椭圆 35"/>
              <p:cNvSpPr/>
              <p:nvPr/>
            </p:nvSpPr>
            <p:spPr>
              <a:xfrm>
                <a:off x="2034" y="2663"/>
                <a:ext cx="4574" cy="4576"/>
              </a:xfrm>
              <a:prstGeom prst="ellipse">
                <a:avLst/>
              </a:prstGeom>
              <a:noFill/>
              <a:ln w="101600">
                <a:solidFill>
                  <a:srgbClr val="128DC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mj-ea"/>
                  <a:ea typeface="+mj-ea"/>
                </a:endParaRPr>
              </a:p>
            </p:txBody>
          </p:sp>
          <p:sp>
            <p:nvSpPr>
              <p:cNvPr id="39" name="椭圆 38"/>
              <p:cNvSpPr/>
              <p:nvPr/>
            </p:nvSpPr>
            <p:spPr>
              <a:xfrm>
                <a:off x="3667" y="6519"/>
                <a:ext cx="1307" cy="1310"/>
              </a:xfrm>
              <a:prstGeom prst="ellipse">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mj-ea"/>
                  <a:ea typeface="+mj-ea"/>
                </a:endParaRPr>
              </a:p>
            </p:txBody>
          </p:sp>
        </p:grpSp>
        <p:sp>
          <p:nvSpPr>
            <p:cNvPr id="23572" name="文本框 277"/>
            <p:cNvSpPr txBox="1">
              <a:spLocks noChangeArrowheads="1"/>
            </p:cNvSpPr>
            <p:nvPr/>
          </p:nvSpPr>
          <p:spPr bwMode="auto">
            <a:xfrm>
              <a:off x="1718" y="3592"/>
              <a:ext cx="3638" cy="2862"/>
            </a:xfrm>
            <a:prstGeom prst="rect">
              <a:avLst/>
            </a:prstGeom>
            <a:noFill/>
            <a:ln w="9525">
              <a:noFill/>
              <a:miter lim="800000"/>
            </a:ln>
          </p:spPr>
          <p:txBody>
            <a:bodyPr>
              <a:spAutoFit/>
            </a:bodyPr>
            <a:lstStyle/>
            <a:p>
              <a:pPr>
                <a:lnSpc>
                  <a:spcPct val="150000"/>
                </a:lnSpc>
              </a:pPr>
              <a:r>
                <a:rPr lang="zh-CN" altLang="en-US" sz="1200" dirty="0">
                  <a:sym typeface="宋体" panose="02010600030101010101" pitchFamily="2" charset="-122"/>
                </a:rPr>
                <a:t>1. 真实性∶ 经济业务真实、支出实际发生</a:t>
              </a:r>
              <a:endParaRPr lang="zh-CN" altLang="en-US" sz="1200" dirty="0">
                <a:latin typeface="宋体" panose="02010600030101010101" pitchFamily="2" charset="-122"/>
                <a:sym typeface="Calibri" panose="020F0502020204030204" pitchFamily="34" charset="0"/>
              </a:endParaRPr>
            </a:p>
          </p:txBody>
        </p:sp>
        <p:sp>
          <p:nvSpPr>
            <p:cNvPr id="23573" name="文本框 44"/>
            <p:cNvSpPr txBox="1">
              <a:spLocks noChangeArrowheads="1"/>
            </p:cNvSpPr>
            <p:nvPr/>
          </p:nvSpPr>
          <p:spPr bwMode="auto">
            <a:xfrm>
              <a:off x="7659" y="4020"/>
              <a:ext cx="3773" cy="2862"/>
            </a:xfrm>
            <a:prstGeom prst="rect">
              <a:avLst/>
            </a:prstGeom>
            <a:noFill/>
            <a:ln w="9525">
              <a:noFill/>
              <a:miter lim="800000"/>
            </a:ln>
          </p:spPr>
          <p:txBody>
            <a:bodyPr>
              <a:spAutoFit/>
            </a:bodyPr>
            <a:lstStyle/>
            <a:p>
              <a:pPr>
                <a:lnSpc>
                  <a:spcPct val="150000"/>
                </a:lnSpc>
              </a:pPr>
              <a:r>
                <a:rPr lang="zh-CN" altLang="en-US" sz="1200" dirty="0">
                  <a:sym typeface="+mn-ea"/>
                </a:rPr>
                <a:t>2.合法性∶ 形式合法、来源合法</a:t>
              </a:r>
              <a:endParaRPr lang="zh-CN" altLang="en-US" sz="1200" dirty="0">
                <a:sym typeface="+mn-ea"/>
              </a:endParaRPr>
            </a:p>
          </p:txBody>
        </p:sp>
        <p:sp>
          <p:nvSpPr>
            <p:cNvPr id="23574" name="文本框 47"/>
            <p:cNvSpPr txBox="1">
              <a:spLocks noChangeArrowheads="1"/>
            </p:cNvSpPr>
            <p:nvPr/>
          </p:nvSpPr>
          <p:spPr bwMode="auto">
            <a:xfrm>
              <a:off x="13623" y="3592"/>
              <a:ext cx="3638" cy="2862"/>
            </a:xfrm>
            <a:prstGeom prst="rect">
              <a:avLst/>
            </a:prstGeom>
            <a:noFill/>
            <a:ln w="9525">
              <a:noFill/>
              <a:miter lim="800000"/>
            </a:ln>
          </p:spPr>
          <p:txBody>
            <a:bodyPr>
              <a:spAutoFit/>
            </a:bodyPr>
            <a:lstStyle/>
            <a:p>
              <a:pPr>
                <a:lnSpc>
                  <a:spcPct val="150000"/>
                </a:lnSpc>
              </a:pPr>
              <a:r>
                <a:rPr lang="zh-CN" altLang="en-US" sz="1200" dirty="0">
                  <a:sym typeface="宋体" panose="02010600030101010101" pitchFamily="2" charset="-122"/>
                </a:rPr>
                <a:t>3.关联性∶ 与支出关联且有证明力</a:t>
              </a:r>
              <a:endParaRPr lang="zh-CN" altLang="en-US" sz="1200" dirty="0">
                <a:latin typeface="宋体" panose="02010600030101010101" pitchFamily="2" charset="-122"/>
                <a:sym typeface="Calibri" panose="020F0502020204030204" pitchFamily="34" charset="0"/>
              </a:endParaRPr>
            </a:p>
          </p:txBody>
        </p:sp>
        <p:sp>
          <p:nvSpPr>
            <p:cNvPr id="23575" name="文本框 48"/>
            <p:cNvSpPr txBox="1">
              <a:spLocks noChangeArrowheads="1"/>
            </p:cNvSpPr>
            <p:nvPr/>
          </p:nvSpPr>
          <p:spPr bwMode="auto">
            <a:xfrm>
              <a:off x="3078" y="6983"/>
              <a:ext cx="917" cy="1002"/>
            </a:xfrm>
            <a:prstGeom prst="rect">
              <a:avLst/>
            </a:prstGeom>
            <a:noFill/>
            <a:ln w="9525">
              <a:noFill/>
              <a:miter lim="800000"/>
            </a:ln>
          </p:spPr>
          <p:txBody>
            <a:bodyPr>
              <a:spAutoFit/>
            </a:bodyPr>
            <a:lstStyle/>
            <a:p>
              <a:pPr algn="ctr"/>
              <a:r>
                <a:rPr lang="en-US" altLang="zh-CN" sz="1500" dirty="0">
                  <a:solidFill>
                    <a:schemeClr val="bg1"/>
                  </a:solidFill>
                  <a:latin typeface="微软雅黑" panose="020B0503020204020204" pitchFamily="34" charset="-122"/>
                  <a:ea typeface="微软雅黑" panose="020B0503020204020204" pitchFamily="34" charset="-122"/>
                </a:rPr>
                <a:t>1</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23576" name="文本框 49"/>
            <p:cNvSpPr txBox="1">
              <a:spLocks noChangeArrowheads="1"/>
            </p:cNvSpPr>
            <p:nvPr/>
          </p:nvSpPr>
          <p:spPr bwMode="auto">
            <a:xfrm>
              <a:off x="8963" y="6979"/>
              <a:ext cx="1052" cy="1002"/>
            </a:xfrm>
            <a:prstGeom prst="rect">
              <a:avLst/>
            </a:prstGeom>
            <a:noFill/>
            <a:ln w="9525">
              <a:noFill/>
              <a:miter lim="800000"/>
            </a:ln>
          </p:spPr>
          <p:txBody>
            <a:bodyPr>
              <a:spAutoFit/>
            </a:bodyPr>
            <a:lstStyle/>
            <a:p>
              <a:pPr algn="ctr"/>
              <a:r>
                <a:rPr lang="en-US" altLang="zh-CN" sz="1500" dirty="0">
                  <a:solidFill>
                    <a:schemeClr val="bg1"/>
                  </a:solidFill>
                  <a:latin typeface="微软雅黑" panose="020B0503020204020204" pitchFamily="34" charset="-122"/>
                  <a:ea typeface="微软雅黑" panose="020B0503020204020204" pitchFamily="34" charset="-122"/>
                </a:rPr>
                <a:t>2</a:t>
              </a:r>
              <a:endParaRPr lang="en-US" altLang="zh-CN" sz="1500" dirty="0">
                <a:solidFill>
                  <a:schemeClr val="bg1"/>
                </a:solidFill>
                <a:latin typeface="微软雅黑" panose="020B0503020204020204" pitchFamily="34" charset="-122"/>
                <a:ea typeface="微软雅黑" panose="020B0503020204020204" pitchFamily="34" charset="-122"/>
              </a:endParaRPr>
            </a:p>
          </p:txBody>
        </p:sp>
        <p:sp>
          <p:nvSpPr>
            <p:cNvPr id="23577" name="文本框 50"/>
            <p:cNvSpPr txBox="1">
              <a:spLocks noChangeArrowheads="1"/>
            </p:cNvSpPr>
            <p:nvPr/>
          </p:nvSpPr>
          <p:spPr bwMode="auto">
            <a:xfrm>
              <a:off x="14920" y="6983"/>
              <a:ext cx="1041" cy="1002"/>
            </a:xfrm>
            <a:prstGeom prst="rect">
              <a:avLst/>
            </a:prstGeom>
            <a:noFill/>
            <a:ln w="9525">
              <a:noFill/>
              <a:miter lim="800000"/>
            </a:ln>
          </p:spPr>
          <p:txBody>
            <a:bodyPr>
              <a:spAutoFit/>
            </a:bodyPr>
            <a:lstStyle/>
            <a:p>
              <a:pPr algn="ctr"/>
              <a:r>
                <a:rPr lang="en-US" altLang="zh-CN" sz="1500" dirty="0">
                  <a:solidFill>
                    <a:schemeClr val="bg1"/>
                  </a:solidFill>
                  <a:latin typeface="微软雅黑" panose="020B0503020204020204" pitchFamily="34" charset="-122"/>
                  <a:ea typeface="微软雅黑" panose="020B0503020204020204" pitchFamily="34" charset="-122"/>
                </a:rPr>
                <a:t>3</a:t>
              </a:r>
              <a:endParaRPr lang="en-US" altLang="zh-CN" sz="15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33"/>
          <p:cNvGrpSpPr/>
          <p:nvPr/>
        </p:nvGrpSpPr>
        <p:grpSpPr bwMode="auto">
          <a:xfrm>
            <a:off x="282179" y="783432"/>
            <a:ext cx="8568928" cy="3927872"/>
            <a:chOff x="2260" y="2783"/>
            <a:chExt cx="14964" cy="6858"/>
          </a:xfrm>
        </p:grpSpPr>
        <p:sp>
          <p:nvSpPr>
            <p:cNvPr id="7" name="矩形 6"/>
            <p:cNvSpPr/>
            <p:nvPr/>
          </p:nvSpPr>
          <p:spPr>
            <a:xfrm>
              <a:off x="2260" y="2783"/>
              <a:ext cx="4832" cy="3307"/>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矩形 7"/>
            <p:cNvSpPr/>
            <p:nvPr/>
          </p:nvSpPr>
          <p:spPr>
            <a:xfrm>
              <a:off x="2277" y="6334"/>
              <a:ext cx="4832" cy="3307"/>
            </a:xfrm>
            <a:prstGeom prst="rect">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8" name="矩形 17"/>
            <p:cNvSpPr/>
            <p:nvPr/>
          </p:nvSpPr>
          <p:spPr>
            <a:xfrm>
              <a:off x="7319" y="2783"/>
              <a:ext cx="4832" cy="3307"/>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9" name="矩形 18"/>
            <p:cNvSpPr/>
            <p:nvPr/>
          </p:nvSpPr>
          <p:spPr>
            <a:xfrm>
              <a:off x="7333" y="6334"/>
              <a:ext cx="4832" cy="3307"/>
            </a:xfrm>
            <a:prstGeom prst="rect">
              <a:avLst/>
            </a:prstGeom>
            <a:blipFill rotWithShape="1">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2" name="矩形 21"/>
            <p:cNvSpPr/>
            <p:nvPr/>
          </p:nvSpPr>
          <p:spPr>
            <a:xfrm>
              <a:off x="12375" y="2783"/>
              <a:ext cx="4832" cy="3307"/>
            </a:xfrm>
            <a:prstGeom prst="rect">
              <a:avLst/>
            </a:prstGeom>
            <a:blipFill rotWithShape="1">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3" name="矩形 22"/>
            <p:cNvSpPr/>
            <p:nvPr/>
          </p:nvSpPr>
          <p:spPr>
            <a:xfrm>
              <a:off x="12392" y="6334"/>
              <a:ext cx="4832" cy="3307"/>
            </a:xfrm>
            <a:prstGeom prst="rect">
              <a:avLst/>
            </a:prstGeom>
            <a:solidFill>
              <a:srgbClr val="128D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5610" name="文本框 46"/>
            <p:cNvSpPr txBox="1">
              <a:spLocks noChangeArrowheads="1"/>
            </p:cNvSpPr>
            <p:nvPr/>
          </p:nvSpPr>
          <p:spPr bwMode="auto">
            <a:xfrm>
              <a:off x="2364" y="6350"/>
              <a:ext cx="4744" cy="3283"/>
            </a:xfrm>
            <a:prstGeom prst="rect">
              <a:avLst/>
            </a:prstGeom>
            <a:noFill/>
            <a:ln w="9525">
              <a:noFill/>
              <a:miter lim="800000"/>
            </a:ln>
          </p:spPr>
          <p:txBody>
            <a:bodyPr>
              <a:spAutoFit/>
            </a:bodyPr>
            <a:lstStyle/>
            <a:p>
              <a:pPr>
                <a:lnSpc>
                  <a:spcPct val="140000"/>
                </a:lnSpc>
              </a:pPr>
              <a:r>
                <a:rPr lang="zh-CN" altLang="en-US" sz="1100" b="1" dirty="0">
                  <a:solidFill>
                    <a:schemeClr val="bg1"/>
                  </a:solidFill>
                  <a:sym typeface="宋体" panose="02010600030101010101" pitchFamily="2" charset="-122"/>
                </a:rPr>
                <a:t>（二）税前扣除凭证的种类</a:t>
              </a:r>
              <a:endParaRPr lang="zh-CN" altLang="en-US" sz="1100" b="1" dirty="0">
                <a:solidFill>
                  <a:schemeClr val="bg1"/>
                </a:solidFill>
                <a:sym typeface="宋体" panose="02010600030101010101" pitchFamily="2" charset="-122"/>
              </a:endParaRPr>
            </a:p>
            <a:p>
              <a:pPr>
                <a:lnSpc>
                  <a:spcPct val="140000"/>
                </a:lnSpc>
              </a:pPr>
              <a:r>
                <a:rPr lang="zh-CN" altLang="en-US" sz="900" dirty="0">
                  <a:solidFill>
                    <a:schemeClr val="bg1"/>
                  </a:solidFill>
                  <a:sym typeface="宋体" panose="02010600030101010101" pitchFamily="2" charset="-122"/>
                </a:rPr>
                <a:t>根据税前扣除凭证的取得来源，《办法》将其分为内部凭证和外部凭证。</a:t>
              </a:r>
              <a:endParaRPr lang="zh-CN" altLang="en-US" sz="900" dirty="0">
                <a:solidFill>
                  <a:schemeClr val="bg1"/>
                </a:solidFill>
                <a:sym typeface="宋体" panose="02010600030101010101" pitchFamily="2" charset="-122"/>
              </a:endParaRPr>
            </a:p>
            <a:p>
              <a:pPr>
                <a:lnSpc>
                  <a:spcPct val="140000"/>
                </a:lnSpc>
              </a:pPr>
              <a:r>
                <a:rPr lang="zh-CN" altLang="en-US" sz="900" dirty="0">
                  <a:solidFill>
                    <a:schemeClr val="bg1"/>
                  </a:solidFill>
                  <a:sym typeface="宋体" panose="02010600030101010101" pitchFamily="2" charset="-122"/>
                </a:rPr>
                <a:t>内部凭证是指企业根据国家会计法律、法规等相关规定，在发生支出时，自行填制的用于核算支出的会计原始凭证。</a:t>
              </a:r>
              <a:endParaRPr lang="zh-CN" altLang="en-US" sz="900" dirty="0">
                <a:solidFill>
                  <a:schemeClr val="bg1"/>
                </a:solidFill>
                <a:sym typeface="宋体" panose="02010600030101010101" pitchFamily="2" charset="-122"/>
              </a:endParaRPr>
            </a:p>
            <a:p>
              <a:pPr>
                <a:lnSpc>
                  <a:spcPct val="140000"/>
                </a:lnSpc>
              </a:pPr>
              <a:r>
                <a:rPr lang="zh-CN" altLang="en-US" sz="900" dirty="0">
                  <a:solidFill>
                    <a:schemeClr val="bg1"/>
                  </a:solidFill>
                  <a:sym typeface="宋体" panose="02010600030101010101" pitchFamily="2" charset="-122"/>
                </a:rPr>
                <a:t>外部凭证是指企业发生经营活动和其他事项时，取得的发票、财政票据、完税凭证、分割单以及其他单位、个人出具的收款凭证等。</a:t>
              </a:r>
              <a:endParaRPr lang="zh-CN" altLang="en-US" sz="900" dirty="0">
                <a:solidFill>
                  <a:schemeClr val="bg1"/>
                </a:solidFill>
                <a:latin typeface="宋体" panose="02010600030101010101" pitchFamily="2" charset="-122"/>
                <a:sym typeface="宋体" panose="02010600030101010101" pitchFamily="2" charset="-122"/>
              </a:endParaRPr>
            </a:p>
          </p:txBody>
        </p:sp>
        <p:sp>
          <p:nvSpPr>
            <p:cNvPr id="25611" name="文本框 28"/>
            <p:cNvSpPr txBox="1">
              <a:spLocks noChangeArrowheads="1"/>
            </p:cNvSpPr>
            <p:nvPr/>
          </p:nvSpPr>
          <p:spPr bwMode="auto">
            <a:xfrm>
              <a:off x="7410" y="2799"/>
              <a:ext cx="4664" cy="3622"/>
            </a:xfrm>
            <a:prstGeom prst="rect">
              <a:avLst/>
            </a:prstGeom>
            <a:noFill/>
            <a:ln w="9525">
              <a:noFill/>
              <a:miter lim="800000"/>
            </a:ln>
          </p:spPr>
          <p:txBody>
            <a:bodyPr>
              <a:spAutoFit/>
            </a:bodyPr>
            <a:lstStyle/>
            <a:p>
              <a:pPr>
                <a:lnSpc>
                  <a:spcPct val="140000"/>
                </a:lnSpc>
              </a:pPr>
              <a:r>
                <a:rPr lang="zh-CN" altLang="en-US" sz="1100" b="1" dirty="0">
                  <a:solidFill>
                    <a:schemeClr val="bg1"/>
                  </a:solidFill>
                  <a:sym typeface="宋体" panose="02010600030101010101" pitchFamily="2" charset="-122"/>
                </a:rPr>
                <a:t>（三）取得税前扣除凭证的特殊性处理</a:t>
              </a:r>
              <a:endParaRPr lang="zh-CN" altLang="en-US" sz="1100" dirty="0">
                <a:solidFill>
                  <a:schemeClr val="bg1"/>
                </a:solidFill>
                <a:sym typeface="宋体" panose="02010600030101010101" pitchFamily="2" charset="-122"/>
              </a:endParaRPr>
            </a:p>
            <a:p>
              <a:pPr>
                <a:lnSpc>
                  <a:spcPct val="140000"/>
                </a:lnSpc>
              </a:pPr>
              <a:r>
                <a:rPr lang="zh-CN" altLang="en-US" sz="900" dirty="0">
                  <a:solidFill>
                    <a:schemeClr val="bg1"/>
                  </a:solidFill>
                  <a:sym typeface="宋体" panose="02010600030101010101" pitchFamily="2" charset="-122"/>
                </a:rPr>
                <a:t>《办法》规定了企业应在当年度企业所得税法规定的汇算清缴期结束前取得符合规定的税前扣除凭证。</a:t>
              </a:r>
              <a:endParaRPr lang="zh-CN" altLang="en-US" sz="900" dirty="0">
                <a:solidFill>
                  <a:schemeClr val="bg1"/>
                </a:solidFill>
                <a:sym typeface="宋体" panose="02010600030101010101" pitchFamily="2" charset="-122"/>
              </a:endParaRPr>
            </a:p>
            <a:p>
              <a:pPr>
                <a:lnSpc>
                  <a:spcPct val="140000"/>
                </a:lnSpc>
              </a:pPr>
              <a:r>
                <a:rPr lang="zh-CN" altLang="en-US" sz="900" dirty="0">
                  <a:solidFill>
                    <a:schemeClr val="bg1"/>
                  </a:solidFill>
                  <a:sym typeface="宋体" panose="02010600030101010101" pitchFamily="2" charset="-122"/>
                </a:rPr>
                <a:t>企业在规定期限内取得符合规定的发票、其他外部凭证的，相应支出可以税前扣除。应当取得而未取得发票、其他外部凭证或者取得不合规发票、不合规外部凭证的，可以按照以下规定处理：</a:t>
              </a:r>
              <a:endParaRPr lang="zh-CN" altLang="en-US" sz="900" dirty="0">
                <a:solidFill>
                  <a:schemeClr val="bg1"/>
                </a:solidFill>
                <a:sym typeface="宋体" panose="02010600030101010101" pitchFamily="2" charset="-122"/>
              </a:endParaRPr>
            </a:p>
            <a:p>
              <a:pPr>
                <a:lnSpc>
                  <a:spcPct val="140000"/>
                </a:lnSpc>
              </a:pPr>
              <a:r>
                <a:rPr lang="zh-CN" altLang="en-US" sz="900" dirty="0">
                  <a:solidFill>
                    <a:schemeClr val="bg1"/>
                  </a:solidFill>
                  <a:sym typeface="宋体" panose="02010600030101010101" pitchFamily="2" charset="-122"/>
                </a:rPr>
                <a:t>1.汇算清缴期结束前的税务处理</a:t>
              </a:r>
              <a:endParaRPr lang="zh-CN" altLang="en-US" sz="900" dirty="0">
                <a:solidFill>
                  <a:schemeClr val="bg1"/>
                </a:solidFill>
                <a:sym typeface="宋体" panose="02010600030101010101" pitchFamily="2" charset="-122"/>
              </a:endParaRPr>
            </a:p>
            <a:p>
              <a:pPr>
                <a:lnSpc>
                  <a:spcPct val="140000"/>
                </a:lnSpc>
              </a:pPr>
              <a:r>
                <a:rPr lang="zh-CN" altLang="en-US" sz="900" dirty="0">
                  <a:solidFill>
                    <a:schemeClr val="bg1"/>
                  </a:solidFill>
                  <a:sym typeface="宋体" panose="02010600030101010101" pitchFamily="2" charset="-122"/>
                </a:rPr>
                <a:t>2.汇算清缴期结束后的税务处理</a:t>
              </a:r>
              <a:endParaRPr lang="zh-CN" altLang="en-US" sz="900" dirty="0">
                <a:solidFill>
                  <a:schemeClr val="bg1"/>
                </a:solidFill>
                <a:latin typeface="宋体" panose="02010600030101010101" pitchFamily="2" charset="-122"/>
                <a:sym typeface="宋体" panose="02010600030101010101" pitchFamily="2" charset="-122"/>
              </a:endParaRPr>
            </a:p>
          </p:txBody>
        </p:sp>
        <p:sp>
          <p:nvSpPr>
            <p:cNvPr id="25612" name="文本框 32"/>
            <p:cNvSpPr txBox="1">
              <a:spLocks noChangeArrowheads="1"/>
            </p:cNvSpPr>
            <p:nvPr/>
          </p:nvSpPr>
          <p:spPr bwMode="auto">
            <a:xfrm>
              <a:off x="12668" y="6607"/>
              <a:ext cx="4247" cy="2821"/>
            </a:xfrm>
            <a:prstGeom prst="rect">
              <a:avLst/>
            </a:prstGeom>
            <a:noFill/>
            <a:ln w="9525">
              <a:noFill/>
              <a:miter lim="800000"/>
            </a:ln>
          </p:spPr>
          <p:txBody>
            <a:bodyPr>
              <a:spAutoFit/>
            </a:bodyPr>
            <a:lstStyle/>
            <a:p>
              <a:pPr>
                <a:lnSpc>
                  <a:spcPct val="150000"/>
                </a:lnSpc>
              </a:pPr>
              <a:r>
                <a:rPr lang="zh-CN" altLang="en-US" sz="1100" b="1" dirty="0">
                  <a:solidFill>
                    <a:schemeClr val="bg1"/>
                  </a:solidFill>
                  <a:sym typeface="宋体" panose="02010600030101010101" pitchFamily="2" charset="-122"/>
                </a:rPr>
                <a:t>（四）房地产业务税前扣除的特殊性</a:t>
              </a:r>
              <a:endParaRPr lang="zh-CN" altLang="en-US" sz="1100" b="1" dirty="0">
                <a:solidFill>
                  <a:schemeClr val="bg1"/>
                </a:solidFill>
                <a:sym typeface="宋体" panose="02010600030101010101" pitchFamily="2" charset="-122"/>
              </a:endParaRPr>
            </a:p>
            <a:p>
              <a:pPr>
                <a:lnSpc>
                  <a:spcPct val="150000"/>
                </a:lnSpc>
              </a:pPr>
              <a:r>
                <a:rPr lang="zh-CN" altLang="en-US" sz="1100" dirty="0">
                  <a:solidFill>
                    <a:schemeClr val="bg1"/>
                  </a:solidFill>
                  <a:sym typeface="宋体" panose="02010600030101010101" pitchFamily="2" charset="-122"/>
                </a:rPr>
                <a:t>房地产项目业务复杂，取得的外部凭证种类繁多，其包括但不限于发票（包括纸质发票和电子发票）、财政票据、完税凭证、收款凭证和分割单等。</a:t>
              </a:r>
              <a:endParaRPr lang="zh-CN" altLang="en-US" sz="1100" dirty="0">
                <a:solidFill>
                  <a:schemeClr val="bg1"/>
                </a:solidFill>
                <a:latin typeface="宋体" panose="02010600030101010101" pitchFamily="2" charset="-122"/>
                <a:sym typeface="宋体" panose="02010600030101010101" pitchFamily="2" charset="-122"/>
              </a:endParaRPr>
            </a:p>
          </p:txBody>
        </p:sp>
      </p:grpSp>
    </p:spTree>
  </p:cSld>
  <p:clrMapOvr>
    <a:masterClrMapping/>
  </p:clrMapOvr>
  <p:transition spd="slow" advClick="0">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9"/>
          <p:cNvGrpSpPr/>
          <p:nvPr/>
        </p:nvGrpSpPr>
        <p:grpSpPr bwMode="auto">
          <a:xfrm>
            <a:off x="770335" y="762000"/>
            <a:ext cx="2876550" cy="382191"/>
            <a:chOff x="1124990" y="1620289"/>
            <a:chExt cx="3607030" cy="604751"/>
          </a:xfrm>
        </p:grpSpPr>
        <p:grpSp>
          <p:nvGrpSpPr>
            <p:cNvPr id="3" name="组合 25"/>
            <p:cNvGrpSpPr/>
            <p:nvPr/>
          </p:nvGrpSpPr>
          <p:grpSpPr bwMode="auto">
            <a:xfrm>
              <a:off x="1124990" y="1620289"/>
              <a:ext cx="3607030" cy="604751"/>
              <a:chOff x="1140230" y="1765069"/>
              <a:chExt cx="3607030" cy="604751"/>
            </a:xfrm>
          </p:grpSpPr>
          <p:sp>
            <p:nvSpPr>
              <p:cNvPr id="27" name="矩形 26"/>
              <p:cNvSpPr/>
              <p:nvPr/>
            </p:nvSpPr>
            <p:spPr>
              <a:xfrm>
                <a:off x="1140230" y="1765069"/>
                <a:ext cx="3607030" cy="604751"/>
              </a:xfrm>
              <a:prstGeom prst="rect">
                <a:avLst/>
              </a:prstGeom>
              <a:noFill/>
              <a:ln>
                <a:solidFill>
                  <a:srgbClr val="00235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tx1">
                      <a:lumMod val="75000"/>
                      <a:lumOff val="25000"/>
                    </a:schemeClr>
                  </a:solidFill>
                </a:endParaRPr>
              </a:p>
            </p:txBody>
          </p:sp>
          <p:sp>
            <p:nvSpPr>
              <p:cNvPr id="27654" name="矩形 10"/>
              <p:cNvSpPr>
                <a:spLocks noChangeArrowheads="1"/>
              </p:cNvSpPr>
              <p:nvPr/>
            </p:nvSpPr>
            <p:spPr bwMode="auto">
              <a:xfrm>
                <a:off x="1928430" y="1797379"/>
                <a:ext cx="2818018" cy="547879"/>
              </a:xfrm>
              <a:prstGeom prst="rect">
                <a:avLst/>
              </a:prstGeom>
              <a:noFill/>
              <a:ln w="9525">
                <a:noFill/>
                <a:miter lim="800000"/>
              </a:ln>
            </p:spPr>
            <p:txBody>
              <a:bodyPr>
                <a:spAutoFit/>
              </a:bodyPr>
              <a:lstStyle/>
              <a:p>
                <a:pPr>
                  <a:lnSpc>
                    <a:spcPct val="150000"/>
                  </a:lnSpc>
                </a:pPr>
                <a:r>
                  <a:rPr lang="zh-CN" altLang="en-US" sz="1100" b="1" dirty="0">
                    <a:sym typeface="+mn-ea"/>
                  </a:rPr>
                  <a:t>二、允许税前扣除的项目</a:t>
                </a:r>
                <a:endParaRPr lang="zh-CN" altLang="en-US" sz="1100" b="1" dirty="0">
                  <a:sym typeface="+mn-ea"/>
                </a:endParaRPr>
              </a:p>
            </p:txBody>
          </p:sp>
        </p:grpSp>
        <p:sp>
          <p:nvSpPr>
            <p:cNvPr id="27655" name="atom_192635"/>
            <p:cNvSpPr>
              <a:spLocks noChangeAspect="1" noChangeArrowheads="1"/>
            </p:cNvSpPr>
            <p:nvPr/>
          </p:nvSpPr>
          <p:spPr bwMode="auto">
            <a:xfrm>
              <a:off x="1513200" y="1756658"/>
              <a:ext cx="312664" cy="332014"/>
            </a:xfrm>
            <a:custGeom>
              <a:avLst/>
              <a:gdLst/>
              <a:ahLst/>
              <a:cxnLst>
                <a:cxn ang="0">
                  <a:pos x="374169" y="512238"/>
                </a:cxn>
                <a:cxn ang="0">
                  <a:pos x="285671" y="606722"/>
                </a:cxn>
                <a:cxn ang="0">
                  <a:pos x="197262" y="512238"/>
                </a:cxn>
                <a:cxn ang="0">
                  <a:pos x="403524" y="393967"/>
                </a:cxn>
                <a:cxn ang="0">
                  <a:pos x="318846" y="451044"/>
                </a:cxn>
                <a:cxn ang="0">
                  <a:pos x="403524" y="393967"/>
                </a:cxn>
                <a:cxn ang="0">
                  <a:pos x="183034" y="405169"/>
                </a:cxn>
                <a:cxn ang="0">
                  <a:pos x="186504" y="481539"/>
                </a:cxn>
                <a:cxn ang="0">
                  <a:pos x="483987" y="326436"/>
                </a:cxn>
                <a:cxn ang="0">
                  <a:pos x="561602" y="498549"/>
                </a:cxn>
                <a:cxn ang="0">
                  <a:pos x="415450" y="492862"/>
                </a:cxn>
                <a:cxn ang="0">
                  <a:pos x="483987" y="326436"/>
                </a:cxn>
                <a:cxn ang="0">
                  <a:pos x="132145" y="365899"/>
                </a:cxn>
                <a:cxn ang="0">
                  <a:pos x="143716" y="496907"/>
                </a:cxn>
                <a:cxn ang="0">
                  <a:pos x="145" y="468910"/>
                </a:cxn>
                <a:cxn ang="0">
                  <a:pos x="441700" y="285931"/>
                </a:cxn>
                <a:cxn ang="0">
                  <a:pos x="441700" y="320861"/>
                </a:cxn>
                <a:cxn ang="0">
                  <a:pos x="441700" y="285931"/>
                </a:cxn>
                <a:cxn ang="0">
                  <a:pos x="129482" y="303352"/>
                </a:cxn>
                <a:cxn ang="0">
                  <a:pos x="110678" y="303352"/>
                </a:cxn>
                <a:cxn ang="0">
                  <a:pos x="285715" y="279439"/>
                </a:cxn>
                <a:cxn ang="0">
                  <a:pos x="285715" y="327353"/>
                </a:cxn>
                <a:cxn ang="0">
                  <a:pos x="285715" y="279439"/>
                </a:cxn>
                <a:cxn ang="0">
                  <a:pos x="229160" y="303291"/>
                </a:cxn>
                <a:cxn ang="0">
                  <a:pos x="342288" y="303291"/>
                </a:cxn>
                <a:cxn ang="0">
                  <a:pos x="285680" y="173803"/>
                </a:cxn>
                <a:cxn ang="0">
                  <a:pos x="407886" y="257254"/>
                </a:cxn>
                <a:cxn ang="0">
                  <a:pos x="407886" y="349327"/>
                </a:cxn>
                <a:cxn ang="0">
                  <a:pos x="285680" y="432778"/>
                </a:cxn>
                <a:cxn ang="0">
                  <a:pos x="163562" y="349327"/>
                </a:cxn>
                <a:cxn ang="0">
                  <a:pos x="163562" y="257254"/>
                </a:cxn>
                <a:cxn ang="0">
                  <a:pos x="285680" y="173803"/>
                </a:cxn>
                <a:cxn ang="0">
                  <a:pos x="403524" y="212685"/>
                </a:cxn>
                <a:cxn ang="0">
                  <a:pos x="318846" y="155608"/>
                </a:cxn>
                <a:cxn ang="0">
                  <a:pos x="186504" y="125113"/>
                </a:cxn>
                <a:cxn ang="0">
                  <a:pos x="183034" y="201572"/>
                </a:cxn>
                <a:cxn ang="0">
                  <a:pos x="186504" y="125113"/>
                </a:cxn>
                <a:cxn ang="0">
                  <a:pos x="561602" y="108100"/>
                </a:cxn>
                <a:cxn ang="0">
                  <a:pos x="483987" y="280286"/>
                </a:cxn>
                <a:cxn ang="0">
                  <a:pos x="415450" y="113875"/>
                </a:cxn>
                <a:cxn ang="0">
                  <a:pos x="513359" y="94417"/>
                </a:cxn>
                <a:cxn ang="0">
                  <a:pos x="143715" y="109876"/>
                </a:cxn>
                <a:cxn ang="0">
                  <a:pos x="132143" y="240838"/>
                </a:cxn>
                <a:cxn ang="0">
                  <a:pos x="127" y="137863"/>
                </a:cxn>
                <a:cxn ang="0">
                  <a:pos x="57990" y="94417"/>
                </a:cxn>
                <a:cxn ang="0">
                  <a:pos x="369717" y="83918"/>
                </a:cxn>
                <a:cxn ang="0">
                  <a:pos x="285671" y="136544"/>
                </a:cxn>
                <a:cxn ang="0">
                  <a:pos x="201625" y="83918"/>
                </a:cxn>
              </a:cxnLst>
              <a:rect l="0" t="0" r="r" b="b"/>
              <a:pathLst>
                <a:path w="571362" h="606722">
                  <a:moveTo>
                    <a:pt x="285671" y="470107"/>
                  </a:moveTo>
                  <a:cubicBezTo>
                    <a:pt x="315586" y="486551"/>
                    <a:pt x="345412" y="500772"/>
                    <a:pt x="374169" y="512238"/>
                  </a:cubicBezTo>
                  <a:cubicBezTo>
                    <a:pt x="372744" y="515793"/>
                    <a:pt x="371231" y="519349"/>
                    <a:pt x="369717" y="522815"/>
                  </a:cubicBezTo>
                  <a:cubicBezTo>
                    <a:pt x="346391" y="576146"/>
                    <a:pt x="315764" y="606722"/>
                    <a:pt x="285671" y="606722"/>
                  </a:cubicBezTo>
                  <a:cubicBezTo>
                    <a:pt x="255667" y="606722"/>
                    <a:pt x="225040" y="576146"/>
                    <a:pt x="201625" y="522815"/>
                  </a:cubicBezTo>
                  <a:cubicBezTo>
                    <a:pt x="200111" y="519349"/>
                    <a:pt x="198687" y="515793"/>
                    <a:pt x="197262" y="512238"/>
                  </a:cubicBezTo>
                  <a:cubicBezTo>
                    <a:pt x="226019" y="500772"/>
                    <a:pt x="255756" y="486551"/>
                    <a:pt x="285671" y="470107"/>
                  </a:cubicBezTo>
                  <a:close/>
                  <a:moveTo>
                    <a:pt x="403524" y="393967"/>
                  </a:moveTo>
                  <a:cubicBezTo>
                    <a:pt x="399428" y="425262"/>
                    <a:pt x="393106" y="454778"/>
                    <a:pt x="384914" y="481539"/>
                  </a:cubicBezTo>
                  <a:cubicBezTo>
                    <a:pt x="363367" y="472915"/>
                    <a:pt x="341284" y="462691"/>
                    <a:pt x="318846" y="451044"/>
                  </a:cubicBezTo>
                  <a:cubicBezTo>
                    <a:pt x="342264" y="436997"/>
                    <a:pt x="365593" y="421617"/>
                    <a:pt x="388387" y="405169"/>
                  </a:cubicBezTo>
                  <a:cubicBezTo>
                    <a:pt x="393462" y="401435"/>
                    <a:pt x="398538" y="397701"/>
                    <a:pt x="403524" y="393967"/>
                  </a:cubicBezTo>
                  <a:close/>
                  <a:moveTo>
                    <a:pt x="167906" y="393967"/>
                  </a:moveTo>
                  <a:cubicBezTo>
                    <a:pt x="172800" y="397701"/>
                    <a:pt x="177872" y="401435"/>
                    <a:pt x="183034" y="405169"/>
                  </a:cubicBezTo>
                  <a:cubicBezTo>
                    <a:pt x="205814" y="421617"/>
                    <a:pt x="229129" y="436997"/>
                    <a:pt x="252443" y="451044"/>
                  </a:cubicBezTo>
                  <a:cubicBezTo>
                    <a:pt x="230107" y="462691"/>
                    <a:pt x="208039" y="472915"/>
                    <a:pt x="186504" y="481539"/>
                  </a:cubicBezTo>
                  <a:cubicBezTo>
                    <a:pt x="178228" y="454778"/>
                    <a:pt x="171999" y="425262"/>
                    <a:pt x="167906" y="393967"/>
                  </a:cubicBezTo>
                  <a:close/>
                  <a:moveTo>
                    <a:pt x="483987" y="326436"/>
                  </a:moveTo>
                  <a:cubicBezTo>
                    <a:pt x="535879" y="380371"/>
                    <a:pt x="568723" y="432263"/>
                    <a:pt x="571215" y="468871"/>
                  </a:cubicBezTo>
                  <a:cubicBezTo>
                    <a:pt x="572105" y="481844"/>
                    <a:pt x="568990" y="491618"/>
                    <a:pt x="561602" y="498549"/>
                  </a:cubicBezTo>
                  <a:cubicBezTo>
                    <a:pt x="541842" y="517386"/>
                    <a:pt x="491730" y="516764"/>
                    <a:pt x="427733" y="496860"/>
                  </a:cubicBezTo>
                  <a:cubicBezTo>
                    <a:pt x="423728" y="495616"/>
                    <a:pt x="419633" y="494284"/>
                    <a:pt x="415450" y="492862"/>
                  </a:cubicBezTo>
                  <a:cubicBezTo>
                    <a:pt x="427377" y="454654"/>
                    <a:pt x="435477" y="411559"/>
                    <a:pt x="439304" y="365888"/>
                  </a:cubicBezTo>
                  <a:cubicBezTo>
                    <a:pt x="455148" y="352826"/>
                    <a:pt x="470101" y="339587"/>
                    <a:pt x="483987" y="326436"/>
                  </a:cubicBezTo>
                  <a:close/>
                  <a:moveTo>
                    <a:pt x="87462" y="326436"/>
                  </a:moveTo>
                  <a:cubicBezTo>
                    <a:pt x="101348" y="339590"/>
                    <a:pt x="116301" y="352833"/>
                    <a:pt x="132145" y="365899"/>
                  </a:cubicBezTo>
                  <a:cubicBezTo>
                    <a:pt x="135972" y="411583"/>
                    <a:pt x="144072" y="454689"/>
                    <a:pt x="155910" y="492907"/>
                  </a:cubicBezTo>
                  <a:cubicBezTo>
                    <a:pt x="151816" y="494329"/>
                    <a:pt x="147721" y="495663"/>
                    <a:pt x="143716" y="496907"/>
                  </a:cubicBezTo>
                  <a:cubicBezTo>
                    <a:pt x="79630" y="516816"/>
                    <a:pt x="29607" y="517527"/>
                    <a:pt x="9758" y="498596"/>
                  </a:cubicBezTo>
                  <a:cubicBezTo>
                    <a:pt x="2459" y="491663"/>
                    <a:pt x="-745" y="481886"/>
                    <a:pt x="145" y="468910"/>
                  </a:cubicBezTo>
                  <a:cubicBezTo>
                    <a:pt x="2637" y="432292"/>
                    <a:pt x="35481" y="380386"/>
                    <a:pt x="87462" y="326436"/>
                  </a:cubicBezTo>
                  <a:close/>
                  <a:moveTo>
                    <a:pt x="441700" y="285931"/>
                  </a:moveTo>
                  <a:cubicBezTo>
                    <a:pt x="448206" y="291708"/>
                    <a:pt x="454622" y="297574"/>
                    <a:pt x="460682" y="303352"/>
                  </a:cubicBezTo>
                  <a:cubicBezTo>
                    <a:pt x="454622" y="309218"/>
                    <a:pt x="448206" y="314995"/>
                    <a:pt x="441700" y="320861"/>
                  </a:cubicBezTo>
                  <a:cubicBezTo>
                    <a:pt x="441878" y="314995"/>
                    <a:pt x="441878" y="309218"/>
                    <a:pt x="441878" y="303352"/>
                  </a:cubicBezTo>
                  <a:cubicBezTo>
                    <a:pt x="441878" y="297574"/>
                    <a:pt x="441878" y="291708"/>
                    <a:pt x="441700" y="285931"/>
                  </a:cubicBezTo>
                  <a:close/>
                  <a:moveTo>
                    <a:pt x="129660" y="285931"/>
                  </a:moveTo>
                  <a:cubicBezTo>
                    <a:pt x="129571" y="291708"/>
                    <a:pt x="129482" y="297574"/>
                    <a:pt x="129482" y="303352"/>
                  </a:cubicBezTo>
                  <a:cubicBezTo>
                    <a:pt x="129482" y="309218"/>
                    <a:pt x="129571" y="314995"/>
                    <a:pt x="129660" y="320861"/>
                  </a:cubicBezTo>
                  <a:cubicBezTo>
                    <a:pt x="123154" y="314995"/>
                    <a:pt x="116827" y="309218"/>
                    <a:pt x="110678" y="303352"/>
                  </a:cubicBezTo>
                  <a:cubicBezTo>
                    <a:pt x="116827" y="297574"/>
                    <a:pt x="123154" y="291708"/>
                    <a:pt x="129660" y="285931"/>
                  </a:cubicBezTo>
                  <a:close/>
                  <a:moveTo>
                    <a:pt x="285715" y="279439"/>
                  </a:moveTo>
                  <a:cubicBezTo>
                    <a:pt x="298946" y="279439"/>
                    <a:pt x="309672" y="290165"/>
                    <a:pt x="309672" y="303396"/>
                  </a:cubicBezTo>
                  <a:cubicBezTo>
                    <a:pt x="309672" y="316627"/>
                    <a:pt x="298946" y="327353"/>
                    <a:pt x="285715" y="327353"/>
                  </a:cubicBezTo>
                  <a:cubicBezTo>
                    <a:pt x="272484" y="327353"/>
                    <a:pt x="261758" y="316627"/>
                    <a:pt x="261758" y="303396"/>
                  </a:cubicBezTo>
                  <a:cubicBezTo>
                    <a:pt x="261758" y="290165"/>
                    <a:pt x="272484" y="279439"/>
                    <a:pt x="285715" y="279439"/>
                  </a:cubicBezTo>
                  <a:close/>
                  <a:moveTo>
                    <a:pt x="285680" y="246856"/>
                  </a:moveTo>
                  <a:cubicBezTo>
                    <a:pt x="254527" y="246856"/>
                    <a:pt x="229160" y="272185"/>
                    <a:pt x="229160" y="303291"/>
                  </a:cubicBezTo>
                  <a:cubicBezTo>
                    <a:pt x="229160" y="334485"/>
                    <a:pt x="254527" y="359814"/>
                    <a:pt x="285680" y="359814"/>
                  </a:cubicBezTo>
                  <a:cubicBezTo>
                    <a:pt x="316921" y="359814"/>
                    <a:pt x="342288" y="334485"/>
                    <a:pt x="342288" y="303291"/>
                  </a:cubicBezTo>
                  <a:cubicBezTo>
                    <a:pt x="342288" y="272185"/>
                    <a:pt x="316921" y="246856"/>
                    <a:pt x="285680" y="246856"/>
                  </a:cubicBezTo>
                  <a:close/>
                  <a:moveTo>
                    <a:pt x="285680" y="173803"/>
                  </a:moveTo>
                  <a:cubicBezTo>
                    <a:pt x="313717" y="189978"/>
                    <a:pt x="341843" y="208108"/>
                    <a:pt x="369346" y="227926"/>
                  </a:cubicBezTo>
                  <a:cubicBezTo>
                    <a:pt x="382608" y="237525"/>
                    <a:pt x="395514" y="247301"/>
                    <a:pt x="407886" y="257254"/>
                  </a:cubicBezTo>
                  <a:cubicBezTo>
                    <a:pt x="408865" y="272363"/>
                    <a:pt x="409310" y="287738"/>
                    <a:pt x="409310" y="303291"/>
                  </a:cubicBezTo>
                  <a:cubicBezTo>
                    <a:pt x="409310" y="318843"/>
                    <a:pt x="408865" y="334218"/>
                    <a:pt x="407886" y="349327"/>
                  </a:cubicBezTo>
                  <a:cubicBezTo>
                    <a:pt x="395514" y="359280"/>
                    <a:pt x="382608" y="369145"/>
                    <a:pt x="369346" y="378743"/>
                  </a:cubicBezTo>
                  <a:cubicBezTo>
                    <a:pt x="341843" y="398562"/>
                    <a:pt x="313717" y="416692"/>
                    <a:pt x="285680" y="432778"/>
                  </a:cubicBezTo>
                  <a:cubicBezTo>
                    <a:pt x="257642" y="416692"/>
                    <a:pt x="229605" y="398562"/>
                    <a:pt x="202102" y="378743"/>
                  </a:cubicBezTo>
                  <a:cubicBezTo>
                    <a:pt x="188840" y="369145"/>
                    <a:pt x="175934" y="359280"/>
                    <a:pt x="163562" y="349327"/>
                  </a:cubicBezTo>
                  <a:cubicBezTo>
                    <a:pt x="162583" y="334218"/>
                    <a:pt x="162049" y="318843"/>
                    <a:pt x="162049" y="303291"/>
                  </a:cubicBezTo>
                  <a:cubicBezTo>
                    <a:pt x="162049" y="287738"/>
                    <a:pt x="162583" y="272363"/>
                    <a:pt x="163562" y="257254"/>
                  </a:cubicBezTo>
                  <a:cubicBezTo>
                    <a:pt x="175934" y="247301"/>
                    <a:pt x="188840" y="237525"/>
                    <a:pt x="202102" y="227926"/>
                  </a:cubicBezTo>
                  <a:cubicBezTo>
                    <a:pt x="229605" y="208108"/>
                    <a:pt x="257642" y="189978"/>
                    <a:pt x="285680" y="173803"/>
                  </a:cubicBezTo>
                  <a:close/>
                  <a:moveTo>
                    <a:pt x="384914" y="125113"/>
                  </a:moveTo>
                  <a:cubicBezTo>
                    <a:pt x="393106" y="151962"/>
                    <a:pt x="399428" y="181479"/>
                    <a:pt x="403524" y="212685"/>
                  </a:cubicBezTo>
                  <a:cubicBezTo>
                    <a:pt x="398538" y="208951"/>
                    <a:pt x="393462" y="205306"/>
                    <a:pt x="388387" y="201572"/>
                  </a:cubicBezTo>
                  <a:cubicBezTo>
                    <a:pt x="365503" y="185124"/>
                    <a:pt x="342264" y="169744"/>
                    <a:pt x="318846" y="155608"/>
                  </a:cubicBezTo>
                  <a:cubicBezTo>
                    <a:pt x="341284" y="144050"/>
                    <a:pt x="363367" y="133826"/>
                    <a:pt x="384914" y="125113"/>
                  </a:cubicBezTo>
                  <a:close/>
                  <a:moveTo>
                    <a:pt x="186504" y="125113"/>
                  </a:moveTo>
                  <a:cubicBezTo>
                    <a:pt x="208039" y="133826"/>
                    <a:pt x="230107" y="144050"/>
                    <a:pt x="252443" y="155608"/>
                  </a:cubicBezTo>
                  <a:cubicBezTo>
                    <a:pt x="229129" y="169744"/>
                    <a:pt x="205814" y="185124"/>
                    <a:pt x="183034" y="201572"/>
                  </a:cubicBezTo>
                  <a:cubicBezTo>
                    <a:pt x="177872" y="205306"/>
                    <a:pt x="172800" y="208951"/>
                    <a:pt x="167906" y="212685"/>
                  </a:cubicBezTo>
                  <a:cubicBezTo>
                    <a:pt x="171999" y="181479"/>
                    <a:pt x="178228" y="151962"/>
                    <a:pt x="186504" y="125113"/>
                  </a:cubicBezTo>
                  <a:close/>
                  <a:moveTo>
                    <a:pt x="513359" y="94417"/>
                  </a:moveTo>
                  <a:cubicBezTo>
                    <a:pt x="535344" y="94417"/>
                    <a:pt x="551989" y="98948"/>
                    <a:pt x="561602" y="108100"/>
                  </a:cubicBezTo>
                  <a:cubicBezTo>
                    <a:pt x="568990" y="115118"/>
                    <a:pt x="572105" y="124803"/>
                    <a:pt x="571215" y="137863"/>
                  </a:cubicBezTo>
                  <a:cubicBezTo>
                    <a:pt x="568723" y="174380"/>
                    <a:pt x="535879" y="226356"/>
                    <a:pt x="483987" y="280286"/>
                  </a:cubicBezTo>
                  <a:cubicBezTo>
                    <a:pt x="470101" y="267048"/>
                    <a:pt x="455148" y="253898"/>
                    <a:pt x="439304" y="240838"/>
                  </a:cubicBezTo>
                  <a:cubicBezTo>
                    <a:pt x="435477" y="195170"/>
                    <a:pt x="427377" y="151990"/>
                    <a:pt x="415450" y="113875"/>
                  </a:cubicBezTo>
                  <a:cubicBezTo>
                    <a:pt x="419633" y="112453"/>
                    <a:pt x="423728" y="111120"/>
                    <a:pt x="427733" y="109876"/>
                  </a:cubicBezTo>
                  <a:cubicBezTo>
                    <a:pt x="460755" y="99570"/>
                    <a:pt x="490039" y="94417"/>
                    <a:pt x="513359" y="94417"/>
                  </a:cubicBezTo>
                  <a:close/>
                  <a:moveTo>
                    <a:pt x="57990" y="94417"/>
                  </a:moveTo>
                  <a:cubicBezTo>
                    <a:pt x="81402" y="94417"/>
                    <a:pt x="110689" y="99570"/>
                    <a:pt x="143715" y="109876"/>
                  </a:cubicBezTo>
                  <a:cubicBezTo>
                    <a:pt x="147721" y="111120"/>
                    <a:pt x="151816" y="112453"/>
                    <a:pt x="155911" y="113875"/>
                  </a:cubicBezTo>
                  <a:cubicBezTo>
                    <a:pt x="144071" y="151990"/>
                    <a:pt x="135971" y="195170"/>
                    <a:pt x="132143" y="240838"/>
                  </a:cubicBezTo>
                  <a:cubicBezTo>
                    <a:pt x="116297" y="253898"/>
                    <a:pt x="101342" y="267048"/>
                    <a:pt x="87455" y="280286"/>
                  </a:cubicBezTo>
                  <a:cubicBezTo>
                    <a:pt x="35468" y="226356"/>
                    <a:pt x="2620" y="174380"/>
                    <a:pt x="127" y="137863"/>
                  </a:cubicBezTo>
                  <a:cubicBezTo>
                    <a:pt x="-674" y="124803"/>
                    <a:pt x="2442" y="115118"/>
                    <a:pt x="9741" y="108100"/>
                  </a:cubicBezTo>
                  <a:cubicBezTo>
                    <a:pt x="19355" y="98948"/>
                    <a:pt x="36091" y="94417"/>
                    <a:pt x="57990" y="94417"/>
                  </a:cubicBezTo>
                  <a:close/>
                  <a:moveTo>
                    <a:pt x="285671" y="0"/>
                  </a:moveTo>
                  <a:cubicBezTo>
                    <a:pt x="315764" y="0"/>
                    <a:pt x="346391" y="30580"/>
                    <a:pt x="369717" y="83918"/>
                  </a:cubicBezTo>
                  <a:cubicBezTo>
                    <a:pt x="371231" y="87385"/>
                    <a:pt x="372744" y="90852"/>
                    <a:pt x="374169" y="94496"/>
                  </a:cubicBezTo>
                  <a:cubicBezTo>
                    <a:pt x="345412" y="105964"/>
                    <a:pt x="315586" y="120098"/>
                    <a:pt x="285671" y="136544"/>
                  </a:cubicBezTo>
                  <a:cubicBezTo>
                    <a:pt x="255756" y="120098"/>
                    <a:pt x="226019" y="105964"/>
                    <a:pt x="197262" y="94496"/>
                  </a:cubicBezTo>
                  <a:cubicBezTo>
                    <a:pt x="198687" y="90852"/>
                    <a:pt x="200111" y="87296"/>
                    <a:pt x="201625" y="83918"/>
                  </a:cubicBezTo>
                  <a:cubicBezTo>
                    <a:pt x="225040" y="30580"/>
                    <a:pt x="255667" y="0"/>
                    <a:pt x="285671" y="0"/>
                  </a:cubicBezTo>
                  <a:close/>
                </a:path>
              </a:pathLst>
            </a:custGeom>
            <a:solidFill>
              <a:srgbClr val="002358"/>
            </a:solidFill>
            <a:ln w="9525">
              <a:noFill/>
              <a:round/>
            </a:ln>
          </p:spPr>
          <p:txBody>
            <a:bodyPr/>
            <a:lstStyle/>
            <a:p>
              <a:pPr eaLnBrk="0" hangingPunct="0"/>
              <a:endParaRPr lang="zh-CN" altLang="en-US"/>
            </a:p>
          </p:txBody>
        </p:sp>
      </p:grpSp>
      <p:grpSp>
        <p:nvGrpSpPr>
          <p:cNvPr id="4" name="组合 2"/>
          <p:cNvGrpSpPr/>
          <p:nvPr/>
        </p:nvGrpSpPr>
        <p:grpSpPr bwMode="auto">
          <a:xfrm>
            <a:off x="5229225" y="761999"/>
            <a:ext cx="2700338" cy="606566"/>
            <a:chOff x="1087635" y="1642469"/>
            <a:chExt cx="3643573" cy="959786"/>
          </a:xfrm>
        </p:grpSpPr>
        <p:grpSp>
          <p:nvGrpSpPr>
            <p:cNvPr id="6" name="组合 3"/>
            <p:cNvGrpSpPr/>
            <p:nvPr/>
          </p:nvGrpSpPr>
          <p:grpSpPr bwMode="auto">
            <a:xfrm>
              <a:off x="1087635" y="1642469"/>
              <a:ext cx="3643573" cy="959786"/>
              <a:chOff x="1102875" y="1787249"/>
              <a:chExt cx="3643573" cy="959786"/>
            </a:xfrm>
          </p:grpSpPr>
          <p:sp>
            <p:nvSpPr>
              <p:cNvPr id="5" name="矩形 4"/>
              <p:cNvSpPr/>
              <p:nvPr/>
            </p:nvSpPr>
            <p:spPr>
              <a:xfrm>
                <a:off x="1102875" y="1787249"/>
                <a:ext cx="3606624" cy="604751"/>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tx1">
                      <a:lumMod val="75000"/>
                      <a:lumOff val="25000"/>
                    </a:schemeClr>
                  </a:solidFill>
                </a:endParaRPr>
              </a:p>
            </p:txBody>
          </p:sp>
          <p:sp>
            <p:nvSpPr>
              <p:cNvPr id="27659" name="矩形 5"/>
              <p:cNvSpPr>
                <a:spLocks noChangeArrowheads="1"/>
              </p:cNvSpPr>
              <p:nvPr/>
            </p:nvSpPr>
            <p:spPr bwMode="auto">
              <a:xfrm>
                <a:off x="1928430" y="1797379"/>
                <a:ext cx="2818018" cy="949656"/>
              </a:xfrm>
              <a:prstGeom prst="rect">
                <a:avLst/>
              </a:prstGeom>
              <a:noFill/>
              <a:ln w="9525">
                <a:noFill/>
                <a:miter lim="800000"/>
              </a:ln>
            </p:spPr>
            <p:txBody>
              <a:bodyPr>
                <a:spAutoFit/>
              </a:bodyPr>
              <a:lstStyle/>
              <a:p>
                <a:pPr>
                  <a:lnSpc>
                    <a:spcPct val="150000"/>
                  </a:lnSpc>
                </a:pPr>
                <a:r>
                  <a:rPr lang="zh-CN" altLang="en-US" sz="1100" b="1" dirty="0">
                    <a:solidFill>
                      <a:schemeClr val="bg1"/>
                    </a:solidFill>
                    <a:sym typeface="+mn-ea"/>
                  </a:rPr>
                  <a:t>三、不允许税前扣除的项目</a:t>
                </a:r>
                <a:r>
                  <a:rPr lang="en-US" altLang="zh-CN" sz="1100" b="1" dirty="0">
                    <a:solidFill>
                      <a:schemeClr val="bg1"/>
                    </a:solidFill>
                    <a:sym typeface="+mn-ea"/>
                  </a:rPr>
                  <a:t>-8</a:t>
                </a:r>
                <a:r>
                  <a:rPr lang="zh-CN" altLang="en-US" sz="1100" b="1" dirty="0">
                    <a:solidFill>
                      <a:schemeClr val="bg1"/>
                    </a:solidFill>
                    <a:sym typeface="+mn-ea"/>
                  </a:rPr>
                  <a:t>项</a:t>
                </a:r>
                <a:endParaRPr lang="zh-CN" altLang="en-US" sz="1100" b="1" dirty="0">
                  <a:solidFill>
                    <a:schemeClr val="bg1"/>
                  </a:solidFill>
                  <a:sym typeface="+mn-ea"/>
                </a:endParaRPr>
              </a:p>
            </p:txBody>
          </p:sp>
        </p:grpSp>
        <p:sp>
          <p:nvSpPr>
            <p:cNvPr id="27660" name="atom_192635"/>
            <p:cNvSpPr>
              <a:spLocks noChangeAspect="1" noChangeArrowheads="1"/>
            </p:cNvSpPr>
            <p:nvPr/>
          </p:nvSpPr>
          <p:spPr bwMode="auto">
            <a:xfrm>
              <a:off x="1513200" y="1756658"/>
              <a:ext cx="312664" cy="332014"/>
            </a:xfrm>
            <a:custGeom>
              <a:avLst/>
              <a:gdLst/>
              <a:ahLst/>
              <a:cxnLst>
                <a:cxn ang="0">
                  <a:pos x="374169" y="512238"/>
                </a:cxn>
                <a:cxn ang="0">
                  <a:pos x="285671" y="606722"/>
                </a:cxn>
                <a:cxn ang="0">
                  <a:pos x="197262" y="512238"/>
                </a:cxn>
                <a:cxn ang="0">
                  <a:pos x="403524" y="393967"/>
                </a:cxn>
                <a:cxn ang="0">
                  <a:pos x="318846" y="451044"/>
                </a:cxn>
                <a:cxn ang="0">
                  <a:pos x="403524" y="393967"/>
                </a:cxn>
                <a:cxn ang="0">
                  <a:pos x="183034" y="405169"/>
                </a:cxn>
                <a:cxn ang="0">
                  <a:pos x="186504" y="481539"/>
                </a:cxn>
                <a:cxn ang="0">
                  <a:pos x="483987" y="326436"/>
                </a:cxn>
                <a:cxn ang="0">
                  <a:pos x="561602" y="498549"/>
                </a:cxn>
                <a:cxn ang="0">
                  <a:pos x="415450" y="492862"/>
                </a:cxn>
                <a:cxn ang="0">
                  <a:pos x="483987" y="326436"/>
                </a:cxn>
                <a:cxn ang="0">
                  <a:pos x="132145" y="365899"/>
                </a:cxn>
                <a:cxn ang="0">
                  <a:pos x="143716" y="496907"/>
                </a:cxn>
                <a:cxn ang="0">
                  <a:pos x="145" y="468910"/>
                </a:cxn>
                <a:cxn ang="0">
                  <a:pos x="441700" y="285931"/>
                </a:cxn>
                <a:cxn ang="0">
                  <a:pos x="441700" y="320861"/>
                </a:cxn>
                <a:cxn ang="0">
                  <a:pos x="441700" y="285931"/>
                </a:cxn>
                <a:cxn ang="0">
                  <a:pos x="129482" y="303352"/>
                </a:cxn>
                <a:cxn ang="0">
                  <a:pos x="110678" y="303352"/>
                </a:cxn>
                <a:cxn ang="0">
                  <a:pos x="285715" y="279439"/>
                </a:cxn>
                <a:cxn ang="0">
                  <a:pos x="285715" y="327353"/>
                </a:cxn>
                <a:cxn ang="0">
                  <a:pos x="285715" y="279439"/>
                </a:cxn>
                <a:cxn ang="0">
                  <a:pos x="229160" y="303291"/>
                </a:cxn>
                <a:cxn ang="0">
                  <a:pos x="342288" y="303291"/>
                </a:cxn>
                <a:cxn ang="0">
                  <a:pos x="285680" y="173803"/>
                </a:cxn>
                <a:cxn ang="0">
                  <a:pos x="407886" y="257254"/>
                </a:cxn>
                <a:cxn ang="0">
                  <a:pos x="407886" y="349327"/>
                </a:cxn>
                <a:cxn ang="0">
                  <a:pos x="285680" y="432778"/>
                </a:cxn>
                <a:cxn ang="0">
                  <a:pos x="163562" y="349327"/>
                </a:cxn>
                <a:cxn ang="0">
                  <a:pos x="163562" y="257254"/>
                </a:cxn>
                <a:cxn ang="0">
                  <a:pos x="285680" y="173803"/>
                </a:cxn>
                <a:cxn ang="0">
                  <a:pos x="403524" y="212685"/>
                </a:cxn>
                <a:cxn ang="0">
                  <a:pos x="318846" y="155608"/>
                </a:cxn>
                <a:cxn ang="0">
                  <a:pos x="186504" y="125113"/>
                </a:cxn>
                <a:cxn ang="0">
                  <a:pos x="183034" y="201572"/>
                </a:cxn>
                <a:cxn ang="0">
                  <a:pos x="186504" y="125113"/>
                </a:cxn>
                <a:cxn ang="0">
                  <a:pos x="561602" y="108100"/>
                </a:cxn>
                <a:cxn ang="0">
                  <a:pos x="483987" y="280286"/>
                </a:cxn>
                <a:cxn ang="0">
                  <a:pos x="415450" y="113875"/>
                </a:cxn>
                <a:cxn ang="0">
                  <a:pos x="513359" y="94417"/>
                </a:cxn>
                <a:cxn ang="0">
                  <a:pos x="143715" y="109876"/>
                </a:cxn>
                <a:cxn ang="0">
                  <a:pos x="132143" y="240838"/>
                </a:cxn>
                <a:cxn ang="0">
                  <a:pos x="127" y="137863"/>
                </a:cxn>
                <a:cxn ang="0">
                  <a:pos x="57990" y="94417"/>
                </a:cxn>
                <a:cxn ang="0">
                  <a:pos x="369717" y="83918"/>
                </a:cxn>
                <a:cxn ang="0">
                  <a:pos x="285671" y="136544"/>
                </a:cxn>
                <a:cxn ang="0">
                  <a:pos x="201625" y="83918"/>
                </a:cxn>
              </a:cxnLst>
              <a:rect l="0" t="0" r="r" b="b"/>
              <a:pathLst>
                <a:path w="571362" h="606722">
                  <a:moveTo>
                    <a:pt x="285671" y="470107"/>
                  </a:moveTo>
                  <a:cubicBezTo>
                    <a:pt x="315586" y="486551"/>
                    <a:pt x="345412" y="500772"/>
                    <a:pt x="374169" y="512238"/>
                  </a:cubicBezTo>
                  <a:cubicBezTo>
                    <a:pt x="372744" y="515793"/>
                    <a:pt x="371231" y="519349"/>
                    <a:pt x="369717" y="522815"/>
                  </a:cubicBezTo>
                  <a:cubicBezTo>
                    <a:pt x="346391" y="576146"/>
                    <a:pt x="315764" y="606722"/>
                    <a:pt x="285671" y="606722"/>
                  </a:cubicBezTo>
                  <a:cubicBezTo>
                    <a:pt x="255667" y="606722"/>
                    <a:pt x="225040" y="576146"/>
                    <a:pt x="201625" y="522815"/>
                  </a:cubicBezTo>
                  <a:cubicBezTo>
                    <a:pt x="200111" y="519349"/>
                    <a:pt x="198687" y="515793"/>
                    <a:pt x="197262" y="512238"/>
                  </a:cubicBezTo>
                  <a:cubicBezTo>
                    <a:pt x="226019" y="500772"/>
                    <a:pt x="255756" y="486551"/>
                    <a:pt x="285671" y="470107"/>
                  </a:cubicBezTo>
                  <a:close/>
                  <a:moveTo>
                    <a:pt x="403524" y="393967"/>
                  </a:moveTo>
                  <a:cubicBezTo>
                    <a:pt x="399428" y="425262"/>
                    <a:pt x="393106" y="454778"/>
                    <a:pt x="384914" y="481539"/>
                  </a:cubicBezTo>
                  <a:cubicBezTo>
                    <a:pt x="363367" y="472915"/>
                    <a:pt x="341284" y="462691"/>
                    <a:pt x="318846" y="451044"/>
                  </a:cubicBezTo>
                  <a:cubicBezTo>
                    <a:pt x="342264" y="436997"/>
                    <a:pt x="365593" y="421617"/>
                    <a:pt x="388387" y="405169"/>
                  </a:cubicBezTo>
                  <a:cubicBezTo>
                    <a:pt x="393462" y="401435"/>
                    <a:pt x="398538" y="397701"/>
                    <a:pt x="403524" y="393967"/>
                  </a:cubicBezTo>
                  <a:close/>
                  <a:moveTo>
                    <a:pt x="167906" y="393967"/>
                  </a:moveTo>
                  <a:cubicBezTo>
                    <a:pt x="172800" y="397701"/>
                    <a:pt x="177872" y="401435"/>
                    <a:pt x="183034" y="405169"/>
                  </a:cubicBezTo>
                  <a:cubicBezTo>
                    <a:pt x="205814" y="421617"/>
                    <a:pt x="229129" y="436997"/>
                    <a:pt x="252443" y="451044"/>
                  </a:cubicBezTo>
                  <a:cubicBezTo>
                    <a:pt x="230107" y="462691"/>
                    <a:pt x="208039" y="472915"/>
                    <a:pt x="186504" y="481539"/>
                  </a:cubicBezTo>
                  <a:cubicBezTo>
                    <a:pt x="178228" y="454778"/>
                    <a:pt x="171999" y="425262"/>
                    <a:pt x="167906" y="393967"/>
                  </a:cubicBezTo>
                  <a:close/>
                  <a:moveTo>
                    <a:pt x="483987" y="326436"/>
                  </a:moveTo>
                  <a:cubicBezTo>
                    <a:pt x="535879" y="380371"/>
                    <a:pt x="568723" y="432263"/>
                    <a:pt x="571215" y="468871"/>
                  </a:cubicBezTo>
                  <a:cubicBezTo>
                    <a:pt x="572105" y="481844"/>
                    <a:pt x="568990" y="491618"/>
                    <a:pt x="561602" y="498549"/>
                  </a:cubicBezTo>
                  <a:cubicBezTo>
                    <a:pt x="541842" y="517386"/>
                    <a:pt x="491730" y="516764"/>
                    <a:pt x="427733" y="496860"/>
                  </a:cubicBezTo>
                  <a:cubicBezTo>
                    <a:pt x="423728" y="495616"/>
                    <a:pt x="419633" y="494284"/>
                    <a:pt x="415450" y="492862"/>
                  </a:cubicBezTo>
                  <a:cubicBezTo>
                    <a:pt x="427377" y="454654"/>
                    <a:pt x="435477" y="411559"/>
                    <a:pt x="439304" y="365888"/>
                  </a:cubicBezTo>
                  <a:cubicBezTo>
                    <a:pt x="455148" y="352826"/>
                    <a:pt x="470101" y="339587"/>
                    <a:pt x="483987" y="326436"/>
                  </a:cubicBezTo>
                  <a:close/>
                  <a:moveTo>
                    <a:pt x="87462" y="326436"/>
                  </a:moveTo>
                  <a:cubicBezTo>
                    <a:pt x="101348" y="339590"/>
                    <a:pt x="116301" y="352833"/>
                    <a:pt x="132145" y="365899"/>
                  </a:cubicBezTo>
                  <a:cubicBezTo>
                    <a:pt x="135972" y="411583"/>
                    <a:pt x="144072" y="454689"/>
                    <a:pt x="155910" y="492907"/>
                  </a:cubicBezTo>
                  <a:cubicBezTo>
                    <a:pt x="151816" y="494329"/>
                    <a:pt x="147721" y="495663"/>
                    <a:pt x="143716" y="496907"/>
                  </a:cubicBezTo>
                  <a:cubicBezTo>
                    <a:pt x="79630" y="516816"/>
                    <a:pt x="29607" y="517527"/>
                    <a:pt x="9758" y="498596"/>
                  </a:cubicBezTo>
                  <a:cubicBezTo>
                    <a:pt x="2459" y="491663"/>
                    <a:pt x="-745" y="481886"/>
                    <a:pt x="145" y="468910"/>
                  </a:cubicBezTo>
                  <a:cubicBezTo>
                    <a:pt x="2637" y="432292"/>
                    <a:pt x="35481" y="380386"/>
                    <a:pt x="87462" y="326436"/>
                  </a:cubicBezTo>
                  <a:close/>
                  <a:moveTo>
                    <a:pt x="441700" y="285931"/>
                  </a:moveTo>
                  <a:cubicBezTo>
                    <a:pt x="448206" y="291708"/>
                    <a:pt x="454622" y="297574"/>
                    <a:pt x="460682" y="303352"/>
                  </a:cubicBezTo>
                  <a:cubicBezTo>
                    <a:pt x="454622" y="309218"/>
                    <a:pt x="448206" y="314995"/>
                    <a:pt x="441700" y="320861"/>
                  </a:cubicBezTo>
                  <a:cubicBezTo>
                    <a:pt x="441878" y="314995"/>
                    <a:pt x="441878" y="309218"/>
                    <a:pt x="441878" y="303352"/>
                  </a:cubicBezTo>
                  <a:cubicBezTo>
                    <a:pt x="441878" y="297574"/>
                    <a:pt x="441878" y="291708"/>
                    <a:pt x="441700" y="285931"/>
                  </a:cubicBezTo>
                  <a:close/>
                  <a:moveTo>
                    <a:pt x="129660" y="285931"/>
                  </a:moveTo>
                  <a:cubicBezTo>
                    <a:pt x="129571" y="291708"/>
                    <a:pt x="129482" y="297574"/>
                    <a:pt x="129482" y="303352"/>
                  </a:cubicBezTo>
                  <a:cubicBezTo>
                    <a:pt x="129482" y="309218"/>
                    <a:pt x="129571" y="314995"/>
                    <a:pt x="129660" y="320861"/>
                  </a:cubicBezTo>
                  <a:cubicBezTo>
                    <a:pt x="123154" y="314995"/>
                    <a:pt x="116827" y="309218"/>
                    <a:pt x="110678" y="303352"/>
                  </a:cubicBezTo>
                  <a:cubicBezTo>
                    <a:pt x="116827" y="297574"/>
                    <a:pt x="123154" y="291708"/>
                    <a:pt x="129660" y="285931"/>
                  </a:cubicBezTo>
                  <a:close/>
                  <a:moveTo>
                    <a:pt x="285715" y="279439"/>
                  </a:moveTo>
                  <a:cubicBezTo>
                    <a:pt x="298946" y="279439"/>
                    <a:pt x="309672" y="290165"/>
                    <a:pt x="309672" y="303396"/>
                  </a:cubicBezTo>
                  <a:cubicBezTo>
                    <a:pt x="309672" y="316627"/>
                    <a:pt x="298946" y="327353"/>
                    <a:pt x="285715" y="327353"/>
                  </a:cubicBezTo>
                  <a:cubicBezTo>
                    <a:pt x="272484" y="327353"/>
                    <a:pt x="261758" y="316627"/>
                    <a:pt x="261758" y="303396"/>
                  </a:cubicBezTo>
                  <a:cubicBezTo>
                    <a:pt x="261758" y="290165"/>
                    <a:pt x="272484" y="279439"/>
                    <a:pt x="285715" y="279439"/>
                  </a:cubicBezTo>
                  <a:close/>
                  <a:moveTo>
                    <a:pt x="285680" y="246856"/>
                  </a:moveTo>
                  <a:cubicBezTo>
                    <a:pt x="254527" y="246856"/>
                    <a:pt x="229160" y="272185"/>
                    <a:pt x="229160" y="303291"/>
                  </a:cubicBezTo>
                  <a:cubicBezTo>
                    <a:pt x="229160" y="334485"/>
                    <a:pt x="254527" y="359814"/>
                    <a:pt x="285680" y="359814"/>
                  </a:cubicBezTo>
                  <a:cubicBezTo>
                    <a:pt x="316921" y="359814"/>
                    <a:pt x="342288" y="334485"/>
                    <a:pt x="342288" y="303291"/>
                  </a:cubicBezTo>
                  <a:cubicBezTo>
                    <a:pt x="342288" y="272185"/>
                    <a:pt x="316921" y="246856"/>
                    <a:pt x="285680" y="246856"/>
                  </a:cubicBezTo>
                  <a:close/>
                  <a:moveTo>
                    <a:pt x="285680" y="173803"/>
                  </a:moveTo>
                  <a:cubicBezTo>
                    <a:pt x="313717" y="189978"/>
                    <a:pt x="341843" y="208108"/>
                    <a:pt x="369346" y="227926"/>
                  </a:cubicBezTo>
                  <a:cubicBezTo>
                    <a:pt x="382608" y="237525"/>
                    <a:pt x="395514" y="247301"/>
                    <a:pt x="407886" y="257254"/>
                  </a:cubicBezTo>
                  <a:cubicBezTo>
                    <a:pt x="408865" y="272363"/>
                    <a:pt x="409310" y="287738"/>
                    <a:pt x="409310" y="303291"/>
                  </a:cubicBezTo>
                  <a:cubicBezTo>
                    <a:pt x="409310" y="318843"/>
                    <a:pt x="408865" y="334218"/>
                    <a:pt x="407886" y="349327"/>
                  </a:cubicBezTo>
                  <a:cubicBezTo>
                    <a:pt x="395514" y="359280"/>
                    <a:pt x="382608" y="369145"/>
                    <a:pt x="369346" y="378743"/>
                  </a:cubicBezTo>
                  <a:cubicBezTo>
                    <a:pt x="341843" y="398562"/>
                    <a:pt x="313717" y="416692"/>
                    <a:pt x="285680" y="432778"/>
                  </a:cubicBezTo>
                  <a:cubicBezTo>
                    <a:pt x="257642" y="416692"/>
                    <a:pt x="229605" y="398562"/>
                    <a:pt x="202102" y="378743"/>
                  </a:cubicBezTo>
                  <a:cubicBezTo>
                    <a:pt x="188840" y="369145"/>
                    <a:pt x="175934" y="359280"/>
                    <a:pt x="163562" y="349327"/>
                  </a:cubicBezTo>
                  <a:cubicBezTo>
                    <a:pt x="162583" y="334218"/>
                    <a:pt x="162049" y="318843"/>
                    <a:pt x="162049" y="303291"/>
                  </a:cubicBezTo>
                  <a:cubicBezTo>
                    <a:pt x="162049" y="287738"/>
                    <a:pt x="162583" y="272363"/>
                    <a:pt x="163562" y="257254"/>
                  </a:cubicBezTo>
                  <a:cubicBezTo>
                    <a:pt x="175934" y="247301"/>
                    <a:pt x="188840" y="237525"/>
                    <a:pt x="202102" y="227926"/>
                  </a:cubicBezTo>
                  <a:cubicBezTo>
                    <a:pt x="229605" y="208108"/>
                    <a:pt x="257642" y="189978"/>
                    <a:pt x="285680" y="173803"/>
                  </a:cubicBezTo>
                  <a:close/>
                  <a:moveTo>
                    <a:pt x="384914" y="125113"/>
                  </a:moveTo>
                  <a:cubicBezTo>
                    <a:pt x="393106" y="151962"/>
                    <a:pt x="399428" y="181479"/>
                    <a:pt x="403524" y="212685"/>
                  </a:cubicBezTo>
                  <a:cubicBezTo>
                    <a:pt x="398538" y="208951"/>
                    <a:pt x="393462" y="205306"/>
                    <a:pt x="388387" y="201572"/>
                  </a:cubicBezTo>
                  <a:cubicBezTo>
                    <a:pt x="365503" y="185124"/>
                    <a:pt x="342264" y="169744"/>
                    <a:pt x="318846" y="155608"/>
                  </a:cubicBezTo>
                  <a:cubicBezTo>
                    <a:pt x="341284" y="144050"/>
                    <a:pt x="363367" y="133826"/>
                    <a:pt x="384914" y="125113"/>
                  </a:cubicBezTo>
                  <a:close/>
                  <a:moveTo>
                    <a:pt x="186504" y="125113"/>
                  </a:moveTo>
                  <a:cubicBezTo>
                    <a:pt x="208039" y="133826"/>
                    <a:pt x="230107" y="144050"/>
                    <a:pt x="252443" y="155608"/>
                  </a:cubicBezTo>
                  <a:cubicBezTo>
                    <a:pt x="229129" y="169744"/>
                    <a:pt x="205814" y="185124"/>
                    <a:pt x="183034" y="201572"/>
                  </a:cubicBezTo>
                  <a:cubicBezTo>
                    <a:pt x="177872" y="205306"/>
                    <a:pt x="172800" y="208951"/>
                    <a:pt x="167906" y="212685"/>
                  </a:cubicBezTo>
                  <a:cubicBezTo>
                    <a:pt x="171999" y="181479"/>
                    <a:pt x="178228" y="151962"/>
                    <a:pt x="186504" y="125113"/>
                  </a:cubicBezTo>
                  <a:close/>
                  <a:moveTo>
                    <a:pt x="513359" y="94417"/>
                  </a:moveTo>
                  <a:cubicBezTo>
                    <a:pt x="535344" y="94417"/>
                    <a:pt x="551989" y="98948"/>
                    <a:pt x="561602" y="108100"/>
                  </a:cubicBezTo>
                  <a:cubicBezTo>
                    <a:pt x="568990" y="115118"/>
                    <a:pt x="572105" y="124803"/>
                    <a:pt x="571215" y="137863"/>
                  </a:cubicBezTo>
                  <a:cubicBezTo>
                    <a:pt x="568723" y="174380"/>
                    <a:pt x="535879" y="226356"/>
                    <a:pt x="483987" y="280286"/>
                  </a:cubicBezTo>
                  <a:cubicBezTo>
                    <a:pt x="470101" y="267048"/>
                    <a:pt x="455148" y="253898"/>
                    <a:pt x="439304" y="240838"/>
                  </a:cubicBezTo>
                  <a:cubicBezTo>
                    <a:pt x="435477" y="195170"/>
                    <a:pt x="427377" y="151990"/>
                    <a:pt x="415450" y="113875"/>
                  </a:cubicBezTo>
                  <a:cubicBezTo>
                    <a:pt x="419633" y="112453"/>
                    <a:pt x="423728" y="111120"/>
                    <a:pt x="427733" y="109876"/>
                  </a:cubicBezTo>
                  <a:cubicBezTo>
                    <a:pt x="460755" y="99570"/>
                    <a:pt x="490039" y="94417"/>
                    <a:pt x="513359" y="94417"/>
                  </a:cubicBezTo>
                  <a:close/>
                  <a:moveTo>
                    <a:pt x="57990" y="94417"/>
                  </a:moveTo>
                  <a:cubicBezTo>
                    <a:pt x="81402" y="94417"/>
                    <a:pt x="110689" y="99570"/>
                    <a:pt x="143715" y="109876"/>
                  </a:cubicBezTo>
                  <a:cubicBezTo>
                    <a:pt x="147721" y="111120"/>
                    <a:pt x="151816" y="112453"/>
                    <a:pt x="155911" y="113875"/>
                  </a:cubicBezTo>
                  <a:cubicBezTo>
                    <a:pt x="144071" y="151990"/>
                    <a:pt x="135971" y="195170"/>
                    <a:pt x="132143" y="240838"/>
                  </a:cubicBezTo>
                  <a:cubicBezTo>
                    <a:pt x="116297" y="253898"/>
                    <a:pt x="101342" y="267048"/>
                    <a:pt x="87455" y="280286"/>
                  </a:cubicBezTo>
                  <a:cubicBezTo>
                    <a:pt x="35468" y="226356"/>
                    <a:pt x="2620" y="174380"/>
                    <a:pt x="127" y="137863"/>
                  </a:cubicBezTo>
                  <a:cubicBezTo>
                    <a:pt x="-674" y="124803"/>
                    <a:pt x="2442" y="115118"/>
                    <a:pt x="9741" y="108100"/>
                  </a:cubicBezTo>
                  <a:cubicBezTo>
                    <a:pt x="19355" y="98948"/>
                    <a:pt x="36091" y="94417"/>
                    <a:pt x="57990" y="94417"/>
                  </a:cubicBezTo>
                  <a:close/>
                  <a:moveTo>
                    <a:pt x="285671" y="0"/>
                  </a:moveTo>
                  <a:cubicBezTo>
                    <a:pt x="315764" y="0"/>
                    <a:pt x="346391" y="30580"/>
                    <a:pt x="369717" y="83918"/>
                  </a:cubicBezTo>
                  <a:cubicBezTo>
                    <a:pt x="371231" y="87385"/>
                    <a:pt x="372744" y="90852"/>
                    <a:pt x="374169" y="94496"/>
                  </a:cubicBezTo>
                  <a:cubicBezTo>
                    <a:pt x="345412" y="105964"/>
                    <a:pt x="315586" y="120098"/>
                    <a:pt x="285671" y="136544"/>
                  </a:cubicBezTo>
                  <a:cubicBezTo>
                    <a:pt x="255756" y="120098"/>
                    <a:pt x="226019" y="105964"/>
                    <a:pt x="197262" y="94496"/>
                  </a:cubicBezTo>
                  <a:cubicBezTo>
                    <a:pt x="198687" y="90852"/>
                    <a:pt x="200111" y="87296"/>
                    <a:pt x="201625" y="83918"/>
                  </a:cubicBezTo>
                  <a:cubicBezTo>
                    <a:pt x="225040" y="30580"/>
                    <a:pt x="255667" y="0"/>
                    <a:pt x="285671" y="0"/>
                  </a:cubicBezTo>
                  <a:close/>
                </a:path>
              </a:pathLst>
            </a:custGeom>
            <a:solidFill>
              <a:schemeClr val="bg1"/>
            </a:solidFill>
            <a:ln w="9525">
              <a:noFill/>
              <a:round/>
            </a:ln>
          </p:spPr>
          <p:txBody>
            <a:bodyPr/>
            <a:lstStyle/>
            <a:p>
              <a:pPr eaLnBrk="0" hangingPunct="0"/>
              <a:endParaRPr lang="zh-CN" altLang="en-US"/>
            </a:p>
          </p:txBody>
        </p:sp>
      </p:grpSp>
      <p:sp>
        <p:nvSpPr>
          <p:cNvPr id="27661" name="文本框 7"/>
          <p:cNvSpPr txBox="1">
            <a:spLocks noChangeArrowheads="1"/>
          </p:cNvSpPr>
          <p:nvPr/>
        </p:nvSpPr>
        <p:spPr bwMode="auto">
          <a:xfrm>
            <a:off x="711994" y="1593056"/>
            <a:ext cx="7822406" cy="3416320"/>
          </a:xfrm>
          <a:prstGeom prst="rect">
            <a:avLst/>
          </a:prstGeom>
          <a:noFill/>
          <a:ln w="9525">
            <a:noFill/>
            <a:miter lim="800000"/>
          </a:ln>
        </p:spPr>
        <p:txBody>
          <a:bodyPr lIns="68580" tIns="34290" rIns="68580" bIns="34290">
            <a:spAutoFit/>
          </a:bodyPr>
          <a:lstStyle/>
          <a:p>
            <a:pPr>
              <a:lnSpc>
                <a:spcPct val="150000"/>
              </a:lnSpc>
            </a:pPr>
            <a:r>
              <a:rPr lang="zh-CN" altLang="en-US" sz="1100" dirty="0"/>
              <a:t>（一）工资薪金支出</a:t>
            </a:r>
            <a:endParaRPr lang="zh-CN" altLang="en-US" sz="1100" dirty="0"/>
          </a:p>
          <a:p>
            <a:pPr>
              <a:lnSpc>
                <a:spcPct val="150000"/>
              </a:lnSpc>
            </a:pPr>
            <a:r>
              <a:rPr lang="zh-CN" altLang="en-US" sz="900" dirty="0"/>
              <a:t>企业发生的合理的工资薪金支出，准予扣除。前款所称工资薪金，是指企业每一纳税年度支付给在本企业任职或者受雇的员工的所有现金形式或者非现金形式的劳动报酬，包括基本工资、奖金、津贴、补贴、年终加薪、加班工资，以及与员工任职或者受雇有关的其他支出。</a:t>
            </a:r>
            <a:endParaRPr lang="zh-CN" altLang="en-US" sz="900" dirty="0"/>
          </a:p>
          <a:p>
            <a:pPr>
              <a:lnSpc>
                <a:spcPct val="150000"/>
              </a:lnSpc>
            </a:pPr>
            <a:r>
              <a:rPr lang="zh-CN" altLang="en-US" sz="1100" dirty="0"/>
              <a:t>（二）职工福利费</a:t>
            </a:r>
            <a:endParaRPr lang="zh-CN" altLang="en-US" sz="1100" dirty="0"/>
          </a:p>
          <a:p>
            <a:pPr>
              <a:lnSpc>
                <a:spcPct val="150000"/>
              </a:lnSpc>
            </a:pPr>
            <a:r>
              <a:rPr lang="zh-CN" altLang="en-US" sz="1100" dirty="0"/>
              <a:t>企业职工福利费包括以下内容∶</a:t>
            </a:r>
            <a:endParaRPr lang="zh-CN" altLang="en-US" sz="1100" dirty="0"/>
          </a:p>
          <a:p>
            <a:pPr>
              <a:lnSpc>
                <a:spcPct val="150000"/>
              </a:lnSpc>
            </a:pPr>
            <a:r>
              <a:rPr lang="zh-CN" altLang="en-US" sz="900" dirty="0"/>
              <a:t>①尚未实行分离社会职能的企业，其内设福利部门所发生的设备、设施和人员费用。</a:t>
            </a:r>
            <a:endParaRPr lang="zh-CN" altLang="en-US" sz="900" dirty="0"/>
          </a:p>
          <a:p>
            <a:pPr>
              <a:lnSpc>
                <a:spcPct val="150000"/>
              </a:lnSpc>
            </a:pPr>
            <a:r>
              <a:rPr lang="zh-CN" altLang="en-US" sz="900" dirty="0"/>
              <a:t>②为职工卫生保健、生活、住房、交通等所发放的各项补贴和非货币性福利。</a:t>
            </a:r>
            <a:endParaRPr lang="zh-CN" altLang="en-US" sz="900" dirty="0"/>
          </a:p>
          <a:p>
            <a:pPr>
              <a:lnSpc>
                <a:spcPct val="150000"/>
              </a:lnSpc>
            </a:pPr>
            <a:r>
              <a:rPr lang="zh-CN" altLang="en-US" sz="900" dirty="0"/>
              <a:t>③按照其他规定发生的其他职工福利费，包括丧葬补助费、抚恤费、安家费、探亲假路费等企业发生的职工福利费，应该单独设置账册，进行准确核算。</a:t>
            </a:r>
            <a:endParaRPr lang="zh-CN" altLang="en-US" sz="900" dirty="0"/>
          </a:p>
          <a:p>
            <a:pPr>
              <a:lnSpc>
                <a:spcPct val="150000"/>
              </a:lnSpc>
            </a:pPr>
            <a:r>
              <a:rPr lang="zh-CN" altLang="en-US" sz="1100" dirty="0"/>
              <a:t>（三）职工教育经费</a:t>
            </a:r>
            <a:endParaRPr lang="zh-CN" altLang="en-US" sz="1100" dirty="0"/>
          </a:p>
          <a:p>
            <a:pPr>
              <a:lnSpc>
                <a:spcPct val="150000"/>
              </a:lnSpc>
            </a:pPr>
            <a:r>
              <a:rPr lang="zh-CN" altLang="en-US" sz="900" dirty="0"/>
              <a:t>企业发生的职工救育经费需要与企业生产经营相关，且取得符合税收法规规定的有效凭证。</a:t>
            </a:r>
            <a:endParaRPr lang="zh-CN" altLang="en-US" sz="900" dirty="0"/>
          </a:p>
          <a:p>
            <a:pPr>
              <a:lnSpc>
                <a:spcPct val="150000"/>
              </a:lnSpc>
            </a:pPr>
            <a:r>
              <a:rPr lang="zh-CN" altLang="en-US" sz="1100" dirty="0"/>
              <a:t>（四）工会经费</a:t>
            </a:r>
            <a:endParaRPr lang="zh-CN" altLang="en-US" sz="1100" dirty="0"/>
          </a:p>
          <a:p>
            <a:pPr>
              <a:lnSpc>
                <a:spcPct val="150000"/>
              </a:lnSpc>
            </a:pPr>
            <a:r>
              <a:rPr lang="zh-CN" altLang="en-US" sz="1100" dirty="0"/>
              <a:t>（五）社会保险费</a:t>
            </a:r>
            <a:endParaRPr lang="zh-CN" altLang="en-US" sz="1100" dirty="0"/>
          </a:p>
          <a:p>
            <a:pPr>
              <a:lnSpc>
                <a:spcPct val="150000"/>
              </a:lnSpc>
            </a:pPr>
            <a:r>
              <a:rPr lang="zh-CN" altLang="en-US" sz="1100" dirty="0"/>
              <a:t>（六）住房公积金</a:t>
            </a:r>
            <a:endParaRPr lang="zh-CN" altLang="en-US" sz="1100" dirty="0"/>
          </a:p>
          <a:p>
            <a:pPr>
              <a:lnSpc>
                <a:spcPct val="150000"/>
              </a:lnSpc>
            </a:pPr>
            <a:r>
              <a:rPr lang="zh-CN" altLang="en-US" sz="1100" dirty="0"/>
              <a:t>（七）企业租用个人车辆</a:t>
            </a:r>
            <a:endParaRPr lang="zh-CN" altLang="en-US" sz="1100" dirty="0"/>
          </a:p>
        </p:txBody>
      </p:sp>
      <p:grpSp>
        <p:nvGrpSpPr>
          <p:cNvPr id="7" name="组合 12"/>
          <p:cNvGrpSpPr/>
          <p:nvPr/>
        </p:nvGrpSpPr>
        <p:grpSpPr bwMode="auto">
          <a:xfrm>
            <a:off x="770335" y="1204913"/>
            <a:ext cx="2945606" cy="382191"/>
            <a:chOff x="1124990" y="1620289"/>
            <a:chExt cx="3607030" cy="604751"/>
          </a:xfrm>
        </p:grpSpPr>
        <p:grpSp>
          <p:nvGrpSpPr>
            <p:cNvPr id="8" name="组合 13"/>
            <p:cNvGrpSpPr/>
            <p:nvPr/>
          </p:nvGrpSpPr>
          <p:grpSpPr bwMode="auto">
            <a:xfrm>
              <a:off x="1124990" y="1620289"/>
              <a:ext cx="3607030" cy="604751"/>
              <a:chOff x="1140230" y="1765069"/>
              <a:chExt cx="3607030" cy="604751"/>
            </a:xfrm>
          </p:grpSpPr>
          <p:sp>
            <p:nvSpPr>
              <p:cNvPr id="15" name="矩形 14"/>
              <p:cNvSpPr/>
              <p:nvPr/>
            </p:nvSpPr>
            <p:spPr>
              <a:xfrm>
                <a:off x="1140230" y="1765069"/>
                <a:ext cx="3607030" cy="604751"/>
              </a:xfrm>
              <a:prstGeom prst="rect">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tx1">
                      <a:lumMod val="75000"/>
                      <a:lumOff val="25000"/>
                    </a:schemeClr>
                  </a:solidFill>
                </a:endParaRPr>
              </a:p>
            </p:txBody>
          </p:sp>
          <p:sp>
            <p:nvSpPr>
              <p:cNvPr id="27665" name="矩形 15"/>
              <p:cNvSpPr>
                <a:spLocks noChangeArrowheads="1"/>
              </p:cNvSpPr>
              <p:nvPr/>
            </p:nvSpPr>
            <p:spPr bwMode="auto">
              <a:xfrm>
                <a:off x="1841104" y="1801137"/>
                <a:ext cx="2818018" cy="547879"/>
              </a:xfrm>
              <a:prstGeom prst="rect">
                <a:avLst/>
              </a:prstGeom>
              <a:noFill/>
              <a:ln w="9525">
                <a:noFill/>
                <a:miter lim="800000"/>
              </a:ln>
            </p:spPr>
            <p:txBody>
              <a:bodyPr>
                <a:spAutoFit/>
              </a:bodyPr>
              <a:lstStyle/>
              <a:p>
                <a:pPr>
                  <a:lnSpc>
                    <a:spcPct val="150000"/>
                  </a:lnSpc>
                </a:pPr>
                <a:r>
                  <a:rPr lang="zh-CN" altLang="en-US" sz="1100" b="1" dirty="0">
                    <a:solidFill>
                      <a:schemeClr val="bg1"/>
                    </a:solidFill>
                    <a:sym typeface="+mn-ea"/>
                  </a:rPr>
                  <a:t>四、常规性扣除项目规定</a:t>
                </a:r>
                <a:endParaRPr lang="zh-CN" altLang="en-US" sz="1100" b="1" dirty="0">
                  <a:solidFill>
                    <a:schemeClr val="bg1"/>
                  </a:solidFill>
                  <a:sym typeface="+mn-ea"/>
                </a:endParaRPr>
              </a:p>
            </p:txBody>
          </p:sp>
        </p:grpSp>
        <p:sp>
          <p:nvSpPr>
            <p:cNvPr id="27666" name="atom_192635"/>
            <p:cNvSpPr>
              <a:spLocks noChangeAspect="1" noChangeArrowheads="1"/>
            </p:cNvSpPr>
            <p:nvPr/>
          </p:nvSpPr>
          <p:spPr bwMode="auto">
            <a:xfrm>
              <a:off x="1513200" y="1756658"/>
              <a:ext cx="312664" cy="332014"/>
            </a:xfrm>
            <a:custGeom>
              <a:avLst/>
              <a:gdLst/>
              <a:ahLst/>
              <a:cxnLst>
                <a:cxn ang="0">
                  <a:pos x="374169" y="512238"/>
                </a:cxn>
                <a:cxn ang="0">
                  <a:pos x="285671" y="606722"/>
                </a:cxn>
                <a:cxn ang="0">
                  <a:pos x="197262" y="512238"/>
                </a:cxn>
                <a:cxn ang="0">
                  <a:pos x="403524" y="393967"/>
                </a:cxn>
                <a:cxn ang="0">
                  <a:pos x="318846" y="451044"/>
                </a:cxn>
                <a:cxn ang="0">
                  <a:pos x="403524" y="393967"/>
                </a:cxn>
                <a:cxn ang="0">
                  <a:pos x="183034" y="405169"/>
                </a:cxn>
                <a:cxn ang="0">
                  <a:pos x="186504" y="481539"/>
                </a:cxn>
                <a:cxn ang="0">
                  <a:pos x="483987" y="326436"/>
                </a:cxn>
                <a:cxn ang="0">
                  <a:pos x="561602" y="498549"/>
                </a:cxn>
                <a:cxn ang="0">
                  <a:pos x="415450" y="492862"/>
                </a:cxn>
                <a:cxn ang="0">
                  <a:pos x="483987" y="326436"/>
                </a:cxn>
                <a:cxn ang="0">
                  <a:pos x="132145" y="365899"/>
                </a:cxn>
                <a:cxn ang="0">
                  <a:pos x="143716" y="496907"/>
                </a:cxn>
                <a:cxn ang="0">
                  <a:pos x="145" y="468910"/>
                </a:cxn>
                <a:cxn ang="0">
                  <a:pos x="441700" y="285931"/>
                </a:cxn>
                <a:cxn ang="0">
                  <a:pos x="441700" y="320861"/>
                </a:cxn>
                <a:cxn ang="0">
                  <a:pos x="441700" y="285931"/>
                </a:cxn>
                <a:cxn ang="0">
                  <a:pos x="129482" y="303352"/>
                </a:cxn>
                <a:cxn ang="0">
                  <a:pos x="110678" y="303352"/>
                </a:cxn>
                <a:cxn ang="0">
                  <a:pos x="285715" y="279439"/>
                </a:cxn>
                <a:cxn ang="0">
                  <a:pos x="285715" y="327353"/>
                </a:cxn>
                <a:cxn ang="0">
                  <a:pos x="285715" y="279439"/>
                </a:cxn>
                <a:cxn ang="0">
                  <a:pos x="229160" y="303291"/>
                </a:cxn>
                <a:cxn ang="0">
                  <a:pos x="342288" y="303291"/>
                </a:cxn>
                <a:cxn ang="0">
                  <a:pos x="285680" y="173803"/>
                </a:cxn>
                <a:cxn ang="0">
                  <a:pos x="407886" y="257254"/>
                </a:cxn>
                <a:cxn ang="0">
                  <a:pos x="407886" y="349327"/>
                </a:cxn>
                <a:cxn ang="0">
                  <a:pos x="285680" y="432778"/>
                </a:cxn>
                <a:cxn ang="0">
                  <a:pos x="163562" y="349327"/>
                </a:cxn>
                <a:cxn ang="0">
                  <a:pos x="163562" y="257254"/>
                </a:cxn>
                <a:cxn ang="0">
                  <a:pos x="285680" y="173803"/>
                </a:cxn>
                <a:cxn ang="0">
                  <a:pos x="403524" y="212685"/>
                </a:cxn>
                <a:cxn ang="0">
                  <a:pos x="318846" y="155608"/>
                </a:cxn>
                <a:cxn ang="0">
                  <a:pos x="186504" y="125113"/>
                </a:cxn>
                <a:cxn ang="0">
                  <a:pos x="183034" y="201572"/>
                </a:cxn>
                <a:cxn ang="0">
                  <a:pos x="186504" y="125113"/>
                </a:cxn>
                <a:cxn ang="0">
                  <a:pos x="561602" y="108100"/>
                </a:cxn>
                <a:cxn ang="0">
                  <a:pos x="483987" y="280286"/>
                </a:cxn>
                <a:cxn ang="0">
                  <a:pos x="415450" y="113875"/>
                </a:cxn>
                <a:cxn ang="0">
                  <a:pos x="513359" y="94417"/>
                </a:cxn>
                <a:cxn ang="0">
                  <a:pos x="143715" y="109876"/>
                </a:cxn>
                <a:cxn ang="0">
                  <a:pos x="132143" y="240838"/>
                </a:cxn>
                <a:cxn ang="0">
                  <a:pos x="127" y="137863"/>
                </a:cxn>
                <a:cxn ang="0">
                  <a:pos x="57990" y="94417"/>
                </a:cxn>
                <a:cxn ang="0">
                  <a:pos x="369717" y="83918"/>
                </a:cxn>
                <a:cxn ang="0">
                  <a:pos x="285671" y="136544"/>
                </a:cxn>
                <a:cxn ang="0">
                  <a:pos x="201625" y="83918"/>
                </a:cxn>
              </a:cxnLst>
              <a:rect l="0" t="0" r="r" b="b"/>
              <a:pathLst>
                <a:path w="571362" h="606722">
                  <a:moveTo>
                    <a:pt x="285671" y="470107"/>
                  </a:moveTo>
                  <a:cubicBezTo>
                    <a:pt x="315586" y="486551"/>
                    <a:pt x="345412" y="500772"/>
                    <a:pt x="374169" y="512238"/>
                  </a:cubicBezTo>
                  <a:cubicBezTo>
                    <a:pt x="372744" y="515793"/>
                    <a:pt x="371231" y="519349"/>
                    <a:pt x="369717" y="522815"/>
                  </a:cubicBezTo>
                  <a:cubicBezTo>
                    <a:pt x="346391" y="576146"/>
                    <a:pt x="315764" y="606722"/>
                    <a:pt x="285671" y="606722"/>
                  </a:cubicBezTo>
                  <a:cubicBezTo>
                    <a:pt x="255667" y="606722"/>
                    <a:pt x="225040" y="576146"/>
                    <a:pt x="201625" y="522815"/>
                  </a:cubicBezTo>
                  <a:cubicBezTo>
                    <a:pt x="200111" y="519349"/>
                    <a:pt x="198687" y="515793"/>
                    <a:pt x="197262" y="512238"/>
                  </a:cubicBezTo>
                  <a:cubicBezTo>
                    <a:pt x="226019" y="500772"/>
                    <a:pt x="255756" y="486551"/>
                    <a:pt x="285671" y="470107"/>
                  </a:cubicBezTo>
                  <a:close/>
                  <a:moveTo>
                    <a:pt x="403524" y="393967"/>
                  </a:moveTo>
                  <a:cubicBezTo>
                    <a:pt x="399428" y="425262"/>
                    <a:pt x="393106" y="454778"/>
                    <a:pt x="384914" y="481539"/>
                  </a:cubicBezTo>
                  <a:cubicBezTo>
                    <a:pt x="363367" y="472915"/>
                    <a:pt x="341284" y="462691"/>
                    <a:pt x="318846" y="451044"/>
                  </a:cubicBezTo>
                  <a:cubicBezTo>
                    <a:pt x="342264" y="436997"/>
                    <a:pt x="365593" y="421617"/>
                    <a:pt x="388387" y="405169"/>
                  </a:cubicBezTo>
                  <a:cubicBezTo>
                    <a:pt x="393462" y="401435"/>
                    <a:pt x="398538" y="397701"/>
                    <a:pt x="403524" y="393967"/>
                  </a:cubicBezTo>
                  <a:close/>
                  <a:moveTo>
                    <a:pt x="167906" y="393967"/>
                  </a:moveTo>
                  <a:cubicBezTo>
                    <a:pt x="172800" y="397701"/>
                    <a:pt x="177872" y="401435"/>
                    <a:pt x="183034" y="405169"/>
                  </a:cubicBezTo>
                  <a:cubicBezTo>
                    <a:pt x="205814" y="421617"/>
                    <a:pt x="229129" y="436997"/>
                    <a:pt x="252443" y="451044"/>
                  </a:cubicBezTo>
                  <a:cubicBezTo>
                    <a:pt x="230107" y="462691"/>
                    <a:pt x="208039" y="472915"/>
                    <a:pt x="186504" y="481539"/>
                  </a:cubicBezTo>
                  <a:cubicBezTo>
                    <a:pt x="178228" y="454778"/>
                    <a:pt x="171999" y="425262"/>
                    <a:pt x="167906" y="393967"/>
                  </a:cubicBezTo>
                  <a:close/>
                  <a:moveTo>
                    <a:pt x="483987" y="326436"/>
                  </a:moveTo>
                  <a:cubicBezTo>
                    <a:pt x="535879" y="380371"/>
                    <a:pt x="568723" y="432263"/>
                    <a:pt x="571215" y="468871"/>
                  </a:cubicBezTo>
                  <a:cubicBezTo>
                    <a:pt x="572105" y="481844"/>
                    <a:pt x="568990" y="491618"/>
                    <a:pt x="561602" y="498549"/>
                  </a:cubicBezTo>
                  <a:cubicBezTo>
                    <a:pt x="541842" y="517386"/>
                    <a:pt x="491730" y="516764"/>
                    <a:pt x="427733" y="496860"/>
                  </a:cubicBezTo>
                  <a:cubicBezTo>
                    <a:pt x="423728" y="495616"/>
                    <a:pt x="419633" y="494284"/>
                    <a:pt x="415450" y="492862"/>
                  </a:cubicBezTo>
                  <a:cubicBezTo>
                    <a:pt x="427377" y="454654"/>
                    <a:pt x="435477" y="411559"/>
                    <a:pt x="439304" y="365888"/>
                  </a:cubicBezTo>
                  <a:cubicBezTo>
                    <a:pt x="455148" y="352826"/>
                    <a:pt x="470101" y="339587"/>
                    <a:pt x="483987" y="326436"/>
                  </a:cubicBezTo>
                  <a:close/>
                  <a:moveTo>
                    <a:pt x="87462" y="326436"/>
                  </a:moveTo>
                  <a:cubicBezTo>
                    <a:pt x="101348" y="339590"/>
                    <a:pt x="116301" y="352833"/>
                    <a:pt x="132145" y="365899"/>
                  </a:cubicBezTo>
                  <a:cubicBezTo>
                    <a:pt x="135972" y="411583"/>
                    <a:pt x="144072" y="454689"/>
                    <a:pt x="155910" y="492907"/>
                  </a:cubicBezTo>
                  <a:cubicBezTo>
                    <a:pt x="151816" y="494329"/>
                    <a:pt x="147721" y="495663"/>
                    <a:pt x="143716" y="496907"/>
                  </a:cubicBezTo>
                  <a:cubicBezTo>
                    <a:pt x="79630" y="516816"/>
                    <a:pt x="29607" y="517527"/>
                    <a:pt x="9758" y="498596"/>
                  </a:cubicBezTo>
                  <a:cubicBezTo>
                    <a:pt x="2459" y="491663"/>
                    <a:pt x="-745" y="481886"/>
                    <a:pt x="145" y="468910"/>
                  </a:cubicBezTo>
                  <a:cubicBezTo>
                    <a:pt x="2637" y="432292"/>
                    <a:pt x="35481" y="380386"/>
                    <a:pt x="87462" y="326436"/>
                  </a:cubicBezTo>
                  <a:close/>
                  <a:moveTo>
                    <a:pt x="441700" y="285931"/>
                  </a:moveTo>
                  <a:cubicBezTo>
                    <a:pt x="448206" y="291708"/>
                    <a:pt x="454622" y="297574"/>
                    <a:pt x="460682" y="303352"/>
                  </a:cubicBezTo>
                  <a:cubicBezTo>
                    <a:pt x="454622" y="309218"/>
                    <a:pt x="448206" y="314995"/>
                    <a:pt x="441700" y="320861"/>
                  </a:cubicBezTo>
                  <a:cubicBezTo>
                    <a:pt x="441878" y="314995"/>
                    <a:pt x="441878" y="309218"/>
                    <a:pt x="441878" y="303352"/>
                  </a:cubicBezTo>
                  <a:cubicBezTo>
                    <a:pt x="441878" y="297574"/>
                    <a:pt x="441878" y="291708"/>
                    <a:pt x="441700" y="285931"/>
                  </a:cubicBezTo>
                  <a:close/>
                  <a:moveTo>
                    <a:pt x="129660" y="285931"/>
                  </a:moveTo>
                  <a:cubicBezTo>
                    <a:pt x="129571" y="291708"/>
                    <a:pt x="129482" y="297574"/>
                    <a:pt x="129482" y="303352"/>
                  </a:cubicBezTo>
                  <a:cubicBezTo>
                    <a:pt x="129482" y="309218"/>
                    <a:pt x="129571" y="314995"/>
                    <a:pt x="129660" y="320861"/>
                  </a:cubicBezTo>
                  <a:cubicBezTo>
                    <a:pt x="123154" y="314995"/>
                    <a:pt x="116827" y="309218"/>
                    <a:pt x="110678" y="303352"/>
                  </a:cubicBezTo>
                  <a:cubicBezTo>
                    <a:pt x="116827" y="297574"/>
                    <a:pt x="123154" y="291708"/>
                    <a:pt x="129660" y="285931"/>
                  </a:cubicBezTo>
                  <a:close/>
                  <a:moveTo>
                    <a:pt x="285715" y="279439"/>
                  </a:moveTo>
                  <a:cubicBezTo>
                    <a:pt x="298946" y="279439"/>
                    <a:pt x="309672" y="290165"/>
                    <a:pt x="309672" y="303396"/>
                  </a:cubicBezTo>
                  <a:cubicBezTo>
                    <a:pt x="309672" y="316627"/>
                    <a:pt x="298946" y="327353"/>
                    <a:pt x="285715" y="327353"/>
                  </a:cubicBezTo>
                  <a:cubicBezTo>
                    <a:pt x="272484" y="327353"/>
                    <a:pt x="261758" y="316627"/>
                    <a:pt x="261758" y="303396"/>
                  </a:cubicBezTo>
                  <a:cubicBezTo>
                    <a:pt x="261758" y="290165"/>
                    <a:pt x="272484" y="279439"/>
                    <a:pt x="285715" y="279439"/>
                  </a:cubicBezTo>
                  <a:close/>
                  <a:moveTo>
                    <a:pt x="285680" y="246856"/>
                  </a:moveTo>
                  <a:cubicBezTo>
                    <a:pt x="254527" y="246856"/>
                    <a:pt x="229160" y="272185"/>
                    <a:pt x="229160" y="303291"/>
                  </a:cubicBezTo>
                  <a:cubicBezTo>
                    <a:pt x="229160" y="334485"/>
                    <a:pt x="254527" y="359814"/>
                    <a:pt x="285680" y="359814"/>
                  </a:cubicBezTo>
                  <a:cubicBezTo>
                    <a:pt x="316921" y="359814"/>
                    <a:pt x="342288" y="334485"/>
                    <a:pt x="342288" y="303291"/>
                  </a:cubicBezTo>
                  <a:cubicBezTo>
                    <a:pt x="342288" y="272185"/>
                    <a:pt x="316921" y="246856"/>
                    <a:pt x="285680" y="246856"/>
                  </a:cubicBezTo>
                  <a:close/>
                  <a:moveTo>
                    <a:pt x="285680" y="173803"/>
                  </a:moveTo>
                  <a:cubicBezTo>
                    <a:pt x="313717" y="189978"/>
                    <a:pt x="341843" y="208108"/>
                    <a:pt x="369346" y="227926"/>
                  </a:cubicBezTo>
                  <a:cubicBezTo>
                    <a:pt x="382608" y="237525"/>
                    <a:pt x="395514" y="247301"/>
                    <a:pt x="407886" y="257254"/>
                  </a:cubicBezTo>
                  <a:cubicBezTo>
                    <a:pt x="408865" y="272363"/>
                    <a:pt x="409310" y="287738"/>
                    <a:pt x="409310" y="303291"/>
                  </a:cubicBezTo>
                  <a:cubicBezTo>
                    <a:pt x="409310" y="318843"/>
                    <a:pt x="408865" y="334218"/>
                    <a:pt x="407886" y="349327"/>
                  </a:cubicBezTo>
                  <a:cubicBezTo>
                    <a:pt x="395514" y="359280"/>
                    <a:pt x="382608" y="369145"/>
                    <a:pt x="369346" y="378743"/>
                  </a:cubicBezTo>
                  <a:cubicBezTo>
                    <a:pt x="341843" y="398562"/>
                    <a:pt x="313717" y="416692"/>
                    <a:pt x="285680" y="432778"/>
                  </a:cubicBezTo>
                  <a:cubicBezTo>
                    <a:pt x="257642" y="416692"/>
                    <a:pt x="229605" y="398562"/>
                    <a:pt x="202102" y="378743"/>
                  </a:cubicBezTo>
                  <a:cubicBezTo>
                    <a:pt x="188840" y="369145"/>
                    <a:pt x="175934" y="359280"/>
                    <a:pt x="163562" y="349327"/>
                  </a:cubicBezTo>
                  <a:cubicBezTo>
                    <a:pt x="162583" y="334218"/>
                    <a:pt x="162049" y="318843"/>
                    <a:pt x="162049" y="303291"/>
                  </a:cubicBezTo>
                  <a:cubicBezTo>
                    <a:pt x="162049" y="287738"/>
                    <a:pt x="162583" y="272363"/>
                    <a:pt x="163562" y="257254"/>
                  </a:cubicBezTo>
                  <a:cubicBezTo>
                    <a:pt x="175934" y="247301"/>
                    <a:pt x="188840" y="237525"/>
                    <a:pt x="202102" y="227926"/>
                  </a:cubicBezTo>
                  <a:cubicBezTo>
                    <a:pt x="229605" y="208108"/>
                    <a:pt x="257642" y="189978"/>
                    <a:pt x="285680" y="173803"/>
                  </a:cubicBezTo>
                  <a:close/>
                  <a:moveTo>
                    <a:pt x="384914" y="125113"/>
                  </a:moveTo>
                  <a:cubicBezTo>
                    <a:pt x="393106" y="151962"/>
                    <a:pt x="399428" y="181479"/>
                    <a:pt x="403524" y="212685"/>
                  </a:cubicBezTo>
                  <a:cubicBezTo>
                    <a:pt x="398538" y="208951"/>
                    <a:pt x="393462" y="205306"/>
                    <a:pt x="388387" y="201572"/>
                  </a:cubicBezTo>
                  <a:cubicBezTo>
                    <a:pt x="365503" y="185124"/>
                    <a:pt x="342264" y="169744"/>
                    <a:pt x="318846" y="155608"/>
                  </a:cubicBezTo>
                  <a:cubicBezTo>
                    <a:pt x="341284" y="144050"/>
                    <a:pt x="363367" y="133826"/>
                    <a:pt x="384914" y="125113"/>
                  </a:cubicBezTo>
                  <a:close/>
                  <a:moveTo>
                    <a:pt x="186504" y="125113"/>
                  </a:moveTo>
                  <a:cubicBezTo>
                    <a:pt x="208039" y="133826"/>
                    <a:pt x="230107" y="144050"/>
                    <a:pt x="252443" y="155608"/>
                  </a:cubicBezTo>
                  <a:cubicBezTo>
                    <a:pt x="229129" y="169744"/>
                    <a:pt x="205814" y="185124"/>
                    <a:pt x="183034" y="201572"/>
                  </a:cubicBezTo>
                  <a:cubicBezTo>
                    <a:pt x="177872" y="205306"/>
                    <a:pt x="172800" y="208951"/>
                    <a:pt x="167906" y="212685"/>
                  </a:cubicBezTo>
                  <a:cubicBezTo>
                    <a:pt x="171999" y="181479"/>
                    <a:pt x="178228" y="151962"/>
                    <a:pt x="186504" y="125113"/>
                  </a:cubicBezTo>
                  <a:close/>
                  <a:moveTo>
                    <a:pt x="513359" y="94417"/>
                  </a:moveTo>
                  <a:cubicBezTo>
                    <a:pt x="535344" y="94417"/>
                    <a:pt x="551989" y="98948"/>
                    <a:pt x="561602" y="108100"/>
                  </a:cubicBezTo>
                  <a:cubicBezTo>
                    <a:pt x="568990" y="115118"/>
                    <a:pt x="572105" y="124803"/>
                    <a:pt x="571215" y="137863"/>
                  </a:cubicBezTo>
                  <a:cubicBezTo>
                    <a:pt x="568723" y="174380"/>
                    <a:pt x="535879" y="226356"/>
                    <a:pt x="483987" y="280286"/>
                  </a:cubicBezTo>
                  <a:cubicBezTo>
                    <a:pt x="470101" y="267048"/>
                    <a:pt x="455148" y="253898"/>
                    <a:pt x="439304" y="240838"/>
                  </a:cubicBezTo>
                  <a:cubicBezTo>
                    <a:pt x="435477" y="195170"/>
                    <a:pt x="427377" y="151990"/>
                    <a:pt x="415450" y="113875"/>
                  </a:cubicBezTo>
                  <a:cubicBezTo>
                    <a:pt x="419633" y="112453"/>
                    <a:pt x="423728" y="111120"/>
                    <a:pt x="427733" y="109876"/>
                  </a:cubicBezTo>
                  <a:cubicBezTo>
                    <a:pt x="460755" y="99570"/>
                    <a:pt x="490039" y="94417"/>
                    <a:pt x="513359" y="94417"/>
                  </a:cubicBezTo>
                  <a:close/>
                  <a:moveTo>
                    <a:pt x="57990" y="94417"/>
                  </a:moveTo>
                  <a:cubicBezTo>
                    <a:pt x="81402" y="94417"/>
                    <a:pt x="110689" y="99570"/>
                    <a:pt x="143715" y="109876"/>
                  </a:cubicBezTo>
                  <a:cubicBezTo>
                    <a:pt x="147721" y="111120"/>
                    <a:pt x="151816" y="112453"/>
                    <a:pt x="155911" y="113875"/>
                  </a:cubicBezTo>
                  <a:cubicBezTo>
                    <a:pt x="144071" y="151990"/>
                    <a:pt x="135971" y="195170"/>
                    <a:pt x="132143" y="240838"/>
                  </a:cubicBezTo>
                  <a:cubicBezTo>
                    <a:pt x="116297" y="253898"/>
                    <a:pt x="101342" y="267048"/>
                    <a:pt x="87455" y="280286"/>
                  </a:cubicBezTo>
                  <a:cubicBezTo>
                    <a:pt x="35468" y="226356"/>
                    <a:pt x="2620" y="174380"/>
                    <a:pt x="127" y="137863"/>
                  </a:cubicBezTo>
                  <a:cubicBezTo>
                    <a:pt x="-674" y="124803"/>
                    <a:pt x="2442" y="115118"/>
                    <a:pt x="9741" y="108100"/>
                  </a:cubicBezTo>
                  <a:cubicBezTo>
                    <a:pt x="19355" y="98948"/>
                    <a:pt x="36091" y="94417"/>
                    <a:pt x="57990" y="94417"/>
                  </a:cubicBezTo>
                  <a:close/>
                  <a:moveTo>
                    <a:pt x="285671" y="0"/>
                  </a:moveTo>
                  <a:cubicBezTo>
                    <a:pt x="315764" y="0"/>
                    <a:pt x="346391" y="30580"/>
                    <a:pt x="369717" y="83918"/>
                  </a:cubicBezTo>
                  <a:cubicBezTo>
                    <a:pt x="371231" y="87385"/>
                    <a:pt x="372744" y="90852"/>
                    <a:pt x="374169" y="94496"/>
                  </a:cubicBezTo>
                  <a:cubicBezTo>
                    <a:pt x="345412" y="105964"/>
                    <a:pt x="315586" y="120098"/>
                    <a:pt x="285671" y="136544"/>
                  </a:cubicBezTo>
                  <a:cubicBezTo>
                    <a:pt x="255756" y="120098"/>
                    <a:pt x="226019" y="105964"/>
                    <a:pt x="197262" y="94496"/>
                  </a:cubicBezTo>
                  <a:cubicBezTo>
                    <a:pt x="198687" y="90852"/>
                    <a:pt x="200111" y="87296"/>
                    <a:pt x="201625" y="83918"/>
                  </a:cubicBezTo>
                  <a:cubicBezTo>
                    <a:pt x="225040" y="30580"/>
                    <a:pt x="255667" y="0"/>
                    <a:pt x="285671" y="0"/>
                  </a:cubicBezTo>
                  <a:close/>
                </a:path>
              </a:pathLst>
            </a:custGeom>
            <a:solidFill>
              <a:schemeClr val="bg1"/>
            </a:solidFill>
            <a:ln w="9525">
              <a:noFill/>
              <a:round/>
            </a:ln>
          </p:spPr>
          <p:txBody>
            <a:bodyPr/>
            <a:lstStyle/>
            <a:p>
              <a:pPr eaLnBrk="0" hangingPunct="0"/>
              <a:endParaRPr lang="zh-CN" altLang="en-US"/>
            </a:p>
          </p:txBody>
        </p:sp>
      </p:grpSp>
    </p:spTree>
  </p:cSld>
  <p:clrMapOvr>
    <a:masterClrMapping/>
  </p:clrMapOvr>
  <p:transition spd="slow" advClick="0">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714376" y="747713"/>
            <a:ext cx="7671197" cy="1351360"/>
          </a:xfrm>
          <a:prstGeom prst="rect">
            <a:avLst/>
          </a:prstGeom>
          <a:solidFill>
            <a:schemeClr val="bg1"/>
          </a:solidFill>
          <a:ln>
            <a:solidFill>
              <a:srgbClr val="00235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22" name="椭圆 21"/>
          <p:cNvSpPr/>
          <p:nvPr/>
        </p:nvSpPr>
        <p:spPr>
          <a:xfrm>
            <a:off x="1050131" y="1094185"/>
            <a:ext cx="658416" cy="658415"/>
          </a:xfrm>
          <a:prstGeom prst="ellipse">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68" name="任意多边形 67"/>
          <p:cNvSpPr/>
          <p:nvPr/>
        </p:nvSpPr>
        <p:spPr>
          <a:xfrm>
            <a:off x="1228725" y="1288257"/>
            <a:ext cx="300038" cy="270272"/>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29702" name="文本框 20"/>
          <p:cNvSpPr txBox="1">
            <a:spLocks noChangeArrowheads="1"/>
          </p:cNvSpPr>
          <p:nvPr/>
        </p:nvSpPr>
        <p:spPr bwMode="auto">
          <a:xfrm>
            <a:off x="2045494" y="783432"/>
            <a:ext cx="1924050" cy="1338828"/>
          </a:xfrm>
          <a:prstGeom prst="rect">
            <a:avLst/>
          </a:prstGeom>
          <a:noFill/>
          <a:ln w="9525">
            <a:noFill/>
            <a:miter lim="800000"/>
          </a:ln>
        </p:spPr>
        <p:txBody>
          <a:bodyPr lIns="68580" tIns="34290" rIns="68580" bIns="34290">
            <a:spAutoFit/>
          </a:bodyPr>
          <a:lstStyle/>
          <a:p>
            <a:pPr>
              <a:lnSpc>
                <a:spcPct val="150000"/>
              </a:lnSpc>
            </a:pPr>
            <a:r>
              <a:rPr lang="zh-CN" altLang="en-US" sz="1100" dirty="0">
                <a:sym typeface="+mn-ea"/>
              </a:rPr>
              <a:t>（八）业务招待费</a:t>
            </a:r>
            <a:endParaRPr lang="zh-CN" altLang="en-US" sz="1100" dirty="0"/>
          </a:p>
          <a:p>
            <a:pPr>
              <a:lnSpc>
                <a:spcPct val="150000"/>
              </a:lnSpc>
            </a:pPr>
            <a:r>
              <a:rPr lang="zh-CN" altLang="en-US" sz="1100" dirty="0">
                <a:sym typeface="+mn-ea"/>
              </a:rPr>
              <a:t>（九）广告费和业务宣传费</a:t>
            </a:r>
            <a:endParaRPr lang="zh-CN" altLang="en-US" sz="1100" dirty="0"/>
          </a:p>
          <a:p>
            <a:pPr>
              <a:lnSpc>
                <a:spcPct val="150000"/>
              </a:lnSpc>
            </a:pPr>
            <a:r>
              <a:rPr lang="zh-CN" altLang="en-US" sz="1100" dirty="0">
                <a:sym typeface="+mn-ea"/>
              </a:rPr>
              <a:t>（十）捐赠支出</a:t>
            </a:r>
            <a:endParaRPr lang="zh-CN" altLang="en-US" sz="1100" dirty="0">
              <a:sym typeface="+mn-ea"/>
            </a:endParaRPr>
          </a:p>
          <a:p>
            <a:pPr>
              <a:lnSpc>
                <a:spcPct val="150000"/>
              </a:lnSpc>
            </a:pPr>
            <a:r>
              <a:rPr lang="zh-CN" altLang="en-US" sz="1100" dirty="0"/>
              <a:t>（十一）销售佣金</a:t>
            </a:r>
            <a:endParaRPr lang="zh-CN" altLang="en-US" sz="1100" dirty="0"/>
          </a:p>
          <a:p>
            <a:pPr>
              <a:lnSpc>
                <a:spcPct val="150000"/>
              </a:lnSpc>
            </a:pPr>
            <a:r>
              <a:rPr lang="zh-CN" altLang="en-US" sz="1100" dirty="0"/>
              <a:t>（十二）固定资产折旧</a:t>
            </a:r>
            <a:endParaRPr lang="zh-CN" altLang="en-US" sz="1100" dirty="0"/>
          </a:p>
        </p:txBody>
      </p:sp>
      <p:sp>
        <p:nvSpPr>
          <p:cNvPr id="29703" name="文本框 22"/>
          <p:cNvSpPr txBox="1">
            <a:spLocks noChangeArrowheads="1"/>
          </p:cNvSpPr>
          <p:nvPr/>
        </p:nvSpPr>
        <p:spPr bwMode="auto">
          <a:xfrm>
            <a:off x="714375" y="2461022"/>
            <a:ext cx="7924800" cy="2100575"/>
          </a:xfrm>
          <a:prstGeom prst="rect">
            <a:avLst/>
          </a:prstGeom>
          <a:noFill/>
          <a:ln w="9525">
            <a:noFill/>
            <a:miter lim="800000"/>
          </a:ln>
        </p:spPr>
        <p:txBody>
          <a:bodyPr lIns="68580" tIns="34290" rIns="68580" bIns="34290">
            <a:spAutoFit/>
          </a:bodyPr>
          <a:lstStyle/>
          <a:p>
            <a:pPr>
              <a:lnSpc>
                <a:spcPct val="150000"/>
              </a:lnSpc>
            </a:pPr>
            <a:r>
              <a:rPr lang="zh-CN" altLang="en-US" sz="1100" b="1" dirty="0"/>
              <a:t>五、利息支出</a:t>
            </a:r>
            <a:endParaRPr lang="zh-CN" altLang="en-US" sz="1100" b="1" dirty="0"/>
          </a:p>
          <a:p>
            <a:pPr>
              <a:lnSpc>
                <a:spcPct val="150000"/>
              </a:lnSpc>
            </a:pPr>
            <a:r>
              <a:rPr lang="zh-CN" altLang="en-US" sz="1100" dirty="0"/>
              <a:t>（一）利息支出的税务处理</a:t>
            </a:r>
            <a:endParaRPr lang="zh-CN" altLang="en-US" sz="1100" dirty="0"/>
          </a:p>
          <a:p>
            <a:pPr>
              <a:lnSpc>
                <a:spcPct val="150000"/>
              </a:lnSpc>
            </a:pPr>
            <a:r>
              <a:rPr lang="zh-CN" altLang="en-US" sz="1100" dirty="0"/>
              <a:t>房地产企业具有开发周期长、资金需求量大、利息支出高等特点，利息支出的会计税务处理成为影响企业所得税的关键一环。</a:t>
            </a:r>
            <a:endParaRPr lang="zh-CN" altLang="en-US" sz="1100" dirty="0"/>
          </a:p>
          <a:p>
            <a:pPr>
              <a:lnSpc>
                <a:spcPct val="150000"/>
              </a:lnSpc>
            </a:pPr>
            <a:r>
              <a:rPr lang="zh-CN" altLang="en-US" sz="1100" dirty="0"/>
              <a:t>借款费用同时满足下列条件的，才能开始资本化∶</a:t>
            </a:r>
            <a:endParaRPr lang="zh-CN" altLang="en-US" sz="1100" dirty="0"/>
          </a:p>
          <a:p>
            <a:pPr>
              <a:lnSpc>
                <a:spcPct val="150000"/>
              </a:lnSpc>
            </a:pPr>
            <a:r>
              <a:rPr lang="zh-CN" altLang="en-US" sz="1100" dirty="0"/>
              <a:t>①资产支出已经发生，资产支出包括为购建或者生产符合资本化条件的资产而以支付现金、转移非现金资产或者承担带息债务形式发生的支出;</a:t>
            </a:r>
            <a:endParaRPr lang="zh-CN" altLang="en-US" sz="1100" dirty="0"/>
          </a:p>
          <a:p>
            <a:pPr>
              <a:lnSpc>
                <a:spcPct val="150000"/>
              </a:lnSpc>
            </a:pPr>
            <a:r>
              <a:rPr lang="zh-CN" altLang="en-US" sz="1100" dirty="0"/>
              <a:t>②借款费用已经发生;</a:t>
            </a:r>
            <a:endParaRPr lang="zh-CN" altLang="en-US" sz="1100" dirty="0"/>
          </a:p>
          <a:p>
            <a:pPr>
              <a:lnSpc>
                <a:spcPct val="150000"/>
              </a:lnSpc>
            </a:pPr>
            <a:r>
              <a:rPr lang="zh-CN" altLang="en-US" sz="1100" dirty="0"/>
              <a:t>③为使资产达到预定可使用或者可销售状态所必要的购建或者生产活动已经开始。</a:t>
            </a:r>
            <a:endParaRPr lang="zh-CN" altLang="en-US" sz="1100" dirty="0"/>
          </a:p>
        </p:txBody>
      </p:sp>
      <p:sp>
        <p:nvSpPr>
          <p:cNvPr id="24" name="矩形 23"/>
          <p:cNvSpPr/>
          <p:nvPr/>
        </p:nvSpPr>
        <p:spPr>
          <a:xfrm>
            <a:off x="4307681" y="828675"/>
            <a:ext cx="3973116" cy="1188244"/>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spd="slow" advClick="0">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 name="组合 2"/>
          <p:cNvGrpSpPr/>
          <p:nvPr/>
        </p:nvGrpSpPr>
        <p:grpSpPr bwMode="auto">
          <a:xfrm>
            <a:off x="496491" y="1078707"/>
            <a:ext cx="3946922" cy="1459706"/>
            <a:chOff x="1088" y="2265"/>
            <a:chExt cx="8289" cy="3064"/>
          </a:xfrm>
        </p:grpSpPr>
        <p:sp>
          <p:nvSpPr>
            <p:cNvPr id="7" name="圆角矩形 6"/>
            <p:cNvSpPr/>
            <p:nvPr/>
          </p:nvSpPr>
          <p:spPr>
            <a:xfrm>
              <a:off x="1088" y="2265"/>
              <a:ext cx="8289" cy="3064"/>
            </a:xfrm>
            <a:prstGeom prst="roundRect">
              <a:avLst>
                <a:gd name="adj" fmla="val 9171"/>
              </a:avLst>
            </a:prstGeom>
            <a:solidFill>
              <a:schemeClr val="bg1"/>
            </a:solidFill>
            <a:ln>
              <a:noFill/>
            </a:ln>
            <a:effectLst>
              <a:outerShdw blurRad="2921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任意多边形 7"/>
            <p:cNvSpPr/>
            <p:nvPr/>
          </p:nvSpPr>
          <p:spPr>
            <a:xfrm>
              <a:off x="1088" y="2265"/>
              <a:ext cx="8289" cy="770"/>
            </a:xfrm>
            <a:custGeom>
              <a:avLst/>
              <a:gdLst>
                <a:gd name="adj" fmla="val 91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289" h="769">
                  <a:moveTo>
                    <a:pt x="281" y="0"/>
                  </a:moveTo>
                  <a:lnTo>
                    <a:pt x="8008" y="0"/>
                  </a:lnTo>
                  <a:cubicBezTo>
                    <a:pt x="8163" y="0"/>
                    <a:pt x="8289" y="126"/>
                    <a:pt x="8289" y="281"/>
                  </a:cubicBezTo>
                  <a:lnTo>
                    <a:pt x="8289" y="769"/>
                  </a:lnTo>
                  <a:lnTo>
                    <a:pt x="0" y="769"/>
                  </a:lnTo>
                  <a:lnTo>
                    <a:pt x="0" y="281"/>
                  </a:lnTo>
                  <a:cubicBezTo>
                    <a:pt x="0" y="126"/>
                    <a:pt x="126" y="0"/>
                    <a:pt x="281" y="0"/>
                  </a:cubicBezTo>
                  <a:close/>
                </a:path>
              </a:pathLst>
            </a:custGeom>
            <a:solidFill>
              <a:srgbClr val="128DC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1" dirty="0"/>
            </a:p>
          </p:txBody>
        </p:sp>
        <p:sp>
          <p:nvSpPr>
            <p:cNvPr id="31750" name="文本框 9"/>
            <p:cNvSpPr txBox="1">
              <a:spLocks noChangeArrowheads="1"/>
            </p:cNvSpPr>
            <p:nvPr/>
          </p:nvSpPr>
          <p:spPr bwMode="auto">
            <a:xfrm>
              <a:off x="3009" y="2384"/>
              <a:ext cx="4589" cy="581"/>
            </a:xfrm>
            <a:prstGeom prst="rect">
              <a:avLst/>
            </a:prstGeom>
            <a:noFill/>
            <a:ln w="9525">
              <a:noFill/>
              <a:miter lim="800000"/>
            </a:ln>
          </p:spPr>
          <p:txBody>
            <a:bodyPr wrap="none">
              <a:spAutoFit/>
            </a:bodyPr>
            <a:lstStyle/>
            <a:p>
              <a:r>
                <a:rPr lang="zh-CN" altLang="en-US" sz="1200" b="1" dirty="0">
                  <a:solidFill>
                    <a:schemeClr val="bg1"/>
                  </a:solidFill>
                  <a:sym typeface="宋体" panose="02010600030101010101" pitchFamily="2" charset="-122"/>
                </a:rPr>
                <a:t>（二）非关联方借款利息支出</a:t>
              </a:r>
              <a:endParaRPr lang="zh-CN" altLang="en-US" sz="1200" b="1" dirty="0">
                <a:solidFill>
                  <a:schemeClr val="bg1"/>
                </a:solidFill>
                <a:latin typeface="宋体" panose="02010600030101010101" pitchFamily="2" charset="-122"/>
                <a:sym typeface="宋体" panose="02010600030101010101" pitchFamily="2" charset="-122"/>
              </a:endParaRPr>
            </a:p>
          </p:txBody>
        </p:sp>
        <p:sp>
          <p:nvSpPr>
            <p:cNvPr id="31751" name="文本框"/>
            <p:cNvSpPr txBox="1">
              <a:spLocks noChangeArrowheads="1"/>
            </p:cNvSpPr>
            <p:nvPr/>
          </p:nvSpPr>
          <p:spPr bwMode="auto">
            <a:xfrm>
              <a:off x="3423" y="3137"/>
              <a:ext cx="5517" cy="1910"/>
            </a:xfrm>
            <a:prstGeom prst="rect">
              <a:avLst/>
            </a:prstGeom>
            <a:noFill/>
            <a:ln w="9525">
              <a:noFill/>
              <a:miter lim="800000"/>
            </a:ln>
          </p:spPr>
          <p:txBody>
            <a:bodyPr/>
            <a:lstStyle/>
            <a:p>
              <a:pPr>
                <a:lnSpc>
                  <a:spcPct val="150000"/>
                </a:lnSpc>
              </a:pPr>
              <a:r>
                <a:rPr lang="zh-CN" altLang="en-US" sz="800" dirty="0">
                  <a:sym typeface="宋体" panose="02010600030101010101" pitchFamily="2" charset="-122"/>
                </a:rPr>
                <a:t>非金融企业向非金融企业借款的利息支出，不超过按照金融企业同期同类贷款利率计算的数额的部分，准予税前扣除。</a:t>
              </a:r>
              <a:endParaRPr lang="en-US" altLang="zh-CN" sz="800" dirty="0">
                <a:solidFill>
                  <a:srgbClr val="7F7F7F"/>
                </a:solidFill>
                <a:latin typeface="宋体" panose="02010600030101010101" pitchFamily="2" charset="-122"/>
                <a:sym typeface="Calibri" panose="020F0502020204030204" pitchFamily="34" charset="0"/>
              </a:endParaRPr>
            </a:p>
          </p:txBody>
        </p:sp>
        <p:sp>
          <p:nvSpPr>
            <p:cNvPr id="13" name="矩形 12"/>
            <p:cNvSpPr/>
            <p:nvPr/>
          </p:nvSpPr>
          <p:spPr>
            <a:xfrm>
              <a:off x="1486" y="3307"/>
              <a:ext cx="1740" cy="1739"/>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grpSp>
        <p:nvGrpSpPr>
          <p:cNvPr id="3" name="组合 13"/>
          <p:cNvGrpSpPr/>
          <p:nvPr/>
        </p:nvGrpSpPr>
        <p:grpSpPr bwMode="auto">
          <a:xfrm>
            <a:off x="4654153" y="1078707"/>
            <a:ext cx="3948113" cy="1459706"/>
            <a:chOff x="1088" y="2265"/>
            <a:chExt cx="8289" cy="3064"/>
          </a:xfrm>
        </p:grpSpPr>
        <p:sp>
          <p:nvSpPr>
            <p:cNvPr id="4" name="圆角矩形 3"/>
            <p:cNvSpPr/>
            <p:nvPr/>
          </p:nvSpPr>
          <p:spPr>
            <a:xfrm>
              <a:off x="1088" y="2265"/>
              <a:ext cx="8289" cy="3064"/>
            </a:xfrm>
            <a:prstGeom prst="roundRect">
              <a:avLst>
                <a:gd name="adj" fmla="val 9171"/>
              </a:avLst>
            </a:prstGeom>
            <a:solidFill>
              <a:schemeClr val="bg1"/>
            </a:solidFill>
            <a:ln>
              <a:noFill/>
            </a:ln>
            <a:effectLst>
              <a:outerShdw blurRad="2921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 name="任意多边形 4"/>
            <p:cNvSpPr/>
            <p:nvPr/>
          </p:nvSpPr>
          <p:spPr>
            <a:xfrm>
              <a:off x="1088" y="2265"/>
              <a:ext cx="8289" cy="770"/>
            </a:xfrm>
            <a:custGeom>
              <a:avLst/>
              <a:gdLst>
                <a:gd name="adj" fmla="val 91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289" h="769">
                  <a:moveTo>
                    <a:pt x="281" y="0"/>
                  </a:moveTo>
                  <a:lnTo>
                    <a:pt x="8008" y="0"/>
                  </a:lnTo>
                  <a:cubicBezTo>
                    <a:pt x="8163" y="0"/>
                    <a:pt x="8289" y="126"/>
                    <a:pt x="8289" y="281"/>
                  </a:cubicBezTo>
                  <a:lnTo>
                    <a:pt x="8289" y="769"/>
                  </a:lnTo>
                  <a:lnTo>
                    <a:pt x="0" y="769"/>
                  </a:lnTo>
                  <a:lnTo>
                    <a:pt x="0" y="281"/>
                  </a:lnTo>
                  <a:cubicBezTo>
                    <a:pt x="0" y="126"/>
                    <a:pt x="126" y="0"/>
                    <a:pt x="281" y="0"/>
                  </a:cubicBezTo>
                  <a:close/>
                </a:path>
              </a:pathLst>
            </a:custGeom>
            <a:solidFill>
              <a:srgbClr val="0023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1756" name="文本框 38"/>
            <p:cNvSpPr txBox="1">
              <a:spLocks noChangeArrowheads="1"/>
            </p:cNvSpPr>
            <p:nvPr/>
          </p:nvSpPr>
          <p:spPr bwMode="auto">
            <a:xfrm>
              <a:off x="3157" y="2384"/>
              <a:ext cx="4265" cy="581"/>
            </a:xfrm>
            <a:prstGeom prst="rect">
              <a:avLst/>
            </a:prstGeom>
            <a:noFill/>
            <a:ln w="9525">
              <a:noFill/>
              <a:miter lim="800000"/>
            </a:ln>
          </p:spPr>
          <p:txBody>
            <a:bodyPr wrap="none">
              <a:spAutoFit/>
            </a:bodyPr>
            <a:lstStyle/>
            <a:p>
              <a:r>
                <a:rPr lang="zh-CN" altLang="en-US" sz="1200" b="1" dirty="0">
                  <a:solidFill>
                    <a:schemeClr val="bg1"/>
                  </a:solidFill>
                  <a:sym typeface="宋体" panose="02010600030101010101" pitchFamily="2" charset="-122"/>
                </a:rPr>
                <a:t>（三）关联方借款利息支出</a:t>
              </a:r>
              <a:endParaRPr lang="zh-CN" altLang="en-US" sz="1200" b="1" dirty="0">
                <a:solidFill>
                  <a:schemeClr val="bg1"/>
                </a:solidFill>
                <a:latin typeface="宋体" panose="02010600030101010101" pitchFamily="2" charset="-122"/>
                <a:sym typeface="宋体" panose="02010600030101010101" pitchFamily="2" charset="-122"/>
              </a:endParaRPr>
            </a:p>
          </p:txBody>
        </p:sp>
        <p:sp>
          <p:nvSpPr>
            <p:cNvPr id="31757" name="文本框"/>
            <p:cNvSpPr txBox="1">
              <a:spLocks noChangeArrowheads="1"/>
            </p:cNvSpPr>
            <p:nvPr/>
          </p:nvSpPr>
          <p:spPr bwMode="auto">
            <a:xfrm>
              <a:off x="3423" y="3137"/>
              <a:ext cx="5517" cy="1910"/>
            </a:xfrm>
            <a:prstGeom prst="rect">
              <a:avLst/>
            </a:prstGeom>
            <a:noFill/>
            <a:ln w="9525">
              <a:noFill/>
              <a:miter lim="800000"/>
            </a:ln>
          </p:spPr>
          <p:txBody>
            <a:bodyPr/>
            <a:lstStyle/>
            <a:p>
              <a:pPr>
                <a:lnSpc>
                  <a:spcPct val="150000"/>
                </a:lnSpc>
              </a:pPr>
              <a:r>
                <a:rPr lang="zh-CN" altLang="en-US" sz="800" dirty="0">
                  <a:sym typeface="宋体" panose="02010600030101010101" pitchFamily="2" charset="-122"/>
                </a:rPr>
                <a:t>企业与其关联方之间的业务往来，不符合独立交易原则而减少企业或者其关联方应纳税收入或者所得额的，税务机关有权按照合理方法调整。</a:t>
              </a:r>
              <a:endParaRPr lang="en-US" altLang="zh-CN" sz="800" dirty="0">
                <a:solidFill>
                  <a:srgbClr val="7F7F7F"/>
                </a:solidFill>
                <a:latin typeface="宋体" panose="02010600030101010101" pitchFamily="2" charset="-122"/>
                <a:sym typeface="Calibri" panose="020F0502020204030204" pitchFamily="34" charset="0"/>
              </a:endParaRPr>
            </a:p>
          </p:txBody>
        </p:sp>
        <p:sp>
          <p:nvSpPr>
            <p:cNvPr id="43" name="矩形 42"/>
            <p:cNvSpPr/>
            <p:nvPr/>
          </p:nvSpPr>
          <p:spPr>
            <a:xfrm>
              <a:off x="1485" y="3307"/>
              <a:ext cx="1740" cy="1739"/>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grpSp>
        <p:nvGrpSpPr>
          <p:cNvPr id="6" name="组合 5"/>
          <p:cNvGrpSpPr/>
          <p:nvPr/>
        </p:nvGrpSpPr>
        <p:grpSpPr bwMode="auto">
          <a:xfrm>
            <a:off x="2597944" y="2839642"/>
            <a:ext cx="3948113" cy="1458515"/>
            <a:chOff x="1088" y="2265"/>
            <a:chExt cx="8289" cy="3064"/>
          </a:xfrm>
        </p:grpSpPr>
        <p:sp>
          <p:nvSpPr>
            <p:cNvPr id="11" name="圆角矩形 10"/>
            <p:cNvSpPr/>
            <p:nvPr/>
          </p:nvSpPr>
          <p:spPr>
            <a:xfrm>
              <a:off x="1088" y="2265"/>
              <a:ext cx="8289" cy="3064"/>
            </a:xfrm>
            <a:prstGeom prst="roundRect">
              <a:avLst>
                <a:gd name="adj" fmla="val 9171"/>
              </a:avLst>
            </a:prstGeom>
            <a:solidFill>
              <a:schemeClr val="bg1"/>
            </a:solidFill>
            <a:ln>
              <a:noFill/>
            </a:ln>
            <a:effectLst>
              <a:outerShdw blurRad="2921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5" name="任意多边形 14"/>
            <p:cNvSpPr/>
            <p:nvPr/>
          </p:nvSpPr>
          <p:spPr>
            <a:xfrm>
              <a:off x="1088" y="2265"/>
              <a:ext cx="8289" cy="768"/>
            </a:xfrm>
            <a:custGeom>
              <a:avLst/>
              <a:gdLst>
                <a:gd name="adj" fmla="val 917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289" h="769">
                  <a:moveTo>
                    <a:pt x="281" y="0"/>
                  </a:moveTo>
                  <a:lnTo>
                    <a:pt x="8008" y="0"/>
                  </a:lnTo>
                  <a:cubicBezTo>
                    <a:pt x="8163" y="0"/>
                    <a:pt x="8289" y="126"/>
                    <a:pt x="8289" y="281"/>
                  </a:cubicBezTo>
                  <a:lnTo>
                    <a:pt x="8289" y="769"/>
                  </a:lnTo>
                  <a:lnTo>
                    <a:pt x="0" y="769"/>
                  </a:lnTo>
                  <a:lnTo>
                    <a:pt x="0" y="281"/>
                  </a:lnTo>
                  <a:cubicBezTo>
                    <a:pt x="0" y="126"/>
                    <a:pt x="126" y="0"/>
                    <a:pt x="281" y="0"/>
                  </a:cubicBezTo>
                  <a:close/>
                </a:path>
              </a:pathLst>
            </a:custGeom>
            <a:solidFill>
              <a:srgbClr val="0023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1762" name="文本框 15"/>
            <p:cNvSpPr txBox="1">
              <a:spLocks noChangeArrowheads="1"/>
            </p:cNvSpPr>
            <p:nvPr/>
          </p:nvSpPr>
          <p:spPr bwMode="auto">
            <a:xfrm>
              <a:off x="3157" y="2384"/>
              <a:ext cx="4265" cy="582"/>
            </a:xfrm>
            <a:prstGeom prst="rect">
              <a:avLst/>
            </a:prstGeom>
            <a:noFill/>
            <a:ln w="9525">
              <a:noFill/>
              <a:miter lim="800000"/>
            </a:ln>
          </p:spPr>
          <p:txBody>
            <a:bodyPr wrap="none">
              <a:spAutoFit/>
            </a:bodyPr>
            <a:lstStyle/>
            <a:p>
              <a:r>
                <a:rPr lang="zh-CN" altLang="en-US" sz="1200" b="1" dirty="0">
                  <a:solidFill>
                    <a:schemeClr val="bg1"/>
                  </a:solidFill>
                  <a:sym typeface="宋体" panose="02010600030101010101" pitchFamily="2" charset="-122"/>
                </a:rPr>
                <a:t>（四）投资未到位利息支出</a:t>
              </a:r>
              <a:endParaRPr lang="zh-CN" altLang="en-US" sz="1200" b="1" dirty="0">
                <a:solidFill>
                  <a:schemeClr val="bg1"/>
                </a:solidFill>
                <a:latin typeface="宋体" panose="02010600030101010101" pitchFamily="2" charset="-122"/>
                <a:sym typeface="宋体" panose="02010600030101010101" pitchFamily="2" charset="-122"/>
              </a:endParaRPr>
            </a:p>
          </p:txBody>
        </p:sp>
        <p:sp>
          <p:nvSpPr>
            <p:cNvPr id="31763" name="文本框"/>
            <p:cNvSpPr txBox="1">
              <a:spLocks noChangeArrowheads="1"/>
            </p:cNvSpPr>
            <p:nvPr/>
          </p:nvSpPr>
          <p:spPr bwMode="auto">
            <a:xfrm>
              <a:off x="3423" y="3037"/>
              <a:ext cx="5517" cy="2192"/>
            </a:xfrm>
            <a:prstGeom prst="rect">
              <a:avLst/>
            </a:prstGeom>
            <a:noFill/>
            <a:ln w="9525">
              <a:noFill/>
              <a:miter lim="800000"/>
            </a:ln>
          </p:spPr>
          <p:txBody>
            <a:bodyPr/>
            <a:lstStyle/>
            <a:p>
              <a:pPr>
                <a:lnSpc>
                  <a:spcPct val="150000"/>
                </a:lnSpc>
              </a:pPr>
              <a:r>
                <a:rPr lang="zh-CN" altLang="en-US" sz="800" dirty="0">
                  <a:sym typeface="宋体" panose="02010600030101010101" pitchFamily="2" charset="-122"/>
                </a:rPr>
                <a:t>企业一个年度内每一账面实收资本与借款余额保持不变的期间作为一个计算期，每一计算期内不得扣除的借款利息按该期间借款利息发生额乘以该期间企业未缴足的注册资本占借款总额的比例计算，公式为∶</a:t>
              </a:r>
              <a:endParaRPr lang="zh-CN" altLang="en-US" sz="800" dirty="0"/>
            </a:p>
            <a:p>
              <a:pPr>
                <a:lnSpc>
                  <a:spcPct val="150000"/>
                </a:lnSpc>
              </a:pPr>
              <a:r>
                <a:rPr lang="zh-CN" altLang="en-US" sz="800" dirty="0">
                  <a:sym typeface="宋体" panose="02010600030101010101" pitchFamily="2" charset="-122"/>
                </a:rPr>
                <a:t>企业每一计算期不得扣除的借款利息=该期间借款利息额x 该期间未缴足注册资本额÷该期间借款额。</a:t>
              </a:r>
              <a:endParaRPr lang="en-US" altLang="zh-CN" sz="800" dirty="0">
                <a:solidFill>
                  <a:srgbClr val="7F7F7F"/>
                </a:solidFill>
                <a:latin typeface="宋体" panose="02010600030101010101" pitchFamily="2" charset="-122"/>
                <a:sym typeface="Calibri" panose="020F0502020204030204" pitchFamily="34" charset="0"/>
              </a:endParaRPr>
            </a:p>
          </p:txBody>
        </p:sp>
        <p:sp>
          <p:nvSpPr>
            <p:cNvPr id="18" name="矩形 17"/>
            <p:cNvSpPr/>
            <p:nvPr/>
          </p:nvSpPr>
          <p:spPr>
            <a:xfrm>
              <a:off x="1485" y="3308"/>
              <a:ext cx="1740" cy="1738"/>
            </a:xfrm>
            <a:prstGeom prst="rect">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Tree>
  </p:cSld>
  <p:clrMapOvr>
    <a:masterClrMapping/>
  </p:clrMapOvr>
  <p:transition spd="slow" advClick="0">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185987"/>
            <a:ext cx="9144000" cy="938213"/>
          </a:xfrm>
          <a:prstGeom prst="rect">
            <a:avLst/>
          </a:prstGeom>
          <a:solidFill>
            <a:srgbClr val="EBEE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33794"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11994" y="664369"/>
            <a:ext cx="7924800" cy="4662815"/>
          </a:xfrm>
          <a:prstGeom prst="rect">
            <a:avLst/>
          </a:prstGeom>
          <a:noFill/>
        </p:spPr>
        <p:txBody>
          <a:bodyPr lIns="68580" tIns="34290" rIns="68580" bIns="34290">
            <a:spAutoFit/>
          </a:bodyPr>
          <a:lstStyle/>
          <a:p>
            <a:pPr fontAlgn="auto">
              <a:lnSpc>
                <a:spcPct val="150000"/>
              </a:lnSpc>
              <a:spcBef>
                <a:spcPts val="0"/>
              </a:spcBef>
              <a:spcAft>
                <a:spcPts val="0"/>
              </a:spcAft>
              <a:defRPr/>
            </a:pPr>
            <a:r>
              <a:rPr lang="zh-CN" altLang="en-US" sz="1100" b="1" dirty="0">
                <a:latin typeface="+mn-lt"/>
                <a:ea typeface="+mn-ea"/>
              </a:rPr>
              <a:t>六、房地产企业三项费用扣除计算基数</a:t>
            </a:r>
            <a:endParaRPr lang="zh-CN" altLang="en-US" sz="1100" b="1" dirty="0">
              <a:latin typeface="+mn-lt"/>
              <a:ea typeface="+mn-ea"/>
            </a:endParaRPr>
          </a:p>
          <a:p>
            <a:pPr fontAlgn="auto">
              <a:lnSpc>
                <a:spcPct val="150000"/>
              </a:lnSpc>
              <a:spcBef>
                <a:spcPts val="0"/>
              </a:spcBef>
              <a:spcAft>
                <a:spcPts val="0"/>
              </a:spcAft>
              <a:defRPr/>
            </a:pPr>
            <a:r>
              <a:rPr lang="zh-CN" altLang="en-US" sz="1100" dirty="0">
                <a:latin typeface="+mn-lt"/>
                <a:ea typeface="+mn-ea"/>
              </a:rPr>
              <a:t>（一）三项费用扣除基数表中取数的逻辑</a:t>
            </a:r>
            <a:endParaRPr lang="zh-CN" altLang="en-US" sz="1100" dirty="0">
              <a:latin typeface="+mn-lt"/>
              <a:ea typeface="+mn-ea"/>
            </a:endParaRPr>
          </a:p>
          <a:p>
            <a:pPr fontAlgn="auto">
              <a:lnSpc>
                <a:spcPct val="150000"/>
              </a:lnSpc>
              <a:spcBef>
                <a:spcPts val="0"/>
              </a:spcBef>
              <a:spcAft>
                <a:spcPts val="0"/>
              </a:spcAft>
              <a:defRPr/>
            </a:pPr>
            <a:r>
              <a:rPr lang="zh-CN" altLang="en-US" sz="1100" dirty="0">
                <a:latin typeface="+mn-lt"/>
                <a:ea typeface="+mn-ea"/>
              </a:rPr>
              <a:t>业务招待费、广告费和业务宣传费的计算基数是营业收入，而营业收入是由主营业务收人、其他业务收入和视同销售收入三部分构成。</a:t>
            </a:r>
            <a:endParaRPr lang="zh-CN" altLang="en-US" sz="1100" dirty="0">
              <a:latin typeface="+mn-lt"/>
              <a:ea typeface="+mn-ea"/>
            </a:endParaRPr>
          </a:p>
          <a:p>
            <a:pPr fontAlgn="auto">
              <a:lnSpc>
                <a:spcPct val="150000"/>
              </a:lnSpc>
              <a:spcBef>
                <a:spcPts val="0"/>
              </a:spcBef>
              <a:spcAft>
                <a:spcPts val="0"/>
              </a:spcAft>
              <a:defRPr/>
            </a:pPr>
            <a:r>
              <a:rPr lang="zh-CN" altLang="en-US" sz="1100" dirty="0">
                <a:latin typeface="+mn-lt"/>
                <a:ea typeface="+mn-ea"/>
              </a:rPr>
              <a:t>（二）三项费用扣除基数的计算公式</a:t>
            </a:r>
            <a:endParaRPr lang="zh-CN" altLang="en-US" sz="1100" dirty="0">
              <a:latin typeface="+mn-lt"/>
              <a:ea typeface="+mn-ea"/>
            </a:endParaRPr>
          </a:p>
          <a:p>
            <a:pPr fontAlgn="auto">
              <a:lnSpc>
                <a:spcPct val="150000"/>
              </a:lnSpc>
              <a:spcBef>
                <a:spcPts val="0"/>
              </a:spcBef>
              <a:spcAft>
                <a:spcPts val="0"/>
              </a:spcAft>
              <a:defRPr/>
            </a:pPr>
            <a:r>
              <a:rPr lang="zh-CN" altLang="en-US" sz="1100" dirty="0">
                <a:latin typeface="+mn-lt"/>
                <a:ea typeface="+mn-ea"/>
              </a:rPr>
              <a:t>税务机关对企业以前年度纳税情况进行检查时调增的应纳税所得额，凡企业以前年度发生亏损且该亏损属于企业所得税法规定允许弥补的，应允许调增的应纳税所得额弥补该亏损。弥补该亏损后仍有余额的，按照企业所得税法规定计算缴纳企业所得税。</a:t>
            </a:r>
            <a:endParaRPr lang="zh-CN" altLang="en-US" sz="1100" dirty="0">
              <a:latin typeface="+mn-lt"/>
              <a:ea typeface="+mn-ea"/>
            </a:endParaRPr>
          </a:p>
          <a:p>
            <a:pPr marL="214630" indent="-214630" fontAlgn="auto">
              <a:lnSpc>
                <a:spcPct val="200000"/>
              </a:lnSpc>
              <a:spcBef>
                <a:spcPts val="0"/>
              </a:spcBef>
              <a:spcAft>
                <a:spcPts val="0"/>
              </a:spcAft>
              <a:buClr>
                <a:srgbClr val="002358"/>
              </a:buClr>
              <a:buFont typeface="Wingdings" panose="05000000000000000000" charset="0"/>
              <a:buChar char="Ø"/>
              <a:defRPr/>
            </a:pPr>
            <a:r>
              <a:rPr lang="zh-CN" altLang="en-US" sz="1100" b="1" dirty="0">
                <a:latin typeface="+mn-lt"/>
                <a:ea typeface="+mn-ea"/>
              </a:rPr>
              <a:t>未完工年度三项费用扣除计算基数=未完工产品预售收入+其他业务收入+视同销售收入+该年度税务机关查补收入</a:t>
            </a:r>
            <a:endParaRPr lang="zh-CN" altLang="en-US" sz="1100" b="1" dirty="0">
              <a:latin typeface="+mn-lt"/>
              <a:ea typeface="+mn-ea"/>
            </a:endParaRPr>
          </a:p>
          <a:p>
            <a:pPr marL="214630" indent="-214630" fontAlgn="auto">
              <a:lnSpc>
                <a:spcPct val="200000"/>
              </a:lnSpc>
              <a:spcBef>
                <a:spcPts val="0"/>
              </a:spcBef>
              <a:spcAft>
                <a:spcPts val="0"/>
              </a:spcAft>
              <a:buClr>
                <a:srgbClr val="002358"/>
              </a:buClr>
              <a:buFont typeface="Wingdings" panose="05000000000000000000" charset="0"/>
              <a:buChar char="Ø"/>
              <a:defRPr/>
            </a:pPr>
            <a:r>
              <a:rPr lang="zh-CN" altLang="en-US" sz="1100" b="1" dirty="0">
                <a:latin typeface="+mn-lt"/>
                <a:ea typeface="+mn-ea"/>
              </a:rPr>
              <a:t>完工年度三项费用扣除计算基数=完工产品收入+其他业务收入+视同销售收入＋未完工产品预售收入+该年度税务机关查补收入-未完工产品收入结转已完工产品收入</a:t>
            </a:r>
            <a:endParaRPr lang="zh-CN" altLang="en-US" sz="1100" b="1" dirty="0">
              <a:latin typeface="+mn-lt"/>
              <a:ea typeface="+mn-ea"/>
            </a:endParaRPr>
          </a:p>
          <a:p>
            <a:pPr marL="214630" indent="-214630" fontAlgn="auto">
              <a:lnSpc>
                <a:spcPct val="150000"/>
              </a:lnSpc>
              <a:spcBef>
                <a:spcPts val="0"/>
              </a:spcBef>
              <a:spcAft>
                <a:spcPts val="0"/>
              </a:spcAft>
              <a:defRPr/>
            </a:pPr>
            <a:r>
              <a:rPr lang="zh-CN" altLang="en-US" sz="1100" b="1" dirty="0">
                <a:latin typeface="+mn-lt"/>
                <a:ea typeface="+mn-ea"/>
              </a:rPr>
              <a:t>七、税金及附加</a:t>
            </a:r>
            <a:endParaRPr lang="zh-CN" altLang="en-US" sz="1100" b="1" dirty="0">
              <a:latin typeface="+mn-lt"/>
              <a:ea typeface="+mn-ea"/>
            </a:endParaRPr>
          </a:p>
          <a:p>
            <a:pPr fontAlgn="auto">
              <a:lnSpc>
                <a:spcPct val="150000"/>
              </a:lnSpc>
              <a:spcBef>
                <a:spcPts val="0"/>
              </a:spcBef>
              <a:spcAft>
                <a:spcPts val="0"/>
              </a:spcAft>
              <a:defRPr/>
            </a:pPr>
            <a:r>
              <a:rPr lang="zh-CN" altLang="en-US" sz="1100" dirty="0">
                <a:latin typeface="+mn-lt"/>
                <a:ea typeface="+mn-ea"/>
              </a:rPr>
              <a:t>目前税金及附加的处理方式有两种∶一是按照权责发生制原则，在办理产权移交手续的时候，再依照结转的收入做配比扣除; 二是直接在发生当期扣除。</a:t>
            </a:r>
            <a:endParaRPr lang="zh-CN" altLang="en-US" sz="1100" dirty="0">
              <a:latin typeface="+mn-lt"/>
              <a:ea typeface="+mn-ea"/>
            </a:endParaRPr>
          </a:p>
          <a:p>
            <a:pPr marL="128905" indent="-128905" fontAlgn="auto">
              <a:lnSpc>
                <a:spcPct val="150000"/>
              </a:lnSpc>
              <a:spcBef>
                <a:spcPts val="0"/>
              </a:spcBef>
              <a:spcAft>
                <a:spcPts val="0"/>
              </a:spcAft>
              <a:buClr>
                <a:srgbClr val="002358"/>
              </a:buClr>
              <a:buFont typeface="Wingdings" panose="05000000000000000000" charset="0"/>
              <a:buChar char="l"/>
              <a:defRPr/>
            </a:pPr>
            <a:r>
              <a:rPr lang="zh-CN" altLang="en-US" sz="900" dirty="0">
                <a:latin typeface="+mn-lt"/>
                <a:ea typeface="+mn-ea"/>
              </a:rPr>
              <a:t>一是税金及附加的定性应为期间费用，按照《企业会计准则》的规定，费用的处理可以对象化，也可以期间化。对象化的费用构成产品成本，期间化的费用计入当期损益。从这点来看，税金及附加显然不会构成开发产品的成本，因此税金及附加的定性为期间费用，没有必要同收与成相配比。</a:t>
            </a:r>
            <a:endParaRPr lang="zh-CN" altLang="en-US" sz="900" dirty="0">
              <a:latin typeface="+mn-lt"/>
              <a:ea typeface="+mn-ea"/>
            </a:endParaRPr>
          </a:p>
          <a:p>
            <a:pPr marL="128905" indent="-128905" fontAlgn="auto">
              <a:lnSpc>
                <a:spcPct val="150000"/>
              </a:lnSpc>
              <a:spcBef>
                <a:spcPts val="0"/>
              </a:spcBef>
              <a:spcAft>
                <a:spcPts val="0"/>
              </a:spcAft>
              <a:buClr>
                <a:srgbClr val="002358"/>
              </a:buClr>
              <a:buFont typeface="Wingdings" panose="05000000000000000000" charset="0"/>
              <a:buChar char="l"/>
              <a:defRPr/>
            </a:pPr>
            <a:r>
              <a:rPr lang="zh-CN" altLang="en-US" sz="900" dirty="0">
                <a:latin typeface="+mn-lt"/>
                <a:ea typeface="+mn-ea"/>
              </a:rPr>
              <a:t>二是从国际会计准则的实践来看，税金及附加也更加符合期间费用的概念</a:t>
            </a:r>
            <a:endParaRPr lang="zh-CN" altLang="en-US" sz="900" dirty="0">
              <a:latin typeface="+mn-lt"/>
              <a:ea typeface="+mn-ea"/>
            </a:endParaRPr>
          </a:p>
          <a:p>
            <a:pPr marL="128905" indent="-128905" fontAlgn="auto">
              <a:lnSpc>
                <a:spcPct val="150000"/>
              </a:lnSpc>
              <a:spcBef>
                <a:spcPts val="0"/>
              </a:spcBef>
              <a:spcAft>
                <a:spcPts val="0"/>
              </a:spcAft>
              <a:buClr>
                <a:srgbClr val="002358"/>
              </a:buClr>
              <a:buFont typeface="Wingdings" panose="05000000000000000000" charset="0"/>
              <a:buChar char="l"/>
              <a:defRPr/>
            </a:pPr>
            <a:r>
              <a:rPr lang="zh-CN" altLang="en-US" sz="900" dirty="0">
                <a:latin typeface="+mn-lt"/>
                <a:ea typeface="+mn-ea"/>
              </a:rPr>
              <a:t>三是全国会计专业资格考试大纲明确成本费用总额包含营业成本、税金及附加、管理费用、用售费用、财务费用。很显然，税金及附加不归属于营业成本，而属于和三大费用并列的期间费用。</a:t>
            </a:r>
            <a:endParaRPr lang="zh-CN" altLang="en-US" sz="900" dirty="0">
              <a:latin typeface="+mn-lt"/>
              <a:ea typeface="+mn-ea"/>
            </a:endParaRPr>
          </a:p>
        </p:txBody>
      </p:sp>
    </p:spTree>
  </p:cSld>
  <p:clrMapOvr>
    <a:masterClrMapping/>
  </p:clrMapOvr>
  <p:transition spd="slow" advClick="0">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843" name="文本框 18"/>
          <p:cNvSpPr txBox="1">
            <a:spLocks noChangeArrowheads="1"/>
          </p:cNvSpPr>
          <p:nvPr/>
        </p:nvSpPr>
        <p:spPr bwMode="auto">
          <a:xfrm>
            <a:off x="711994" y="664369"/>
            <a:ext cx="7924800" cy="577081"/>
          </a:xfrm>
          <a:prstGeom prst="rect">
            <a:avLst/>
          </a:prstGeom>
          <a:noFill/>
          <a:ln w="9525">
            <a:noFill/>
            <a:miter lim="800000"/>
          </a:ln>
        </p:spPr>
        <p:txBody>
          <a:bodyPr lIns="68580" tIns="34290" rIns="68580" bIns="34290">
            <a:spAutoFit/>
          </a:bodyPr>
          <a:lstStyle/>
          <a:p>
            <a:pPr>
              <a:lnSpc>
                <a:spcPct val="150000"/>
              </a:lnSpc>
            </a:pPr>
            <a:r>
              <a:rPr lang="zh-CN" altLang="en-US" sz="1100" b="1" dirty="0"/>
              <a:t>八、三项成本预提</a:t>
            </a:r>
            <a:endParaRPr lang="zh-CN" altLang="en-US" sz="1100" b="1" dirty="0"/>
          </a:p>
          <a:p>
            <a:pPr>
              <a:lnSpc>
                <a:spcPct val="150000"/>
              </a:lnSpc>
            </a:pPr>
            <a:r>
              <a:rPr lang="zh-CN" altLang="en-US" sz="1100" dirty="0">
                <a:sym typeface="+mn-ea"/>
              </a:rPr>
              <a:t>因此在完工年度汇算清缴时，税收上允许有三项成本的预提。以下三项成本可以预提;</a:t>
            </a:r>
            <a:endParaRPr lang="zh-CN" altLang="en-US" sz="1100" b="1" dirty="0"/>
          </a:p>
        </p:txBody>
      </p:sp>
      <p:grpSp>
        <p:nvGrpSpPr>
          <p:cNvPr id="2" name="组合 5"/>
          <p:cNvGrpSpPr/>
          <p:nvPr/>
        </p:nvGrpSpPr>
        <p:grpSpPr bwMode="auto">
          <a:xfrm>
            <a:off x="711994" y="1226344"/>
            <a:ext cx="8046244" cy="2400300"/>
            <a:chOff x="5851" y="1924"/>
            <a:chExt cx="25137" cy="7532"/>
          </a:xfrm>
        </p:grpSpPr>
        <p:grpSp>
          <p:nvGrpSpPr>
            <p:cNvPr id="3" name="组合 29"/>
            <p:cNvGrpSpPr/>
            <p:nvPr/>
          </p:nvGrpSpPr>
          <p:grpSpPr bwMode="auto">
            <a:xfrm>
              <a:off x="10122" y="3938"/>
              <a:ext cx="2072" cy="4222"/>
              <a:chOff x="8072" y="2594"/>
              <a:chExt cx="3056" cy="6226"/>
            </a:xfrm>
          </p:grpSpPr>
          <p:sp>
            <p:nvSpPr>
              <p:cNvPr id="31" name="圆角矩形 30"/>
              <p:cNvSpPr/>
              <p:nvPr/>
            </p:nvSpPr>
            <p:spPr>
              <a:xfrm>
                <a:off x="8213" y="2698"/>
                <a:ext cx="2814" cy="6016"/>
              </a:xfrm>
              <a:prstGeom prst="roundRect">
                <a:avLst>
                  <a:gd name="adj" fmla="val 9232"/>
                </a:avLst>
              </a:prstGeom>
              <a:blipFill rotWithShape="1">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pic>
            <p:nvPicPr>
              <p:cNvPr id="35847" name="图片 31" descr="2"/>
              <p:cNvPicPr>
                <a:picLocks noChangeAspect="1" noChangeArrowheads="1"/>
              </p:cNvPicPr>
              <p:nvPr>
                <p:custDataLst>
                  <p:tags r:id="rId2"/>
                </p:custDataLst>
              </p:nvPr>
            </p:nvPicPr>
            <p:blipFill>
              <a:blip r:embed="rId3" cstate="print"/>
              <a:srcRect/>
              <a:stretch>
                <a:fillRect/>
              </a:stretch>
            </p:blipFill>
            <p:spPr bwMode="auto">
              <a:xfrm>
                <a:off x="8072" y="2594"/>
                <a:ext cx="3056" cy="6227"/>
              </a:xfrm>
              <a:prstGeom prst="rect">
                <a:avLst/>
              </a:prstGeom>
              <a:noFill/>
              <a:ln w="9525">
                <a:noFill/>
                <a:miter lim="800000"/>
                <a:headEnd/>
                <a:tailEnd/>
              </a:ln>
            </p:spPr>
          </p:pic>
        </p:grpSp>
        <p:grpSp>
          <p:nvGrpSpPr>
            <p:cNvPr id="4" name="组合 6"/>
            <p:cNvGrpSpPr/>
            <p:nvPr/>
          </p:nvGrpSpPr>
          <p:grpSpPr bwMode="auto">
            <a:xfrm>
              <a:off x="6976" y="3938"/>
              <a:ext cx="2072" cy="4222"/>
              <a:chOff x="8072" y="2594"/>
              <a:chExt cx="3056" cy="6226"/>
            </a:xfrm>
          </p:grpSpPr>
          <p:sp>
            <p:nvSpPr>
              <p:cNvPr id="20" name="圆角矩形 19"/>
              <p:cNvSpPr/>
              <p:nvPr/>
            </p:nvSpPr>
            <p:spPr>
              <a:xfrm>
                <a:off x="8212" y="2698"/>
                <a:ext cx="2820" cy="6016"/>
              </a:xfrm>
              <a:prstGeom prst="roundRect">
                <a:avLst>
                  <a:gd name="adj" fmla="val 9232"/>
                </a:avLst>
              </a:prstGeom>
              <a:blipFill rotWithShape="1">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pic>
            <p:nvPicPr>
              <p:cNvPr id="35850" name="图片 20" descr="2"/>
              <p:cNvPicPr>
                <a:picLocks noChangeAspect="1" noChangeArrowheads="1"/>
              </p:cNvPicPr>
              <p:nvPr>
                <p:custDataLst>
                  <p:tags r:id="rId5"/>
                </p:custDataLst>
              </p:nvPr>
            </p:nvPicPr>
            <p:blipFill>
              <a:blip r:embed="rId3" cstate="print"/>
              <a:srcRect/>
              <a:stretch>
                <a:fillRect/>
              </a:stretch>
            </p:blipFill>
            <p:spPr bwMode="auto">
              <a:xfrm>
                <a:off x="8072" y="2594"/>
                <a:ext cx="3056" cy="6227"/>
              </a:xfrm>
              <a:prstGeom prst="rect">
                <a:avLst/>
              </a:prstGeom>
              <a:noFill/>
              <a:ln w="9525">
                <a:noFill/>
                <a:miter lim="800000"/>
                <a:headEnd/>
                <a:tailEnd/>
              </a:ln>
            </p:spPr>
          </p:pic>
        </p:grpSp>
        <p:grpSp>
          <p:nvGrpSpPr>
            <p:cNvPr id="5" name="组合 11"/>
            <p:cNvGrpSpPr/>
            <p:nvPr/>
          </p:nvGrpSpPr>
          <p:grpSpPr bwMode="auto">
            <a:xfrm>
              <a:off x="8111" y="2719"/>
              <a:ext cx="2817" cy="5741"/>
              <a:chOff x="8072" y="2594"/>
              <a:chExt cx="3056" cy="6226"/>
            </a:xfrm>
          </p:grpSpPr>
          <p:sp>
            <p:nvSpPr>
              <p:cNvPr id="8" name="圆角矩形 7"/>
              <p:cNvSpPr/>
              <p:nvPr/>
            </p:nvSpPr>
            <p:spPr>
              <a:xfrm>
                <a:off x="8215" y="2700"/>
                <a:ext cx="2813" cy="6013"/>
              </a:xfrm>
              <a:prstGeom prst="roundRect">
                <a:avLst>
                  <a:gd name="adj" fmla="val 9232"/>
                </a:avLst>
              </a:prstGeom>
              <a:blipFill rotWithShape="1">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pic>
            <p:nvPicPr>
              <p:cNvPr id="35853" name="图片 9" descr="2"/>
              <p:cNvPicPr>
                <a:picLocks noChangeAspect="1" noChangeArrowheads="1"/>
              </p:cNvPicPr>
              <p:nvPr>
                <p:custDataLst>
                  <p:tags r:id="rId7"/>
                </p:custDataLst>
              </p:nvPr>
            </p:nvPicPr>
            <p:blipFill>
              <a:blip r:embed="rId8" cstate="print"/>
              <a:srcRect/>
              <a:stretch>
                <a:fillRect/>
              </a:stretch>
            </p:blipFill>
            <p:spPr bwMode="auto">
              <a:xfrm>
                <a:off x="8072" y="2594"/>
                <a:ext cx="3056" cy="6227"/>
              </a:xfrm>
              <a:prstGeom prst="rect">
                <a:avLst/>
              </a:prstGeom>
              <a:noFill/>
              <a:ln w="9525">
                <a:noFill/>
                <a:miter lim="800000"/>
                <a:headEnd/>
                <a:tailEnd/>
              </a:ln>
            </p:spPr>
          </p:pic>
        </p:grpSp>
        <p:sp>
          <p:nvSpPr>
            <p:cNvPr id="11" name="椭圆 10"/>
            <p:cNvSpPr/>
            <p:nvPr/>
          </p:nvSpPr>
          <p:spPr>
            <a:xfrm>
              <a:off x="5851" y="1958"/>
              <a:ext cx="7499" cy="7498"/>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5" name="文本框 5"/>
            <p:cNvSpPr txBox="1"/>
            <p:nvPr/>
          </p:nvSpPr>
          <p:spPr bwMode="auto">
            <a:xfrm>
              <a:off x="13413" y="1924"/>
              <a:ext cx="16984" cy="1965"/>
            </a:xfrm>
            <a:prstGeom prst="rect">
              <a:avLst/>
            </a:prstGeom>
            <a:noFill/>
            <a:ln>
              <a:noFill/>
            </a:ln>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auto">
                <a:lnSpc>
                  <a:spcPct val="150000"/>
                </a:lnSpc>
                <a:spcBef>
                  <a:spcPts val="0"/>
                </a:spcBef>
                <a:spcAft>
                  <a:spcPts val="0"/>
                </a:spcAft>
                <a:defRPr/>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（1）出包工程未最终办理结算而未取得全额发票的，在证明资料充分的前提下，其发票不足房地产企业三大税种及关键风险点解析金额可以预提，但最高不得超过合同总金额的 10%。</a:t>
              </a:r>
              <a:endParaRPr lang="zh-CN" altLang="en-US" sz="1100" dirty="0">
                <a:solidFill>
                  <a:schemeClr val="tx1">
                    <a:lumMod val="50000"/>
                    <a:lumOff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3" name="文本框 5"/>
            <p:cNvSpPr txBox="1"/>
            <p:nvPr/>
          </p:nvSpPr>
          <p:spPr bwMode="auto">
            <a:xfrm>
              <a:off x="14004" y="4158"/>
              <a:ext cx="16984" cy="2328"/>
            </a:xfrm>
            <a:prstGeom prst="rect">
              <a:avLst/>
            </a:prstGeom>
            <a:noFill/>
            <a:ln>
              <a:noFill/>
            </a:ln>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auto">
                <a:lnSpc>
                  <a:spcPct val="150000"/>
                </a:lnSpc>
                <a:spcBef>
                  <a:spcPts val="0"/>
                </a:spcBef>
                <a:spcAft>
                  <a:spcPts val="0"/>
                </a:spcAft>
                <a:defRPr/>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（2）公共配套设施尚未建造或尚未完工的，可按预算造价合理预提建造费用。此类公共配设施必须符合已在售房合同、协议或广告、模型中明确承诺建造且不可撤销，或按照法律法规定必须配套建造的条件。</a:t>
              </a:r>
              <a:endParaRPr lang="zh-CN" altLang="en-US" sz="1100" dirty="0">
                <a:solidFill>
                  <a:schemeClr val="tx1">
                    <a:lumMod val="50000"/>
                    <a:lumOff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8" name="文本框 5"/>
            <p:cNvSpPr txBox="1"/>
            <p:nvPr/>
          </p:nvSpPr>
          <p:spPr bwMode="auto">
            <a:xfrm>
              <a:off x="13413" y="7113"/>
              <a:ext cx="16984" cy="1965"/>
            </a:xfrm>
            <a:prstGeom prst="rect">
              <a:avLst/>
            </a:prstGeom>
            <a:noFill/>
            <a:ln>
              <a:noFill/>
            </a:ln>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fontAlgn="auto">
                <a:lnSpc>
                  <a:spcPct val="150000"/>
                </a:lnSpc>
                <a:spcBef>
                  <a:spcPts val="0"/>
                </a:spcBef>
                <a:spcAft>
                  <a:spcPts val="0"/>
                </a:spcAft>
                <a:defRPr/>
              </a:pPr>
              <a:r>
                <a:rPr lang="zh-CN" altLang="en-US" sz="1100" dirty="0">
                  <a:latin typeface="宋体" panose="02010600030101010101" pitchFamily="2" charset="-122"/>
                  <a:ea typeface="宋体" panose="02010600030101010101" pitchFamily="2" charset="-122"/>
                  <a:cs typeface="宋体" panose="02010600030101010101" pitchFamily="2" charset="-122"/>
                  <a:sym typeface="+mn-ea"/>
                </a:rPr>
                <a:t>（3）应向政府上交但尚未上交的报批报建费用、物业完善费用可以按规定预提。物业完善费用指按规定应由企业承担的物业管理基金、公建维修基金或其他专项基金。</a:t>
              </a:r>
              <a:endParaRPr lang="zh-CN" altLang="en-US" sz="1100" dirty="0">
                <a:solidFill>
                  <a:schemeClr val="tx1">
                    <a:lumMod val="50000"/>
                    <a:lumOff val="50000"/>
                  </a:scheme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6" name="椭圆 35"/>
            <p:cNvSpPr/>
            <p:nvPr/>
          </p:nvSpPr>
          <p:spPr>
            <a:xfrm flipH="1">
              <a:off x="12115" y="2925"/>
              <a:ext cx="1019" cy="1020"/>
            </a:xfrm>
            <a:prstGeom prst="ellipse">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18" name="椭圆 17"/>
            <p:cNvSpPr/>
            <p:nvPr/>
          </p:nvSpPr>
          <p:spPr>
            <a:xfrm flipH="1">
              <a:off x="12769" y="5197"/>
              <a:ext cx="1023" cy="102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26" name="椭圆 25"/>
            <p:cNvSpPr/>
            <p:nvPr/>
          </p:nvSpPr>
          <p:spPr>
            <a:xfrm flipH="1">
              <a:off x="12115" y="7468"/>
              <a:ext cx="1019" cy="1020"/>
            </a:xfrm>
            <a:prstGeom prst="ellipse">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62" name="任意多边形 61"/>
            <p:cNvSpPr/>
            <p:nvPr/>
          </p:nvSpPr>
          <p:spPr>
            <a:xfrm>
              <a:off x="13078" y="5499"/>
              <a:ext cx="405" cy="41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523" h="5585">
                  <a:moveTo>
                    <a:pt x="1" y="921"/>
                  </a:moveTo>
                  <a:lnTo>
                    <a:pt x="0" y="896"/>
                  </a:lnTo>
                  <a:lnTo>
                    <a:pt x="0" y="872"/>
                  </a:lnTo>
                  <a:cubicBezTo>
                    <a:pt x="-11" y="378"/>
                    <a:pt x="526" y="-11"/>
                    <a:pt x="880" y="0"/>
                  </a:cubicBezTo>
                  <a:lnTo>
                    <a:pt x="899" y="0"/>
                  </a:lnTo>
                  <a:lnTo>
                    <a:pt x="921" y="1"/>
                  </a:lnTo>
                  <a:lnTo>
                    <a:pt x="3035" y="1"/>
                  </a:lnTo>
                  <a:lnTo>
                    <a:pt x="3035" y="660"/>
                  </a:lnTo>
                  <a:lnTo>
                    <a:pt x="1063" y="660"/>
                  </a:lnTo>
                  <a:lnTo>
                    <a:pt x="1053" y="660"/>
                  </a:lnTo>
                  <a:lnTo>
                    <a:pt x="1043" y="660"/>
                  </a:lnTo>
                  <a:cubicBezTo>
                    <a:pt x="844" y="654"/>
                    <a:pt x="648" y="873"/>
                    <a:pt x="654" y="1049"/>
                  </a:cubicBezTo>
                  <a:lnTo>
                    <a:pt x="654" y="1058"/>
                  </a:lnTo>
                  <a:lnTo>
                    <a:pt x="654" y="1069"/>
                  </a:lnTo>
                  <a:lnTo>
                    <a:pt x="654" y="4515"/>
                  </a:lnTo>
                  <a:lnTo>
                    <a:pt x="654" y="4525"/>
                  </a:lnTo>
                  <a:lnTo>
                    <a:pt x="654" y="4535"/>
                  </a:lnTo>
                  <a:cubicBezTo>
                    <a:pt x="647" y="4734"/>
                    <a:pt x="867" y="4931"/>
                    <a:pt x="1042" y="4925"/>
                  </a:cubicBezTo>
                  <a:lnTo>
                    <a:pt x="1052" y="4925"/>
                  </a:lnTo>
                  <a:lnTo>
                    <a:pt x="1063" y="4924"/>
                  </a:lnTo>
                  <a:lnTo>
                    <a:pt x="4460" y="4924"/>
                  </a:lnTo>
                  <a:lnTo>
                    <a:pt x="4470" y="4924"/>
                  </a:lnTo>
                  <a:lnTo>
                    <a:pt x="4480" y="4925"/>
                  </a:lnTo>
                  <a:cubicBezTo>
                    <a:pt x="4679" y="4931"/>
                    <a:pt x="4875" y="4711"/>
                    <a:pt x="4869" y="4536"/>
                  </a:cubicBezTo>
                  <a:lnTo>
                    <a:pt x="4869" y="4526"/>
                  </a:lnTo>
                  <a:lnTo>
                    <a:pt x="4869" y="4515"/>
                  </a:lnTo>
                  <a:lnTo>
                    <a:pt x="4869" y="2423"/>
                  </a:lnTo>
                  <a:lnTo>
                    <a:pt x="5522" y="2423"/>
                  </a:lnTo>
                  <a:lnTo>
                    <a:pt x="5522" y="4664"/>
                  </a:lnTo>
                  <a:lnTo>
                    <a:pt x="5523" y="4688"/>
                  </a:lnTo>
                  <a:lnTo>
                    <a:pt x="5523" y="4712"/>
                  </a:lnTo>
                  <a:cubicBezTo>
                    <a:pt x="5534" y="5207"/>
                    <a:pt x="4997" y="5596"/>
                    <a:pt x="4643" y="5585"/>
                  </a:cubicBezTo>
                  <a:lnTo>
                    <a:pt x="4624" y="5584"/>
                  </a:lnTo>
                  <a:lnTo>
                    <a:pt x="4602" y="5584"/>
                  </a:lnTo>
                  <a:lnTo>
                    <a:pt x="921" y="5584"/>
                  </a:lnTo>
                  <a:lnTo>
                    <a:pt x="896" y="5585"/>
                  </a:lnTo>
                  <a:lnTo>
                    <a:pt x="872" y="5585"/>
                  </a:lnTo>
                  <a:cubicBezTo>
                    <a:pt x="378" y="5596"/>
                    <a:pt x="-11" y="5059"/>
                    <a:pt x="0" y="4705"/>
                  </a:cubicBezTo>
                  <a:lnTo>
                    <a:pt x="0" y="4686"/>
                  </a:lnTo>
                  <a:lnTo>
                    <a:pt x="1" y="4664"/>
                  </a:lnTo>
                  <a:lnTo>
                    <a:pt x="1" y="921"/>
                  </a:lnTo>
                  <a:close/>
                  <a:moveTo>
                    <a:pt x="2404" y="2822"/>
                  </a:moveTo>
                  <a:lnTo>
                    <a:pt x="2404" y="3113"/>
                  </a:lnTo>
                  <a:lnTo>
                    <a:pt x="2708" y="3113"/>
                  </a:lnTo>
                  <a:lnTo>
                    <a:pt x="4747" y="1073"/>
                  </a:lnTo>
                  <a:lnTo>
                    <a:pt x="4450" y="776"/>
                  </a:lnTo>
                  <a:lnTo>
                    <a:pt x="2404" y="2822"/>
                  </a:lnTo>
                  <a:close/>
                  <a:moveTo>
                    <a:pt x="2949" y="3719"/>
                  </a:moveTo>
                  <a:lnTo>
                    <a:pt x="2949" y="3727"/>
                  </a:lnTo>
                  <a:lnTo>
                    <a:pt x="1799" y="3727"/>
                  </a:lnTo>
                  <a:lnTo>
                    <a:pt x="1799" y="2698"/>
                  </a:lnTo>
                  <a:lnTo>
                    <a:pt x="1799" y="2698"/>
                  </a:lnTo>
                  <a:lnTo>
                    <a:pt x="1799" y="2698"/>
                  </a:lnTo>
                  <a:cubicBezTo>
                    <a:pt x="1799" y="2699"/>
                    <a:pt x="1797" y="2663"/>
                    <a:pt x="1797" y="2656"/>
                  </a:cubicBezTo>
                  <a:lnTo>
                    <a:pt x="1797" y="2655"/>
                  </a:lnTo>
                  <a:lnTo>
                    <a:pt x="1797" y="2655"/>
                  </a:lnTo>
                  <a:lnTo>
                    <a:pt x="1797" y="2655"/>
                  </a:lnTo>
                  <a:lnTo>
                    <a:pt x="1797" y="2654"/>
                  </a:lnTo>
                  <a:lnTo>
                    <a:pt x="1797" y="2654"/>
                  </a:lnTo>
                  <a:lnTo>
                    <a:pt x="1797" y="2654"/>
                  </a:lnTo>
                  <a:lnTo>
                    <a:pt x="1797" y="2654"/>
                  </a:lnTo>
                  <a:lnTo>
                    <a:pt x="1797" y="2654"/>
                  </a:lnTo>
                  <a:lnTo>
                    <a:pt x="1797" y="2654"/>
                  </a:lnTo>
                  <a:lnTo>
                    <a:pt x="1798" y="2643"/>
                  </a:lnTo>
                  <a:lnTo>
                    <a:pt x="1798" y="2633"/>
                  </a:lnTo>
                  <a:lnTo>
                    <a:pt x="1799" y="2622"/>
                  </a:lnTo>
                  <a:lnTo>
                    <a:pt x="1799" y="2619"/>
                  </a:lnTo>
                  <a:lnTo>
                    <a:pt x="1799" y="2568"/>
                  </a:lnTo>
                  <a:lnTo>
                    <a:pt x="1807" y="2568"/>
                  </a:lnTo>
                  <a:cubicBezTo>
                    <a:pt x="1817" y="2489"/>
                    <a:pt x="1880" y="2387"/>
                    <a:pt x="1922" y="2352"/>
                  </a:cubicBezTo>
                  <a:lnTo>
                    <a:pt x="4149" y="125"/>
                  </a:lnTo>
                  <a:cubicBezTo>
                    <a:pt x="4222" y="37"/>
                    <a:pt x="4365" y="-2"/>
                    <a:pt x="4444" y="0"/>
                  </a:cubicBezTo>
                  <a:lnTo>
                    <a:pt x="4449" y="0"/>
                  </a:lnTo>
                  <a:lnTo>
                    <a:pt x="4453" y="0"/>
                  </a:lnTo>
                  <a:lnTo>
                    <a:pt x="4458" y="0"/>
                  </a:lnTo>
                  <a:lnTo>
                    <a:pt x="4464" y="0"/>
                  </a:lnTo>
                  <a:cubicBezTo>
                    <a:pt x="4574" y="-2"/>
                    <a:pt x="4705" y="66"/>
                    <a:pt x="4755" y="125"/>
                  </a:cubicBezTo>
                  <a:lnTo>
                    <a:pt x="5399" y="769"/>
                  </a:lnTo>
                  <a:cubicBezTo>
                    <a:pt x="5486" y="842"/>
                    <a:pt x="5525" y="984"/>
                    <a:pt x="5523" y="1063"/>
                  </a:cubicBezTo>
                  <a:lnTo>
                    <a:pt x="5523" y="1068"/>
                  </a:lnTo>
                  <a:lnTo>
                    <a:pt x="5523" y="1072"/>
                  </a:lnTo>
                  <a:lnTo>
                    <a:pt x="5523" y="1077"/>
                  </a:lnTo>
                  <a:lnTo>
                    <a:pt x="5523" y="1083"/>
                  </a:lnTo>
                  <a:cubicBezTo>
                    <a:pt x="5525" y="1193"/>
                    <a:pt x="5457" y="1324"/>
                    <a:pt x="5398" y="1374"/>
                  </a:cubicBezTo>
                  <a:lnTo>
                    <a:pt x="3171" y="3602"/>
                  </a:lnTo>
                  <a:cubicBezTo>
                    <a:pt x="3117" y="3670"/>
                    <a:pt x="2992" y="3715"/>
                    <a:pt x="2949" y="37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mj-ea"/>
                <a:ea typeface="+mj-ea"/>
              </a:endParaRPr>
            </a:p>
          </p:txBody>
        </p:sp>
        <p:sp>
          <p:nvSpPr>
            <p:cNvPr id="35862" name="任意多边形 53"/>
            <p:cNvSpPr>
              <a:spLocks noChangeArrowheads="1"/>
            </p:cNvSpPr>
            <p:nvPr/>
          </p:nvSpPr>
          <p:spPr bwMode="auto">
            <a:xfrm>
              <a:off x="12463" y="3204"/>
              <a:ext cx="390" cy="393"/>
            </a:xfrm>
            <a:custGeom>
              <a:avLst/>
              <a:gdLst/>
              <a:ahLst/>
              <a:cxnLst>
                <a:cxn ang="0">
                  <a:pos x="0" y="11506"/>
                </a:cxn>
                <a:cxn ang="0">
                  <a:pos x="7091" y="14436"/>
                </a:cxn>
                <a:cxn ang="0">
                  <a:pos x="10145" y="21600"/>
                </a:cxn>
                <a:cxn ang="0">
                  <a:pos x="14291" y="21600"/>
                </a:cxn>
                <a:cxn ang="0">
                  <a:pos x="0" y="7381"/>
                </a:cxn>
                <a:cxn ang="0">
                  <a:pos x="0" y="11506"/>
                </a:cxn>
                <a:cxn ang="0">
                  <a:pos x="0" y="4125"/>
                </a:cxn>
                <a:cxn ang="0">
                  <a:pos x="17455" y="21600"/>
                </a:cxn>
                <a:cxn ang="0">
                  <a:pos x="21600" y="21600"/>
                </a:cxn>
                <a:cxn ang="0">
                  <a:pos x="0" y="0"/>
                </a:cxn>
                <a:cxn ang="0">
                  <a:pos x="0" y="4125"/>
                </a:cxn>
                <a:cxn ang="0">
                  <a:pos x="5782" y="18669"/>
                </a:cxn>
                <a:cxn ang="0">
                  <a:pos x="2836" y="21600"/>
                </a:cxn>
                <a:cxn ang="0">
                  <a:pos x="0" y="18669"/>
                </a:cxn>
                <a:cxn ang="0">
                  <a:pos x="2836" y="15847"/>
                </a:cxn>
                <a:cxn ang="0">
                  <a:pos x="5782" y="18669"/>
                </a:cxn>
                <a:cxn ang="0">
                  <a:pos x="5782" y="18669"/>
                </a:cxn>
              </a:cxnLst>
              <a:rect l="0" t="0" r="r" b="b"/>
              <a:pathLst>
                <a:path w="21600" h="21600">
                  <a:moveTo>
                    <a:pt x="0" y="11506"/>
                  </a:moveTo>
                  <a:cubicBezTo>
                    <a:pt x="2727" y="11506"/>
                    <a:pt x="5236" y="12482"/>
                    <a:pt x="7091" y="14436"/>
                  </a:cubicBezTo>
                  <a:cubicBezTo>
                    <a:pt x="9055" y="16390"/>
                    <a:pt x="10145" y="18886"/>
                    <a:pt x="10145" y="21600"/>
                  </a:cubicBezTo>
                  <a:cubicBezTo>
                    <a:pt x="14291" y="21600"/>
                    <a:pt x="14291" y="21600"/>
                    <a:pt x="14291" y="21600"/>
                  </a:cubicBezTo>
                  <a:cubicBezTo>
                    <a:pt x="14291" y="13785"/>
                    <a:pt x="7855" y="7381"/>
                    <a:pt x="0" y="7381"/>
                  </a:cubicBezTo>
                  <a:lnTo>
                    <a:pt x="0" y="11506"/>
                  </a:lnTo>
                  <a:close/>
                  <a:moveTo>
                    <a:pt x="0" y="4125"/>
                  </a:moveTo>
                  <a:cubicBezTo>
                    <a:pt x="9600" y="4125"/>
                    <a:pt x="17455" y="11940"/>
                    <a:pt x="17455" y="21600"/>
                  </a:cubicBezTo>
                  <a:cubicBezTo>
                    <a:pt x="21600" y="21600"/>
                    <a:pt x="21600" y="21600"/>
                    <a:pt x="21600" y="21600"/>
                  </a:cubicBezTo>
                  <a:cubicBezTo>
                    <a:pt x="21600" y="9660"/>
                    <a:pt x="11891" y="0"/>
                    <a:pt x="0" y="0"/>
                  </a:cubicBezTo>
                  <a:lnTo>
                    <a:pt x="0" y="4125"/>
                  </a:lnTo>
                  <a:close/>
                  <a:moveTo>
                    <a:pt x="5782" y="18669"/>
                  </a:moveTo>
                  <a:cubicBezTo>
                    <a:pt x="5782" y="20297"/>
                    <a:pt x="4473" y="21600"/>
                    <a:pt x="2836" y="21600"/>
                  </a:cubicBezTo>
                  <a:cubicBezTo>
                    <a:pt x="1309" y="21600"/>
                    <a:pt x="0" y="20297"/>
                    <a:pt x="0" y="18669"/>
                  </a:cubicBezTo>
                  <a:cubicBezTo>
                    <a:pt x="0" y="17150"/>
                    <a:pt x="1309" y="15847"/>
                    <a:pt x="2836" y="15847"/>
                  </a:cubicBezTo>
                  <a:cubicBezTo>
                    <a:pt x="4473" y="15847"/>
                    <a:pt x="5782" y="17150"/>
                    <a:pt x="5782" y="18669"/>
                  </a:cubicBezTo>
                  <a:close/>
                  <a:moveTo>
                    <a:pt x="5782" y="18669"/>
                  </a:moveTo>
                </a:path>
              </a:pathLst>
            </a:custGeom>
            <a:solidFill>
              <a:schemeClr val="bg1"/>
            </a:solidFill>
            <a:ln w="9525">
              <a:noFill/>
              <a:round/>
            </a:ln>
          </p:spPr>
          <p:txBody>
            <a:bodyPr/>
            <a:lstStyle/>
            <a:p>
              <a:pPr eaLnBrk="0" hangingPunct="0"/>
              <a:endParaRPr lang="zh-CN" altLang="en-US"/>
            </a:p>
          </p:txBody>
        </p:sp>
        <p:sp>
          <p:nvSpPr>
            <p:cNvPr id="65" name="任意多边形 64"/>
            <p:cNvSpPr/>
            <p:nvPr/>
          </p:nvSpPr>
          <p:spPr>
            <a:xfrm rot="18900000" flipH="1" flipV="1">
              <a:off x="12383" y="7894"/>
              <a:ext cx="510" cy="172"/>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885" h="2011">
                  <a:moveTo>
                    <a:pt x="1" y="1005"/>
                  </a:moveTo>
                  <a:lnTo>
                    <a:pt x="1" y="978"/>
                  </a:lnTo>
                  <a:lnTo>
                    <a:pt x="0" y="952"/>
                  </a:lnTo>
                  <a:lnTo>
                    <a:pt x="0" y="902"/>
                  </a:lnTo>
                  <a:cubicBezTo>
                    <a:pt x="-13" y="387"/>
                    <a:pt x="667" y="-10"/>
                    <a:pt x="898" y="0"/>
                  </a:cubicBezTo>
                  <a:lnTo>
                    <a:pt x="911" y="0"/>
                  </a:lnTo>
                  <a:lnTo>
                    <a:pt x="942" y="1"/>
                  </a:lnTo>
                  <a:lnTo>
                    <a:pt x="2579" y="1"/>
                  </a:lnTo>
                  <a:cubicBezTo>
                    <a:pt x="2582" y="1"/>
                    <a:pt x="2607" y="0"/>
                    <a:pt x="2605" y="0"/>
                  </a:cubicBezTo>
                  <a:lnTo>
                    <a:pt x="2611" y="0"/>
                  </a:lnTo>
                  <a:cubicBezTo>
                    <a:pt x="2731" y="-4"/>
                    <a:pt x="2828" y="118"/>
                    <a:pt x="2825" y="215"/>
                  </a:cubicBezTo>
                  <a:lnTo>
                    <a:pt x="2825" y="220"/>
                  </a:lnTo>
                  <a:lnTo>
                    <a:pt x="2825" y="226"/>
                  </a:lnTo>
                  <a:cubicBezTo>
                    <a:pt x="2829" y="346"/>
                    <a:pt x="2707" y="443"/>
                    <a:pt x="2610" y="440"/>
                  </a:cubicBezTo>
                  <a:lnTo>
                    <a:pt x="2605" y="440"/>
                  </a:lnTo>
                  <a:lnTo>
                    <a:pt x="2593" y="440"/>
                  </a:lnTo>
                  <a:lnTo>
                    <a:pt x="2588" y="439"/>
                  </a:lnTo>
                  <a:lnTo>
                    <a:pt x="1134" y="439"/>
                  </a:lnTo>
                  <a:lnTo>
                    <a:pt x="1121" y="438"/>
                  </a:lnTo>
                  <a:lnTo>
                    <a:pt x="1108" y="438"/>
                  </a:lnTo>
                  <a:lnTo>
                    <a:pt x="1095" y="438"/>
                  </a:lnTo>
                  <a:cubicBezTo>
                    <a:pt x="833" y="436"/>
                    <a:pt x="587" y="795"/>
                    <a:pt x="594" y="938"/>
                  </a:cubicBezTo>
                  <a:lnTo>
                    <a:pt x="594" y="946"/>
                  </a:lnTo>
                  <a:lnTo>
                    <a:pt x="594" y="990"/>
                  </a:lnTo>
                  <a:lnTo>
                    <a:pt x="595" y="1005"/>
                  </a:lnTo>
                  <a:lnTo>
                    <a:pt x="594" y="1019"/>
                  </a:lnTo>
                  <a:lnTo>
                    <a:pt x="594" y="1058"/>
                  </a:lnTo>
                  <a:lnTo>
                    <a:pt x="594" y="1071"/>
                  </a:lnTo>
                  <a:cubicBezTo>
                    <a:pt x="591" y="1334"/>
                    <a:pt x="951" y="1579"/>
                    <a:pt x="1094" y="1572"/>
                  </a:cubicBezTo>
                  <a:lnTo>
                    <a:pt x="1102" y="1572"/>
                  </a:lnTo>
                  <a:lnTo>
                    <a:pt x="1146" y="1572"/>
                  </a:lnTo>
                  <a:lnTo>
                    <a:pt x="1161" y="1571"/>
                  </a:lnTo>
                  <a:lnTo>
                    <a:pt x="2580" y="1571"/>
                  </a:lnTo>
                  <a:cubicBezTo>
                    <a:pt x="2580" y="1571"/>
                    <a:pt x="2583" y="1571"/>
                    <a:pt x="2584" y="1571"/>
                  </a:cubicBezTo>
                  <a:cubicBezTo>
                    <a:pt x="2589" y="1571"/>
                    <a:pt x="2601" y="1570"/>
                    <a:pt x="2603" y="1570"/>
                  </a:cubicBezTo>
                  <a:lnTo>
                    <a:pt x="2604" y="1570"/>
                  </a:lnTo>
                  <a:lnTo>
                    <a:pt x="2604" y="1570"/>
                  </a:lnTo>
                  <a:lnTo>
                    <a:pt x="2605" y="1570"/>
                  </a:lnTo>
                  <a:lnTo>
                    <a:pt x="2605" y="1570"/>
                  </a:lnTo>
                  <a:lnTo>
                    <a:pt x="2605" y="1570"/>
                  </a:lnTo>
                  <a:lnTo>
                    <a:pt x="2611" y="1570"/>
                  </a:lnTo>
                  <a:cubicBezTo>
                    <a:pt x="2731" y="1566"/>
                    <a:pt x="2828" y="1688"/>
                    <a:pt x="2825" y="1785"/>
                  </a:cubicBezTo>
                  <a:lnTo>
                    <a:pt x="2825" y="1790"/>
                  </a:lnTo>
                  <a:lnTo>
                    <a:pt x="2825" y="1796"/>
                  </a:lnTo>
                  <a:cubicBezTo>
                    <a:pt x="2829" y="1916"/>
                    <a:pt x="2707" y="2013"/>
                    <a:pt x="2610" y="2010"/>
                  </a:cubicBezTo>
                  <a:lnTo>
                    <a:pt x="2605" y="2010"/>
                  </a:lnTo>
                  <a:lnTo>
                    <a:pt x="2593" y="2010"/>
                  </a:lnTo>
                  <a:lnTo>
                    <a:pt x="2588" y="2009"/>
                  </a:lnTo>
                  <a:lnTo>
                    <a:pt x="979" y="2009"/>
                  </a:lnTo>
                  <a:lnTo>
                    <a:pt x="953" y="2010"/>
                  </a:lnTo>
                  <a:lnTo>
                    <a:pt x="902" y="2010"/>
                  </a:lnTo>
                  <a:cubicBezTo>
                    <a:pt x="387" y="2023"/>
                    <a:pt x="-10" y="1344"/>
                    <a:pt x="0" y="1113"/>
                  </a:cubicBezTo>
                  <a:lnTo>
                    <a:pt x="0" y="1100"/>
                  </a:lnTo>
                  <a:lnTo>
                    <a:pt x="0" y="1069"/>
                  </a:lnTo>
                  <a:lnTo>
                    <a:pt x="1" y="1050"/>
                  </a:lnTo>
                  <a:lnTo>
                    <a:pt x="1" y="1005"/>
                  </a:lnTo>
                  <a:close/>
                  <a:moveTo>
                    <a:pt x="5884" y="1005"/>
                  </a:moveTo>
                  <a:lnTo>
                    <a:pt x="5884" y="978"/>
                  </a:lnTo>
                  <a:lnTo>
                    <a:pt x="5885" y="952"/>
                  </a:lnTo>
                  <a:lnTo>
                    <a:pt x="5885" y="902"/>
                  </a:lnTo>
                  <a:cubicBezTo>
                    <a:pt x="5898" y="387"/>
                    <a:pt x="5218" y="-10"/>
                    <a:pt x="4987" y="0"/>
                  </a:cubicBezTo>
                  <a:lnTo>
                    <a:pt x="4974" y="0"/>
                  </a:lnTo>
                  <a:lnTo>
                    <a:pt x="4943" y="1"/>
                  </a:lnTo>
                  <a:lnTo>
                    <a:pt x="3306" y="1"/>
                  </a:lnTo>
                  <a:cubicBezTo>
                    <a:pt x="3303" y="1"/>
                    <a:pt x="3278" y="0"/>
                    <a:pt x="3280" y="0"/>
                  </a:cubicBezTo>
                  <a:lnTo>
                    <a:pt x="3274" y="0"/>
                  </a:lnTo>
                  <a:cubicBezTo>
                    <a:pt x="3154" y="-4"/>
                    <a:pt x="3057" y="118"/>
                    <a:pt x="3060" y="215"/>
                  </a:cubicBezTo>
                  <a:lnTo>
                    <a:pt x="3060" y="220"/>
                  </a:lnTo>
                  <a:lnTo>
                    <a:pt x="3060" y="226"/>
                  </a:lnTo>
                  <a:cubicBezTo>
                    <a:pt x="3056" y="346"/>
                    <a:pt x="3178" y="443"/>
                    <a:pt x="3275" y="440"/>
                  </a:cubicBezTo>
                  <a:lnTo>
                    <a:pt x="3280" y="440"/>
                  </a:lnTo>
                  <a:lnTo>
                    <a:pt x="3292" y="440"/>
                  </a:lnTo>
                  <a:lnTo>
                    <a:pt x="3297" y="439"/>
                  </a:lnTo>
                  <a:lnTo>
                    <a:pt x="4751" y="439"/>
                  </a:lnTo>
                  <a:lnTo>
                    <a:pt x="4764" y="438"/>
                  </a:lnTo>
                  <a:lnTo>
                    <a:pt x="4777" y="438"/>
                  </a:lnTo>
                  <a:lnTo>
                    <a:pt x="4790" y="438"/>
                  </a:lnTo>
                  <a:cubicBezTo>
                    <a:pt x="5052" y="436"/>
                    <a:pt x="5298" y="795"/>
                    <a:pt x="5291" y="938"/>
                  </a:cubicBezTo>
                  <a:lnTo>
                    <a:pt x="5291" y="946"/>
                  </a:lnTo>
                  <a:lnTo>
                    <a:pt x="5291" y="990"/>
                  </a:lnTo>
                  <a:lnTo>
                    <a:pt x="5290" y="1005"/>
                  </a:lnTo>
                  <a:lnTo>
                    <a:pt x="5291" y="1019"/>
                  </a:lnTo>
                  <a:lnTo>
                    <a:pt x="5291" y="1058"/>
                  </a:lnTo>
                  <a:lnTo>
                    <a:pt x="5291" y="1071"/>
                  </a:lnTo>
                  <a:cubicBezTo>
                    <a:pt x="5294" y="1334"/>
                    <a:pt x="4934" y="1579"/>
                    <a:pt x="4791" y="1572"/>
                  </a:cubicBezTo>
                  <a:lnTo>
                    <a:pt x="4783" y="1572"/>
                  </a:lnTo>
                  <a:lnTo>
                    <a:pt x="4739" y="1572"/>
                  </a:lnTo>
                  <a:lnTo>
                    <a:pt x="4724" y="1571"/>
                  </a:lnTo>
                  <a:lnTo>
                    <a:pt x="3305" y="1571"/>
                  </a:lnTo>
                  <a:cubicBezTo>
                    <a:pt x="3305" y="1571"/>
                    <a:pt x="3302" y="1571"/>
                    <a:pt x="3301" y="1571"/>
                  </a:cubicBezTo>
                  <a:cubicBezTo>
                    <a:pt x="3296" y="1571"/>
                    <a:pt x="3284" y="1570"/>
                    <a:pt x="3282" y="1570"/>
                  </a:cubicBezTo>
                  <a:lnTo>
                    <a:pt x="3281" y="1570"/>
                  </a:lnTo>
                  <a:lnTo>
                    <a:pt x="3281" y="1570"/>
                  </a:lnTo>
                  <a:lnTo>
                    <a:pt x="3280" y="1570"/>
                  </a:lnTo>
                  <a:lnTo>
                    <a:pt x="3280" y="1570"/>
                  </a:lnTo>
                  <a:lnTo>
                    <a:pt x="3280" y="1570"/>
                  </a:lnTo>
                  <a:lnTo>
                    <a:pt x="3274" y="1570"/>
                  </a:lnTo>
                  <a:cubicBezTo>
                    <a:pt x="3154" y="1566"/>
                    <a:pt x="3057" y="1688"/>
                    <a:pt x="3060" y="1785"/>
                  </a:cubicBezTo>
                  <a:lnTo>
                    <a:pt x="3060" y="1790"/>
                  </a:lnTo>
                  <a:lnTo>
                    <a:pt x="3060" y="1796"/>
                  </a:lnTo>
                  <a:cubicBezTo>
                    <a:pt x="3056" y="1916"/>
                    <a:pt x="3178" y="2013"/>
                    <a:pt x="3275" y="2010"/>
                  </a:cubicBezTo>
                  <a:lnTo>
                    <a:pt x="3280" y="2010"/>
                  </a:lnTo>
                  <a:lnTo>
                    <a:pt x="3292" y="2010"/>
                  </a:lnTo>
                  <a:lnTo>
                    <a:pt x="3297" y="2009"/>
                  </a:lnTo>
                  <a:lnTo>
                    <a:pt x="4906" y="2009"/>
                  </a:lnTo>
                  <a:lnTo>
                    <a:pt x="4932" y="2010"/>
                  </a:lnTo>
                  <a:lnTo>
                    <a:pt x="4983" y="2010"/>
                  </a:lnTo>
                  <a:cubicBezTo>
                    <a:pt x="5498" y="2023"/>
                    <a:pt x="5895" y="1344"/>
                    <a:pt x="5885" y="1113"/>
                  </a:cubicBezTo>
                  <a:lnTo>
                    <a:pt x="5885" y="1100"/>
                  </a:lnTo>
                  <a:lnTo>
                    <a:pt x="5885" y="1069"/>
                  </a:lnTo>
                  <a:lnTo>
                    <a:pt x="5884" y="1050"/>
                  </a:lnTo>
                  <a:lnTo>
                    <a:pt x="5884" y="1005"/>
                  </a:lnTo>
                  <a:close/>
                  <a:moveTo>
                    <a:pt x="3629" y="750"/>
                  </a:moveTo>
                  <a:lnTo>
                    <a:pt x="2237" y="750"/>
                  </a:lnTo>
                  <a:lnTo>
                    <a:pt x="2237" y="751"/>
                  </a:lnTo>
                  <a:lnTo>
                    <a:pt x="2231" y="751"/>
                  </a:lnTo>
                  <a:cubicBezTo>
                    <a:pt x="2099" y="746"/>
                    <a:pt x="1981" y="887"/>
                    <a:pt x="1986" y="999"/>
                  </a:cubicBezTo>
                  <a:lnTo>
                    <a:pt x="1986" y="1006"/>
                  </a:lnTo>
                  <a:lnTo>
                    <a:pt x="1986" y="1012"/>
                  </a:lnTo>
                  <a:cubicBezTo>
                    <a:pt x="1982" y="1152"/>
                    <a:pt x="2123" y="1264"/>
                    <a:pt x="2235" y="1261"/>
                  </a:cubicBezTo>
                  <a:lnTo>
                    <a:pt x="2241" y="1260"/>
                  </a:lnTo>
                  <a:lnTo>
                    <a:pt x="2248" y="1260"/>
                  </a:lnTo>
                  <a:lnTo>
                    <a:pt x="2254" y="1260"/>
                  </a:lnTo>
                  <a:lnTo>
                    <a:pt x="2261" y="1260"/>
                  </a:lnTo>
                  <a:lnTo>
                    <a:pt x="2263" y="1259"/>
                  </a:lnTo>
                  <a:lnTo>
                    <a:pt x="3629" y="1259"/>
                  </a:lnTo>
                  <a:lnTo>
                    <a:pt x="3629" y="1259"/>
                  </a:lnTo>
                  <a:lnTo>
                    <a:pt x="3631" y="1259"/>
                  </a:lnTo>
                  <a:lnTo>
                    <a:pt x="3638" y="1259"/>
                  </a:lnTo>
                  <a:lnTo>
                    <a:pt x="3645" y="1259"/>
                  </a:lnTo>
                  <a:lnTo>
                    <a:pt x="3651" y="1260"/>
                  </a:lnTo>
                  <a:cubicBezTo>
                    <a:pt x="3791" y="1264"/>
                    <a:pt x="3902" y="1123"/>
                    <a:pt x="3899" y="1011"/>
                  </a:cubicBezTo>
                  <a:lnTo>
                    <a:pt x="3899" y="1005"/>
                  </a:lnTo>
                  <a:lnTo>
                    <a:pt x="3899" y="998"/>
                  </a:lnTo>
                  <a:cubicBezTo>
                    <a:pt x="3903" y="858"/>
                    <a:pt x="3763" y="746"/>
                    <a:pt x="3651" y="750"/>
                  </a:cubicBezTo>
                  <a:lnTo>
                    <a:pt x="3645" y="750"/>
                  </a:lnTo>
                  <a:lnTo>
                    <a:pt x="3638" y="750"/>
                  </a:lnTo>
                  <a:lnTo>
                    <a:pt x="3631" y="750"/>
                  </a:lnTo>
                  <a:lnTo>
                    <a:pt x="3629" y="750"/>
                  </a:lnTo>
                  <a:lnTo>
                    <a:pt x="3629" y="7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35864" name="文本框 26"/>
          <p:cNvSpPr txBox="1">
            <a:spLocks noChangeArrowheads="1"/>
          </p:cNvSpPr>
          <p:nvPr/>
        </p:nvSpPr>
        <p:spPr bwMode="auto">
          <a:xfrm>
            <a:off x="711994" y="3655219"/>
            <a:ext cx="4597004" cy="1592744"/>
          </a:xfrm>
          <a:prstGeom prst="rect">
            <a:avLst/>
          </a:prstGeom>
          <a:noFill/>
          <a:ln w="9525">
            <a:noFill/>
            <a:miter lim="800000"/>
          </a:ln>
        </p:spPr>
        <p:txBody>
          <a:bodyPr lIns="68580" tIns="34290" rIns="68580" bIns="34290">
            <a:spAutoFit/>
          </a:bodyPr>
          <a:lstStyle/>
          <a:p>
            <a:pPr>
              <a:lnSpc>
                <a:spcPct val="150000"/>
              </a:lnSpc>
            </a:pPr>
            <a:r>
              <a:rPr lang="zh-CN" altLang="en-US" sz="1100" b="1" dirty="0"/>
              <a:t>九、公共配套设施</a:t>
            </a:r>
            <a:endParaRPr lang="zh-CN" altLang="en-US" sz="1100" b="1" dirty="0"/>
          </a:p>
          <a:p>
            <a:pPr>
              <a:lnSpc>
                <a:spcPct val="150000"/>
              </a:lnSpc>
            </a:pPr>
            <a:r>
              <a:rPr lang="zh-CN" altLang="en-US" sz="1100" dirty="0"/>
              <a:t>第一种是归全体业主所有的，第二种是无偿赠与地方政府、公用事业单位的。</a:t>
            </a:r>
            <a:endParaRPr lang="zh-CN" altLang="en-US" sz="1100" dirty="0"/>
          </a:p>
          <a:p>
            <a:pPr>
              <a:lnSpc>
                <a:spcPct val="150000"/>
              </a:lnSpc>
            </a:pPr>
            <a:r>
              <a:rPr lang="zh-CN" altLang="en-US" sz="1100" dirty="0"/>
              <a:t>第二种产品是无偿移交给地方政府或者公共事业单位的。</a:t>
            </a:r>
            <a:endParaRPr lang="zh-CN" altLang="en-US" sz="1100" dirty="0"/>
          </a:p>
          <a:p>
            <a:pPr>
              <a:lnSpc>
                <a:spcPct val="150000"/>
              </a:lnSpc>
            </a:pPr>
            <a:r>
              <a:rPr lang="zh-CN" altLang="en-US" sz="1100" b="1" dirty="0"/>
              <a:t>十、资产损失的税前扣除</a:t>
            </a:r>
            <a:endParaRPr lang="zh-CN" altLang="en-US" sz="1100" b="1" dirty="0"/>
          </a:p>
          <a:p>
            <a:pPr>
              <a:lnSpc>
                <a:spcPct val="150000"/>
              </a:lnSpc>
            </a:pPr>
            <a:r>
              <a:rPr lang="zh-CN" altLang="en-US" sz="1100" b="1" dirty="0">
                <a:sym typeface="+mn-ea"/>
              </a:rPr>
              <a:t>（一）资产损失的分类</a:t>
            </a:r>
            <a:endParaRPr lang="zh-CN" altLang="en-US" sz="1100" b="1" dirty="0"/>
          </a:p>
        </p:txBody>
      </p:sp>
    </p:spTree>
  </p:cSld>
  <p:clrMapOvr>
    <a:masterClrMapping/>
  </p:clrMapOvr>
  <p:transition spd="slow" advClick="0">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组合 17"/>
          <p:cNvGrpSpPr/>
          <p:nvPr/>
        </p:nvGrpSpPr>
        <p:grpSpPr>
          <a:xfrm>
            <a:off x="0" y="87313"/>
            <a:ext cx="1216025" cy="468312"/>
            <a:chOff x="353" y="772077"/>
            <a:chExt cx="1215417" cy="612000"/>
          </a:xfrm>
        </p:grpSpPr>
        <p:sp>
          <p:nvSpPr>
            <p:cNvPr id="19" name="MH_Others_2"/>
            <p:cNvSpPr/>
            <p:nvPr>
              <p:custDataLst>
                <p:tags r:id="rId1"/>
              </p:custDataLst>
            </p:nvPr>
          </p:nvSpPr>
          <p:spPr>
            <a:xfrm>
              <a:off x="353" y="774151"/>
              <a:ext cx="899663" cy="609926"/>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 name="矩形 19"/>
            <p:cNvSpPr/>
            <p:nvPr/>
          </p:nvSpPr>
          <p:spPr>
            <a:xfrm>
              <a:off x="985698" y="772077"/>
              <a:ext cx="71401" cy="612000"/>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sp>
          <p:nvSpPr>
            <p:cNvPr id="21" name="矩形 20"/>
            <p:cNvSpPr/>
            <p:nvPr/>
          </p:nvSpPr>
          <p:spPr>
            <a:xfrm>
              <a:off x="1144369" y="1023100"/>
              <a:ext cx="71401" cy="360977"/>
            </a:xfrm>
            <a:prstGeom prst="rect">
              <a:avLst/>
            </a:prstGeom>
            <a:solidFill>
              <a:srgbClr val="0060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造字工房悦黑体验版常规体" pitchFamily="50" charset="-122"/>
                <a:cs typeface="+mn-cs"/>
              </a:endParaRPr>
            </a:p>
          </p:txBody>
        </p:sp>
      </p:grpSp>
      <p:sp>
        <p:nvSpPr>
          <p:cNvPr id="17413" name="矩形 21"/>
          <p:cNvSpPr/>
          <p:nvPr/>
        </p:nvSpPr>
        <p:spPr>
          <a:xfrm>
            <a:off x="1216025" y="187325"/>
            <a:ext cx="5659438" cy="460375"/>
          </a:xfrm>
          <a:prstGeom prst="rect">
            <a:avLst/>
          </a:prstGeom>
          <a:noFill/>
          <a:ln w="9525">
            <a:noFill/>
          </a:ln>
        </p:spPr>
        <p:txBody>
          <a:bodyPr anchor="t" anchorCtr="0">
            <a:spAutoFit/>
          </a:bodyPr>
          <a:lstStyle/>
          <a:p>
            <a:pPr>
              <a:buFontTx/>
            </a:pPr>
            <a:r>
              <a:rPr lang="zh-CN" altLang="en-US" sz="2400" b="1" dirty="0">
                <a:latin typeface="微软雅黑" panose="020B0503020204020204" pitchFamily="34" charset="-122"/>
                <a:ea typeface="微软雅黑" panose="020B0503020204020204" pitchFamily="34" charset="-122"/>
                <a:sym typeface="宋体" panose="02010600030101010101" pitchFamily="2" charset="-122"/>
              </a:rPr>
              <a:t>销售自行开发房地产项目</a:t>
            </a:r>
            <a:endParaRPr lang="zh-CN" altLang="en-US" sz="2400" b="1" dirty="0">
              <a:latin typeface="微软雅黑" panose="020B0503020204020204" pitchFamily="34" charset="-122"/>
              <a:ea typeface="微软雅黑" panose="020B0503020204020204" pitchFamily="34" charset="-122"/>
            </a:endParaRPr>
          </a:p>
        </p:txBody>
      </p:sp>
      <p:sp>
        <p:nvSpPr>
          <p:cNvPr id="14340" name="TextBox 8"/>
          <p:cNvSpPr txBox="1">
            <a:spLocks noChangeArrowheads="1"/>
          </p:cNvSpPr>
          <p:nvPr/>
        </p:nvSpPr>
        <p:spPr bwMode="auto">
          <a:xfrm>
            <a:off x="609600" y="571486"/>
            <a:ext cx="7666038" cy="4015105"/>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en-US" altLang="zh-CN" sz="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对比：</a:t>
            </a:r>
            <a:r>
              <a:rPr kumimoji="0" lang="zh-CN" altLang="en-US"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纳税人转让不动产</a:t>
            </a:r>
            <a:r>
              <a:rPr kumimoji="0" lang="zh-CN" altLang="en-US" sz="180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（纳税人</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销售权属登记在纳税人名下的不动产）</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zh-CN" altLang="en-US" sz="1800" b="1"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适用：</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《纳税人转让不动产增值税征收管理暂行办法》（国家税务总局公告2016年第14号）</a:t>
            </a:r>
            <a:endPar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endParaRPr>
          </a:p>
          <a:p>
            <a:pPr lvl="0" eaLnBrk="1" hangingPunct="1">
              <a:lnSpc>
                <a:spcPct val="150000"/>
              </a:lnSpc>
              <a:defRPr/>
            </a:pPr>
            <a:r>
              <a:rPr kumimoji="0" lang="en-US" altLang="zh-CN" sz="16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例</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某房地产开发企业， 开发一批商铺并售出</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90</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 剩余</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套商铺尚未售出。房地产开发企业办理权属登记， 将该</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套商铺登记在自己名下， 以自己名义对外出租。３年后该商区房产价格上涨，房地产开发企业决定将该</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套商铺再出售。此时， 该</a:t>
            </a:r>
            <a:r>
              <a:rPr kumimoji="0" lang="en-US" altLang="zh-CN"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10</a:t>
            </a:r>
            <a:r>
              <a:rPr kumimoji="0" lang="zh-CN" altLang="en-US" sz="1800" b="0" i="0" u="none" strike="noStrike" kern="1200" cap="none" spc="0" normalizeH="0" baseline="0" noProof="0" dirty="0">
                <a:ln>
                  <a:noFill/>
                </a:ln>
                <a:solidFill>
                  <a:srgbClr val="094160"/>
                </a:solidFill>
                <a:effectLst/>
                <a:uLnTx/>
                <a:uFillTx/>
                <a:latin typeface="微软雅黑" panose="020B0503020204020204" pitchFamily="34" charset="-122"/>
                <a:ea typeface="微软雅黑" panose="020B0503020204020204" pitchFamily="34" charset="-122"/>
                <a:cs typeface="+mn-cs"/>
              </a:rPr>
              <a:t>套商铺已经登记在房地产开发企业名下， 再次销售时， 不是尚未办理权属登记的、房地产开发项目的房产， 因此，应按转让不动产缴纳增值</a:t>
            </a:r>
            <a:r>
              <a:rPr lang="zh-CN" altLang="en-US" dirty="0">
                <a:solidFill>
                  <a:srgbClr val="094160"/>
                </a:solidFill>
                <a:latin typeface="微软雅黑" panose="020B0503020204020204" pitchFamily="34" charset="-122"/>
                <a:ea typeface="微软雅黑" panose="020B0503020204020204" pitchFamily="34" charset="-122"/>
              </a:rPr>
              <a:t>税</a:t>
            </a:r>
            <a:r>
              <a:rPr lang="zh-CN" altLang="en-US" dirty="0" smtClean="0">
                <a:solidFill>
                  <a:srgbClr val="094160"/>
                </a:solidFill>
                <a:latin typeface="微软雅黑" panose="020B0503020204020204" pitchFamily="34" charset="-122"/>
                <a:ea typeface="微软雅黑" panose="020B0503020204020204" pitchFamily="34" charset="-122"/>
              </a:rPr>
              <a:t>。</a:t>
            </a:r>
            <a:r>
              <a:rPr lang="zh-CN" altLang="en-US" dirty="0" smtClean="0">
                <a:solidFill>
                  <a:srgbClr val="C00000"/>
                </a:solidFill>
                <a:latin typeface="微软雅黑" panose="020B0503020204020204" pitchFamily="34" charset="-122"/>
                <a:ea typeface="微软雅黑" panose="020B0503020204020204" pitchFamily="34" charset="-122"/>
              </a:rPr>
              <a:t>（其对应的土地价款不能扣除）</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7415" name="灯片编号占位符 1"/>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rPr>
            </a:fld>
            <a:endParaRPr lang="zh-CN" altLang="en-US" sz="900" dirty="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03</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税前扣除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891" name="文本框 18"/>
          <p:cNvSpPr txBox="1">
            <a:spLocks noChangeArrowheads="1"/>
          </p:cNvSpPr>
          <p:nvPr/>
        </p:nvSpPr>
        <p:spPr bwMode="auto">
          <a:xfrm>
            <a:off x="3212307" y="960835"/>
            <a:ext cx="5041106" cy="3624069"/>
          </a:xfrm>
          <a:prstGeom prst="rect">
            <a:avLst/>
          </a:prstGeom>
          <a:noFill/>
          <a:ln w="9525">
            <a:noFill/>
            <a:miter lim="800000"/>
          </a:ln>
        </p:spPr>
        <p:txBody>
          <a:bodyPr lIns="68580" tIns="34290" rIns="68580" bIns="34290">
            <a:spAutoFit/>
          </a:bodyPr>
          <a:lstStyle/>
          <a:p>
            <a:pPr>
              <a:lnSpc>
                <a:spcPct val="150000"/>
              </a:lnSpc>
            </a:pPr>
            <a:r>
              <a:rPr lang="zh-CN" altLang="en-US" sz="1100" b="1" dirty="0"/>
              <a:t>（二）资产损失的税前扣除</a:t>
            </a:r>
            <a:endParaRPr lang="zh-CN" altLang="en-US" sz="1100" b="1" dirty="0"/>
          </a:p>
          <a:p>
            <a:pPr>
              <a:lnSpc>
                <a:spcPct val="150000"/>
              </a:lnSpc>
            </a:pPr>
            <a:r>
              <a:rPr lang="zh-CN" altLang="en-US" sz="1100" b="1" dirty="0"/>
              <a:t>（三）资产损失的申报方法</a:t>
            </a:r>
            <a:endParaRPr lang="zh-CN" altLang="en-US" sz="1100" b="1" dirty="0"/>
          </a:p>
          <a:p>
            <a:pPr>
              <a:lnSpc>
                <a:spcPct val="150000"/>
              </a:lnSpc>
            </a:pPr>
            <a:r>
              <a:rPr lang="zh-CN" altLang="en-US" sz="1100" b="1" dirty="0"/>
              <a:t>（四）资产损失税前扣除的追补</a:t>
            </a:r>
            <a:endParaRPr lang="zh-CN" altLang="en-US" sz="1100" b="1" dirty="0"/>
          </a:p>
          <a:p>
            <a:pPr>
              <a:lnSpc>
                <a:spcPct val="150000"/>
              </a:lnSpc>
            </a:pPr>
            <a:r>
              <a:rPr lang="zh-CN" altLang="en-US" sz="1100" b="1" dirty="0"/>
              <a:t>（五）申报扣除流程</a:t>
            </a:r>
            <a:endParaRPr lang="zh-CN" altLang="en-US" sz="1100" b="1" dirty="0"/>
          </a:p>
          <a:p>
            <a:pPr>
              <a:lnSpc>
                <a:spcPct val="150000"/>
              </a:lnSpc>
            </a:pPr>
            <a:r>
              <a:rPr lang="zh-CN" altLang="en-US" sz="1100" b="1" dirty="0"/>
              <a:t>（六）证据资料的内容与要求</a:t>
            </a:r>
            <a:endParaRPr lang="zh-CN" altLang="en-US" sz="1100" b="1" dirty="0"/>
          </a:p>
          <a:p>
            <a:pPr>
              <a:lnSpc>
                <a:spcPct val="150000"/>
              </a:lnSpc>
            </a:pPr>
            <a:r>
              <a:rPr lang="zh-CN" altLang="en-US" sz="1100" dirty="0"/>
              <a:t>企业资产损失相关的证据包括具有法律效力的外部证据和特定事项的企业内部证据。具有法律效力的外部证据，是指司法机关、行政机关、专业技术鉴定部门等依法出具的与本企业资产损失相关的具有法律效力的书面文件。</a:t>
            </a:r>
            <a:endParaRPr lang="zh-CN" altLang="en-US" sz="1100" dirty="0"/>
          </a:p>
          <a:p>
            <a:pPr>
              <a:lnSpc>
                <a:spcPct val="150000"/>
              </a:lnSpc>
            </a:pPr>
            <a:r>
              <a:rPr lang="zh-CN" altLang="en-US" sz="1100" b="1" dirty="0"/>
              <a:t>（七）需要出具外部鉴证报告的情形</a:t>
            </a:r>
            <a:endParaRPr lang="zh-CN" altLang="en-US" sz="1100" b="1" dirty="0"/>
          </a:p>
          <a:p>
            <a:pPr>
              <a:lnSpc>
                <a:spcPct val="150000"/>
              </a:lnSpc>
            </a:pPr>
            <a:r>
              <a:rPr lang="zh-CN" altLang="en-US" sz="1100" b="1" dirty="0"/>
              <a:t>（八）房地产企业资产损失</a:t>
            </a:r>
            <a:endParaRPr lang="zh-CN" altLang="en-US" sz="1100" b="1" dirty="0"/>
          </a:p>
          <a:p>
            <a:pPr>
              <a:lnSpc>
                <a:spcPct val="150000"/>
              </a:lnSpc>
            </a:pPr>
            <a:r>
              <a:rPr lang="en-US" altLang="zh-CN" sz="1100" dirty="0">
                <a:latin typeface="宋体" panose="02010600030101010101" pitchFamily="2" charset="-122"/>
              </a:rPr>
              <a:t>1.</a:t>
            </a:r>
            <a:r>
              <a:rPr lang="zh-CN" altLang="en-US" sz="1100" dirty="0">
                <a:latin typeface="宋体" panose="02010600030101010101" pitchFamily="2" charset="-122"/>
              </a:rPr>
              <a:t>货币性资产损失</a:t>
            </a:r>
            <a:endParaRPr lang="zh-CN" altLang="en-US" sz="1100" dirty="0">
              <a:latin typeface="宋体" panose="02010600030101010101" pitchFamily="2" charset="-122"/>
            </a:endParaRPr>
          </a:p>
          <a:p>
            <a:pPr>
              <a:lnSpc>
                <a:spcPct val="150000"/>
              </a:lnSpc>
            </a:pPr>
            <a:r>
              <a:rPr lang="en-US" altLang="zh-CN" sz="1100" dirty="0">
                <a:latin typeface="宋体" panose="02010600030101010101" pitchFamily="2" charset="-122"/>
                <a:sym typeface="+mn-ea"/>
              </a:rPr>
              <a:t>2.</a:t>
            </a:r>
            <a:r>
              <a:rPr lang="zh-CN" altLang="en-US" sz="1100" dirty="0">
                <a:latin typeface="宋体" panose="02010600030101010101" pitchFamily="2" charset="-122"/>
                <a:sym typeface="+mn-ea"/>
              </a:rPr>
              <a:t>非货币性资产损失</a:t>
            </a:r>
            <a:endParaRPr lang="zh-CN" altLang="en-US" sz="1100" dirty="0">
              <a:latin typeface="宋体" panose="02010600030101010101" pitchFamily="2" charset="-122"/>
              <a:sym typeface="+mn-ea"/>
            </a:endParaRPr>
          </a:p>
          <a:p>
            <a:pPr>
              <a:lnSpc>
                <a:spcPct val="150000"/>
              </a:lnSpc>
            </a:pPr>
            <a:r>
              <a:rPr lang="en-US" altLang="zh-CN" sz="1100" dirty="0">
                <a:latin typeface="宋体" panose="02010600030101010101" pitchFamily="2" charset="-122"/>
                <a:sym typeface="+mn-ea"/>
              </a:rPr>
              <a:t>3.</a:t>
            </a:r>
            <a:r>
              <a:rPr lang="zh-CN" altLang="en-US" sz="1100" dirty="0">
                <a:latin typeface="宋体" panose="02010600030101010101" pitchFamily="2" charset="-122"/>
                <a:sym typeface="+mn-ea"/>
              </a:rPr>
              <a:t>债权性投资损失</a:t>
            </a:r>
            <a:endParaRPr lang="zh-CN" altLang="en-US" sz="1100" dirty="0">
              <a:latin typeface="宋体" panose="02010600030101010101" pitchFamily="2" charset="-122"/>
              <a:sym typeface="+mn-ea"/>
            </a:endParaRPr>
          </a:p>
          <a:p>
            <a:pPr>
              <a:lnSpc>
                <a:spcPct val="150000"/>
              </a:lnSpc>
            </a:pPr>
            <a:r>
              <a:rPr lang="en-US" altLang="zh-CN" sz="1100" dirty="0">
                <a:latin typeface="宋体" panose="02010600030101010101" pitchFamily="2" charset="-122"/>
                <a:sym typeface="+mn-ea"/>
              </a:rPr>
              <a:t>4.</a:t>
            </a:r>
            <a:r>
              <a:rPr lang="zh-CN" altLang="en-US" sz="1100" dirty="0">
                <a:latin typeface="宋体" panose="02010600030101010101" pitchFamily="2" charset="-122"/>
                <a:sym typeface="+mn-ea"/>
              </a:rPr>
              <a:t>企业股权投资损失</a:t>
            </a:r>
            <a:endParaRPr lang="zh-CN" altLang="en-US" sz="1100" b="1" dirty="0"/>
          </a:p>
        </p:txBody>
      </p:sp>
      <p:pic>
        <p:nvPicPr>
          <p:cNvPr id="37892" name="图片 10"/>
          <p:cNvPicPr>
            <a:picLocks noChangeAspect="1" noChangeArrowheads="1"/>
          </p:cNvPicPr>
          <p:nvPr/>
        </p:nvPicPr>
        <p:blipFill>
          <a:blip r:embed="rId1" cstate="print"/>
          <a:srcRect t="7748"/>
          <a:stretch>
            <a:fillRect/>
          </a:stretch>
        </p:blipFill>
        <p:spPr bwMode="auto">
          <a:xfrm>
            <a:off x="1108472" y="840581"/>
            <a:ext cx="1885950" cy="1129904"/>
          </a:xfrm>
          <a:prstGeom prst="rect">
            <a:avLst/>
          </a:prstGeom>
          <a:noFill/>
          <a:ln w="9525">
            <a:noFill/>
            <a:miter lim="800000"/>
            <a:headEnd/>
            <a:tailEnd/>
          </a:ln>
        </p:spPr>
      </p:pic>
      <p:pic>
        <p:nvPicPr>
          <p:cNvPr id="37893" name="图片 12"/>
          <p:cNvPicPr>
            <a:picLocks noChangeAspect="1" noChangeArrowheads="1"/>
          </p:cNvPicPr>
          <p:nvPr/>
        </p:nvPicPr>
        <p:blipFill>
          <a:blip r:embed="rId2" cstate="print"/>
          <a:srcRect b="11143"/>
          <a:stretch>
            <a:fillRect/>
          </a:stretch>
        </p:blipFill>
        <p:spPr bwMode="auto">
          <a:xfrm>
            <a:off x="1108472" y="3412331"/>
            <a:ext cx="1885950" cy="1104900"/>
          </a:xfrm>
          <a:prstGeom prst="rect">
            <a:avLst/>
          </a:prstGeom>
          <a:noFill/>
          <a:ln w="9525">
            <a:noFill/>
            <a:miter lim="800000"/>
            <a:headEnd/>
            <a:tailEnd/>
          </a:ln>
        </p:spPr>
      </p:pic>
      <p:pic>
        <p:nvPicPr>
          <p:cNvPr id="37894" name="图片 23"/>
          <p:cNvPicPr>
            <a:picLocks noChangeAspect="1" noChangeArrowheads="1"/>
          </p:cNvPicPr>
          <p:nvPr/>
        </p:nvPicPr>
        <p:blipFill>
          <a:blip r:embed="rId3" cstate="print"/>
          <a:srcRect l="15800" t="19005" r="20016" b="16418"/>
          <a:stretch>
            <a:fillRect/>
          </a:stretch>
        </p:blipFill>
        <p:spPr bwMode="auto">
          <a:xfrm>
            <a:off x="1108473" y="2130028"/>
            <a:ext cx="1891903" cy="1123950"/>
          </a:xfrm>
          <a:prstGeom prst="rect">
            <a:avLst/>
          </a:prstGeom>
          <a:noFill/>
          <a:ln w="9525">
            <a:noFill/>
            <a:miter lim="800000"/>
            <a:headEnd/>
            <a:tailEnd/>
          </a:ln>
        </p:spPr>
      </p:pic>
    </p:spTree>
  </p:cSld>
  <p:clrMapOvr>
    <a:masterClrMapping/>
  </p:clrMapOvr>
  <p:transition spd="slow" advClick="0">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图片 1"/>
          <p:cNvPicPr>
            <a:picLocks noChangeAspect="1" noChangeArrowheads="1"/>
          </p:cNvPicPr>
          <p:nvPr/>
        </p:nvPicPr>
        <p:blipFill>
          <a:blip r:embed="rId1" cstate="print"/>
          <a:srcRect t="5000" r="-104" b="10938"/>
          <a:stretch>
            <a:fillRect/>
          </a:stretch>
        </p:blipFill>
        <p:spPr bwMode="auto">
          <a:xfrm>
            <a:off x="-9525" y="5954"/>
            <a:ext cx="9153525" cy="5124450"/>
          </a:xfrm>
          <a:prstGeom prst="rect">
            <a:avLst/>
          </a:prstGeom>
          <a:noFill/>
          <a:ln w="9525">
            <a:noFill/>
            <a:miter lim="800000"/>
            <a:headEnd/>
            <a:tailEnd/>
          </a:ln>
        </p:spPr>
      </p:pic>
      <p:sp>
        <p:nvSpPr>
          <p:cNvPr id="3" name="矩形 2"/>
          <p:cNvSpPr/>
          <p:nvPr/>
        </p:nvSpPr>
        <p:spPr>
          <a:xfrm>
            <a:off x="-9525" y="1587103"/>
            <a:ext cx="4720829" cy="2413397"/>
          </a:xfrm>
          <a:prstGeom prst="rect">
            <a:avLst/>
          </a:prstGeom>
          <a:solidFill>
            <a:srgbClr val="00235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39939" name="矩形 8"/>
          <p:cNvSpPr>
            <a:spLocks noChangeArrowheads="1"/>
          </p:cNvSpPr>
          <p:nvPr/>
        </p:nvSpPr>
        <p:spPr bwMode="auto">
          <a:xfrm>
            <a:off x="1048941" y="2597944"/>
            <a:ext cx="3919538" cy="390525"/>
          </a:xfrm>
          <a:prstGeom prst="rect">
            <a:avLst/>
          </a:prstGeom>
          <a:noFill/>
          <a:ln w="9525">
            <a:noFill/>
            <a:miter lim="800000"/>
          </a:ln>
        </p:spPr>
        <p:txBody>
          <a:bodyPr lIns="68580" tIns="34290" rIns="68580" bIns="34290">
            <a:spAutoFit/>
          </a:bodyPr>
          <a:lstStyle/>
          <a:p>
            <a:r>
              <a:rPr lang="zh-CN" altLang="en-US" sz="2100" b="1" dirty="0">
                <a:solidFill>
                  <a:schemeClr val="bg1"/>
                </a:solidFill>
                <a:latin typeface="微软雅黑" panose="020B0503020204020204" pitchFamily="34" charset="-122"/>
                <a:ea typeface="微软雅黑" panose="020B0503020204020204" pitchFamily="34" charset="-122"/>
                <a:sym typeface="+mn-ea"/>
              </a:rPr>
              <a:t>土增税清算涉及所得税退税</a:t>
            </a:r>
            <a:endParaRPr lang="zh-CN" altLang="en-US" sz="2100" b="1" dirty="0">
              <a:solidFill>
                <a:schemeClr val="bg1"/>
              </a:solidFill>
              <a:latin typeface="微软雅黑" panose="020B0503020204020204" pitchFamily="34" charset="-122"/>
              <a:ea typeface="微软雅黑" panose="020B0503020204020204" pitchFamily="34" charset="-122"/>
              <a:sym typeface="+mn-ea"/>
            </a:endParaRPr>
          </a:p>
        </p:txBody>
      </p:sp>
      <p:sp>
        <p:nvSpPr>
          <p:cNvPr id="39940" name="矩形 10"/>
          <p:cNvSpPr>
            <a:spLocks noChangeArrowheads="1"/>
          </p:cNvSpPr>
          <p:nvPr/>
        </p:nvSpPr>
        <p:spPr bwMode="auto">
          <a:xfrm>
            <a:off x="269082" y="2574131"/>
            <a:ext cx="513160" cy="438150"/>
          </a:xfrm>
          <a:prstGeom prst="rect">
            <a:avLst/>
          </a:prstGeom>
          <a:noFill/>
          <a:ln w="9525">
            <a:noFill/>
            <a:miter lim="800000"/>
          </a:ln>
        </p:spPr>
        <p:txBody>
          <a:bodyPr wrap="none" lIns="68580" tIns="34290" rIns="68580" bIns="34290">
            <a:spAutoFit/>
          </a:bodyPr>
          <a:lstStyle/>
          <a:p>
            <a:r>
              <a:rPr lang="en-US" altLang="zh-CN" sz="2400" b="1" dirty="0">
                <a:solidFill>
                  <a:srgbClr val="C8A063"/>
                </a:solidFill>
                <a:latin typeface="微软雅黑" panose="020B0503020204020204" pitchFamily="34" charset="-122"/>
                <a:ea typeface="微软雅黑" panose="020B0503020204020204" pitchFamily="34" charset="-122"/>
              </a:rPr>
              <a:t>04</a:t>
            </a:r>
            <a:endParaRPr lang="zh-CN" altLang="en-US" sz="2400" b="1" dirty="0">
              <a:solidFill>
                <a:srgbClr val="C8A063"/>
              </a:solidFill>
              <a:latin typeface="微软雅黑" panose="020B0503020204020204" pitchFamily="34" charset="-122"/>
              <a:ea typeface="微软雅黑" panose="020B0503020204020204" pitchFamily="34" charset="-122"/>
            </a:endParaRPr>
          </a:p>
        </p:txBody>
      </p:sp>
      <p:sp>
        <p:nvSpPr>
          <p:cNvPr id="39941" name="Freeform 13"/>
          <p:cNvSpPr>
            <a:spLocks noChangeArrowheads="1"/>
          </p:cNvSpPr>
          <p:nvPr/>
        </p:nvSpPr>
        <p:spPr bwMode="auto">
          <a:xfrm>
            <a:off x="788194" y="2651522"/>
            <a:ext cx="144066" cy="284559"/>
          </a:xfrm>
          <a:custGeom>
            <a:avLst/>
            <a:gdLst/>
            <a:ahLst/>
            <a:cxnLst>
              <a:cxn ang="0">
                <a:pos x="0" y="426"/>
              </a:cxn>
              <a:cxn ang="0">
                <a:pos x="0" y="541"/>
              </a:cxn>
              <a:cxn ang="0">
                <a:pos x="218" y="328"/>
              </a:cxn>
              <a:cxn ang="0">
                <a:pos x="218" y="328"/>
              </a:cxn>
              <a:cxn ang="0">
                <a:pos x="235" y="311"/>
              </a:cxn>
              <a:cxn ang="0">
                <a:pos x="276" y="271"/>
              </a:cxn>
              <a:cxn ang="0">
                <a:pos x="276" y="271"/>
              </a:cxn>
              <a:cxn ang="0">
                <a:pos x="276" y="271"/>
              </a:cxn>
              <a:cxn ang="0">
                <a:pos x="235" y="230"/>
              </a:cxn>
              <a:cxn ang="0">
                <a:pos x="218" y="213"/>
              </a:cxn>
              <a:cxn ang="0">
                <a:pos x="218" y="213"/>
              </a:cxn>
              <a:cxn ang="0">
                <a:pos x="0" y="0"/>
              </a:cxn>
              <a:cxn ang="0">
                <a:pos x="0" y="115"/>
              </a:cxn>
              <a:cxn ang="0">
                <a:pos x="153" y="271"/>
              </a:cxn>
              <a:cxn ang="0">
                <a:pos x="0" y="426"/>
              </a:cxn>
            </a:cxnLst>
            <a:rect l="0" t="0" r="r" b="b"/>
            <a:pathLst>
              <a:path w="276" h="541">
                <a:moveTo>
                  <a:pt x="0" y="426"/>
                </a:moveTo>
                <a:lnTo>
                  <a:pt x="0" y="541"/>
                </a:lnTo>
                <a:lnTo>
                  <a:pt x="218" y="328"/>
                </a:lnTo>
                <a:lnTo>
                  <a:pt x="235" y="311"/>
                </a:lnTo>
                <a:lnTo>
                  <a:pt x="276" y="271"/>
                </a:lnTo>
                <a:lnTo>
                  <a:pt x="235" y="230"/>
                </a:lnTo>
                <a:lnTo>
                  <a:pt x="218" y="213"/>
                </a:lnTo>
                <a:lnTo>
                  <a:pt x="0" y="0"/>
                </a:lnTo>
                <a:lnTo>
                  <a:pt x="0" y="115"/>
                </a:lnTo>
                <a:lnTo>
                  <a:pt x="153" y="271"/>
                </a:lnTo>
                <a:lnTo>
                  <a:pt x="0" y="426"/>
                </a:lnTo>
                <a:close/>
              </a:path>
            </a:pathLst>
          </a:custGeom>
          <a:solidFill>
            <a:srgbClr val="C8A063"/>
          </a:solidFill>
          <a:ln w="9525">
            <a:noFill/>
            <a:round/>
          </a:ln>
        </p:spPr>
        <p:txBody>
          <a:bodyPr lIns="68580" tIns="34290" rIns="68580" bIns="34290"/>
          <a:lstStyle/>
          <a:p>
            <a:pPr eaLnBrk="0" hangingPunct="0"/>
            <a:endParaRPr lang="zh-CN" altLang="en-US"/>
          </a:p>
        </p:txBody>
      </p:sp>
      <p:sp>
        <p:nvSpPr>
          <p:cNvPr id="16" name="矩形 15"/>
          <p:cNvSpPr/>
          <p:nvPr/>
        </p:nvSpPr>
        <p:spPr>
          <a:xfrm>
            <a:off x="4706541" y="1587103"/>
            <a:ext cx="55959" cy="2413397"/>
          </a:xfrm>
          <a:prstGeom prst="rect">
            <a:avLst/>
          </a:prstGeom>
          <a:solidFill>
            <a:srgbClr val="C8A06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81026" y="763191"/>
            <a:ext cx="8089106" cy="1246584"/>
          </a:xfrm>
          <a:prstGeom prst="rect">
            <a:avLst/>
          </a:prstGeom>
          <a:solidFill>
            <a:srgbClr val="EBEEF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40962"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04</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土增税清算涉及所得税退税</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0964" name="文本框 2"/>
          <p:cNvSpPr txBox="1">
            <a:spLocks noChangeArrowheads="1"/>
          </p:cNvSpPr>
          <p:nvPr/>
        </p:nvSpPr>
        <p:spPr bwMode="auto">
          <a:xfrm>
            <a:off x="663179" y="867966"/>
            <a:ext cx="7924800" cy="1084912"/>
          </a:xfrm>
          <a:prstGeom prst="rect">
            <a:avLst/>
          </a:prstGeom>
          <a:noFill/>
          <a:ln w="9525">
            <a:noFill/>
            <a:miter lim="800000"/>
          </a:ln>
        </p:spPr>
        <p:txBody>
          <a:bodyPr lIns="68580" tIns="34290" rIns="68580" bIns="34290">
            <a:spAutoFit/>
          </a:bodyPr>
          <a:lstStyle/>
          <a:p>
            <a:pPr>
              <a:lnSpc>
                <a:spcPct val="150000"/>
              </a:lnSpc>
            </a:pPr>
            <a:r>
              <a:rPr lang="zh-CN" altLang="en-US" sz="1100" b="1" dirty="0"/>
              <a:t>一、申请退税的时间</a:t>
            </a:r>
            <a:endParaRPr lang="zh-CN" altLang="en-US" sz="1100" b="1" dirty="0"/>
          </a:p>
          <a:p>
            <a:pPr>
              <a:lnSpc>
                <a:spcPct val="150000"/>
              </a:lnSpc>
            </a:pPr>
            <a:r>
              <a:rPr lang="zh-CN" altLang="en-US" sz="1100" dirty="0"/>
              <a:t>国总</a:t>
            </a:r>
            <a:r>
              <a:rPr lang="en-US" altLang="zh-CN" sz="1100" dirty="0"/>
              <a:t>2016</a:t>
            </a:r>
            <a:r>
              <a:rPr lang="zh-CN" altLang="en-US" sz="1100" dirty="0"/>
              <a:t>年81号公告将房地产开发企业可以申请退税的时间规定为所有开发项目清算后，即房地产开发企业按规定对开发项目进行土地增值税清算后，如土地增值税清算当年汇算清缴出现亏损，且没有后续开发项目的，可申请退税。后续开发项目，包括正在开发以及中标的项目。申请所得税退税的先决条件是没有后续开发项目。</a:t>
            </a:r>
            <a:endParaRPr lang="zh-CN" altLang="en-US" sz="1100" dirty="0"/>
          </a:p>
        </p:txBody>
      </p:sp>
      <p:sp>
        <p:nvSpPr>
          <p:cNvPr id="4" name="椭圆 3"/>
          <p:cNvSpPr/>
          <p:nvPr/>
        </p:nvSpPr>
        <p:spPr>
          <a:xfrm>
            <a:off x="547688" y="2507457"/>
            <a:ext cx="583406" cy="58340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28" name="椭圆 27"/>
          <p:cNvSpPr/>
          <p:nvPr/>
        </p:nvSpPr>
        <p:spPr>
          <a:xfrm>
            <a:off x="546497" y="3915967"/>
            <a:ext cx="584597" cy="583406"/>
          </a:xfrm>
          <a:prstGeom prst="ellipse">
            <a:avLst/>
          </a:prstGeom>
          <a:solidFill>
            <a:srgbClr val="00235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40967" name="文本框 11"/>
          <p:cNvSpPr txBox="1">
            <a:spLocks noChangeArrowheads="1"/>
          </p:cNvSpPr>
          <p:nvPr/>
        </p:nvSpPr>
        <p:spPr bwMode="auto">
          <a:xfrm>
            <a:off x="1233488" y="2047875"/>
            <a:ext cx="7354491" cy="1502569"/>
          </a:xfrm>
          <a:prstGeom prst="rect">
            <a:avLst/>
          </a:prstGeom>
          <a:noFill/>
          <a:ln w="9525">
            <a:noFill/>
            <a:miter lim="800000"/>
          </a:ln>
        </p:spPr>
        <p:txBody>
          <a:bodyPr lIns="68580" tIns="34290" rIns="68580" bIns="34290"/>
          <a:lstStyle/>
          <a:p>
            <a:pPr>
              <a:lnSpc>
                <a:spcPct val="150000"/>
              </a:lnSpc>
            </a:pPr>
            <a:r>
              <a:rPr lang="zh-CN" altLang="en-US" sz="1100" b="1" dirty="0">
                <a:latin typeface="宋体" panose="02010600030101010101" pitchFamily="2" charset="-122"/>
                <a:sym typeface="+mn-ea"/>
              </a:rPr>
              <a:t>二、多缴企业所得税款的计算方法</a:t>
            </a:r>
            <a:endParaRPr lang="zh-CN" altLang="en-US" sz="1100" b="1" dirty="0">
              <a:latin typeface="宋体" panose="02010600030101010101" pitchFamily="2" charset="-122"/>
            </a:endParaRPr>
          </a:p>
          <a:p>
            <a:pPr>
              <a:lnSpc>
                <a:spcPct val="150000"/>
              </a:lnSpc>
            </a:pPr>
            <a:r>
              <a:rPr lang="zh-CN" altLang="en-US" sz="1100" dirty="0">
                <a:latin typeface="宋体" panose="02010600030101010101" pitchFamily="2" charset="-122"/>
                <a:sym typeface="+mn-ea"/>
              </a:rPr>
              <a:t>多缴企业所得税款的计算应按如下步骤进行∶</a:t>
            </a:r>
            <a:endParaRPr lang="zh-CN" altLang="en-US" sz="1100" dirty="0">
              <a:latin typeface="宋体" panose="02010600030101010101" pitchFamily="2" charset="-122"/>
            </a:endParaRPr>
          </a:p>
          <a:p>
            <a:pPr>
              <a:lnSpc>
                <a:spcPct val="150000"/>
              </a:lnSpc>
            </a:pPr>
            <a:r>
              <a:rPr lang="zh-CN" altLang="en-US" sz="1100" dirty="0">
                <a:latin typeface="宋体" panose="02010600030101010101" pitchFamily="2" charset="-122"/>
                <a:sym typeface="+mn-ea"/>
              </a:rPr>
              <a:t>1.土地增值税总额按开发年度分摊</a:t>
            </a:r>
            <a:endParaRPr lang="zh-CN" altLang="en-US" sz="1100" dirty="0">
              <a:latin typeface="宋体" panose="02010600030101010101" pitchFamily="2" charset="-122"/>
            </a:endParaRPr>
          </a:p>
          <a:p>
            <a:pPr>
              <a:lnSpc>
                <a:spcPct val="150000"/>
              </a:lnSpc>
            </a:pPr>
            <a:r>
              <a:rPr lang="zh-CN" altLang="en-US" sz="1100" dirty="0">
                <a:latin typeface="宋体" panose="02010600030101010101" pitchFamily="2" charset="-122"/>
                <a:sym typeface="+mn-ea"/>
              </a:rPr>
              <a:t>该项目缴纳的土地增值税总额，应按照该项目开发各年度实现的项目销售收入占整个项目销售收入总额的比例，在项目开发各年度进行分摊，具体按以下公式计算∶</a:t>
            </a:r>
            <a:endParaRPr lang="zh-CN" altLang="en-US" sz="1100" dirty="0">
              <a:latin typeface="宋体" panose="02010600030101010101" pitchFamily="2" charset="-122"/>
            </a:endParaRPr>
          </a:p>
          <a:p>
            <a:pPr>
              <a:lnSpc>
                <a:spcPct val="150000"/>
              </a:lnSpc>
            </a:pPr>
            <a:r>
              <a:rPr lang="zh-CN" altLang="en-US" sz="1100" dirty="0">
                <a:latin typeface="宋体" panose="02010600030101010101" pitchFamily="2" charset="-122"/>
                <a:sym typeface="+mn-ea"/>
              </a:rPr>
              <a:t>各年度应分摊的土地增值税=土地增值税总额x（项目年度销售收入÷整个项目销售收入总额）</a:t>
            </a:r>
            <a:endParaRPr lang="zh-CN" altLang="en-US" sz="1100" dirty="0">
              <a:latin typeface="宋体" panose="02010600030101010101" pitchFamily="2" charset="-122"/>
            </a:endParaRPr>
          </a:p>
          <a:p>
            <a:pPr>
              <a:lnSpc>
                <a:spcPct val="150000"/>
              </a:lnSpc>
              <a:spcBef>
                <a:spcPts val="1005"/>
              </a:spcBef>
            </a:pPr>
            <a:endParaRPr lang="en-US" altLang="zh-CN" sz="800" dirty="0">
              <a:solidFill>
                <a:srgbClr val="7F7F7F"/>
              </a:solidFill>
              <a:latin typeface="宋体" panose="02010600030101010101" pitchFamily="2" charset="-122"/>
              <a:sym typeface="+mn-lt"/>
            </a:endParaRPr>
          </a:p>
          <a:p>
            <a:pPr>
              <a:lnSpc>
                <a:spcPct val="150000"/>
              </a:lnSpc>
              <a:spcBef>
                <a:spcPts val="1005"/>
              </a:spcBef>
            </a:pPr>
            <a:endParaRPr lang="zh-CN" altLang="en-US" sz="1100" dirty="0">
              <a:latin typeface="宋体" panose="02010600030101010101" pitchFamily="2" charset="-122"/>
              <a:sym typeface="+mn-lt"/>
            </a:endParaRPr>
          </a:p>
        </p:txBody>
      </p:sp>
      <p:sp>
        <p:nvSpPr>
          <p:cNvPr id="63" name="任意多边形 62"/>
          <p:cNvSpPr/>
          <p:nvPr/>
        </p:nvSpPr>
        <p:spPr>
          <a:xfrm>
            <a:off x="664369" y="2625329"/>
            <a:ext cx="348854" cy="348853"/>
          </a:xfrm>
          <a:custGeom>
            <a:avLst/>
            <a:gdLst/>
            <a:ahLst/>
            <a:cxnLst>
              <a:cxn ang="3">
                <a:pos x="hc" y="t"/>
              </a:cxn>
              <a:cxn ang="cd2">
                <a:pos x="l" y="vc"/>
              </a:cxn>
              <a:cxn ang="cd4">
                <a:pos x="hc" y="b"/>
              </a:cxn>
              <a:cxn ang="0">
                <a:pos x="r" y="vc"/>
              </a:cxn>
            </a:cxnLst>
            <a:rect l="l" t="t" r="r" b="b"/>
            <a:pathLst>
              <a:path w="8710" h="8710">
                <a:moveTo>
                  <a:pt x="3825" y="0"/>
                </a:moveTo>
                <a:lnTo>
                  <a:pt x="4885" y="0"/>
                </a:lnTo>
                <a:lnTo>
                  <a:pt x="4885" y="964"/>
                </a:lnTo>
                <a:cubicBezTo>
                  <a:pt x="5262" y="973"/>
                  <a:pt x="6146" y="1372"/>
                  <a:pt x="6368" y="1592"/>
                </a:cubicBezTo>
                <a:lnTo>
                  <a:pt x="7060" y="901"/>
                </a:lnTo>
                <a:lnTo>
                  <a:pt x="7809" y="1650"/>
                </a:lnTo>
                <a:lnTo>
                  <a:pt x="7112" y="2347"/>
                </a:lnTo>
                <a:cubicBezTo>
                  <a:pt x="7437" y="2729"/>
                  <a:pt x="7716" y="3528"/>
                  <a:pt x="7740" y="3825"/>
                </a:cubicBezTo>
                <a:lnTo>
                  <a:pt x="8710" y="3825"/>
                </a:lnTo>
                <a:lnTo>
                  <a:pt x="8710" y="4885"/>
                </a:lnTo>
                <a:lnTo>
                  <a:pt x="7745" y="4885"/>
                </a:lnTo>
                <a:cubicBezTo>
                  <a:pt x="7736" y="5267"/>
                  <a:pt x="7335" y="6150"/>
                  <a:pt x="7118" y="6369"/>
                </a:cubicBezTo>
                <a:lnTo>
                  <a:pt x="7809" y="7060"/>
                </a:lnTo>
                <a:lnTo>
                  <a:pt x="7060" y="7809"/>
                </a:lnTo>
                <a:lnTo>
                  <a:pt x="6364" y="7114"/>
                </a:lnTo>
                <a:cubicBezTo>
                  <a:pt x="5977" y="7442"/>
                  <a:pt x="5182" y="7719"/>
                  <a:pt x="4885" y="7743"/>
                </a:cubicBezTo>
                <a:lnTo>
                  <a:pt x="4885" y="8710"/>
                </a:lnTo>
                <a:lnTo>
                  <a:pt x="3825" y="8710"/>
                </a:lnTo>
                <a:lnTo>
                  <a:pt x="3825" y="7748"/>
                </a:lnTo>
                <a:cubicBezTo>
                  <a:pt x="3440" y="7739"/>
                  <a:pt x="2561" y="7339"/>
                  <a:pt x="2339" y="7120"/>
                </a:cubicBezTo>
                <a:lnTo>
                  <a:pt x="1650" y="7809"/>
                </a:lnTo>
                <a:lnTo>
                  <a:pt x="901" y="7060"/>
                </a:lnTo>
                <a:lnTo>
                  <a:pt x="1594" y="6366"/>
                </a:lnTo>
                <a:cubicBezTo>
                  <a:pt x="1268" y="5980"/>
                  <a:pt x="991" y="5187"/>
                  <a:pt x="966" y="4885"/>
                </a:cubicBezTo>
                <a:lnTo>
                  <a:pt x="0" y="4885"/>
                </a:lnTo>
                <a:lnTo>
                  <a:pt x="0" y="3825"/>
                </a:lnTo>
                <a:lnTo>
                  <a:pt x="961" y="3825"/>
                </a:lnTo>
                <a:cubicBezTo>
                  <a:pt x="971" y="3446"/>
                  <a:pt x="1368" y="2565"/>
                  <a:pt x="1590" y="2340"/>
                </a:cubicBezTo>
                <a:lnTo>
                  <a:pt x="901" y="1650"/>
                </a:lnTo>
                <a:lnTo>
                  <a:pt x="1650" y="901"/>
                </a:lnTo>
                <a:lnTo>
                  <a:pt x="2345" y="1596"/>
                </a:lnTo>
                <a:cubicBezTo>
                  <a:pt x="2726" y="1273"/>
                  <a:pt x="3522" y="993"/>
                  <a:pt x="3825" y="969"/>
                </a:cubicBezTo>
                <a:lnTo>
                  <a:pt x="3825" y="0"/>
                </a:lnTo>
                <a:close/>
                <a:moveTo>
                  <a:pt x="1814" y="4356"/>
                </a:moveTo>
                <a:lnTo>
                  <a:pt x="1813" y="4288"/>
                </a:lnTo>
                <a:cubicBezTo>
                  <a:pt x="1772" y="2894"/>
                  <a:pt x="3175" y="1783"/>
                  <a:pt x="4292" y="1816"/>
                </a:cubicBezTo>
                <a:lnTo>
                  <a:pt x="4353" y="1817"/>
                </a:lnTo>
                <a:lnTo>
                  <a:pt x="4421" y="1816"/>
                </a:lnTo>
                <a:cubicBezTo>
                  <a:pt x="5815" y="1775"/>
                  <a:pt x="6926" y="3178"/>
                  <a:pt x="6893" y="4295"/>
                </a:cubicBezTo>
                <a:lnTo>
                  <a:pt x="6892" y="4356"/>
                </a:lnTo>
                <a:lnTo>
                  <a:pt x="6894" y="4424"/>
                </a:lnTo>
                <a:cubicBezTo>
                  <a:pt x="6935" y="5818"/>
                  <a:pt x="5531" y="6929"/>
                  <a:pt x="4414" y="6896"/>
                </a:cubicBezTo>
                <a:lnTo>
                  <a:pt x="4353" y="6895"/>
                </a:lnTo>
                <a:lnTo>
                  <a:pt x="4285" y="6897"/>
                </a:lnTo>
                <a:cubicBezTo>
                  <a:pt x="2891" y="6938"/>
                  <a:pt x="1780" y="5534"/>
                  <a:pt x="1813" y="4417"/>
                </a:cubicBezTo>
                <a:lnTo>
                  <a:pt x="1814" y="43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65" name="任意多边形 64"/>
          <p:cNvSpPr/>
          <p:nvPr/>
        </p:nvSpPr>
        <p:spPr>
          <a:xfrm>
            <a:off x="679848" y="4058842"/>
            <a:ext cx="316706" cy="297656"/>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299" h="3096">
                <a:moveTo>
                  <a:pt x="0" y="425"/>
                </a:moveTo>
                <a:lnTo>
                  <a:pt x="0" y="413"/>
                </a:lnTo>
                <a:lnTo>
                  <a:pt x="0" y="402"/>
                </a:lnTo>
                <a:cubicBezTo>
                  <a:pt x="-5" y="174"/>
                  <a:pt x="242" y="-5"/>
                  <a:pt x="405" y="0"/>
                </a:cubicBezTo>
                <a:lnTo>
                  <a:pt x="414" y="0"/>
                </a:lnTo>
                <a:lnTo>
                  <a:pt x="425" y="0"/>
                </a:lnTo>
                <a:lnTo>
                  <a:pt x="2874" y="0"/>
                </a:lnTo>
                <a:lnTo>
                  <a:pt x="2886" y="0"/>
                </a:lnTo>
                <a:lnTo>
                  <a:pt x="2897" y="0"/>
                </a:lnTo>
                <a:cubicBezTo>
                  <a:pt x="3125" y="-5"/>
                  <a:pt x="3304" y="242"/>
                  <a:pt x="3299" y="405"/>
                </a:cubicBezTo>
                <a:lnTo>
                  <a:pt x="3299" y="414"/>
                </a:lnTo>
                <a:lnTo>
                  <a:pt x="3299" y="425"/>
                </a:lnTo>
                <a:lnTo>
                  <a:pt x="3299" y="2121"/>
                </a:lnTo>
                <a:lnTo>
                  <a:pt x="3299" y="2133"/>
                </a:lnTo>
                <a:lnTo>
                  <a:pt x="3299" y="2144"/>
                </a:lnTo>
                <a:cubicBezTo>
                  <a:pt x="3304" y="2372"/>
                  <a:pt x="3056" y="2551"/>
                  <a:pt x="2894" y="2546"/>
                </a:cubicBezTo>
                <a:lnTo>
                  <a:pt x="2885" y="2546"/>
                </a:lnTo>
                <a:lnTo>
                  <a:pt x="2874" y="2546"/>
                </a:lnTo>
                <a:lnTo>
                  <a:pt x="2311" y="2546"/>
                </a:lnTo>
                <a:cubicBezTo>
                  <a:pt x="2312" y="2546"/>
                  <a:pt x="2293" y="2563"/>
                  <a:pt x="2298" y="2558"/>
                </a:cubicBezTo>
                <a:lnTo>
                  <a:pt x="1824" y="3032"/>
                </a:lnTo>
                <a:lnTo>
                  <a:pt x="1824" y="3032"/>
                </a:lnTo>
                <a:cubicBezTo>
                  <a:pt x="1795" y="3071"/>
                  <a:pt x="1727" y="3098"/>
                  <a:pt x="1681" y="3096"/>
                </a:cubicBezTo>
                <a:cubicBezTo>
                  <a:pt x="1670" y="3096"/>
                  <a:pt x="1644" y="3093"/>
                  <a:pt x="1647" y="3093"/>
                </a:cubicBezTo>
                <a:cubicBezTo>
                  <a:pt x="1640" y="3094"/>
                  <a:pt x="1620" y="3096"/>
                  <a:pt x="1617" y="3096"/>
                </a:cubicBezTo>
                <a:cubicBezTo>
                  <a:pt x="1583" y="3097"/>
                  <a:pt x="1544" y="3085"/>
                  <a:pt x="1524" y="3072"/>
                </a:cubicBezTo>
                <a:lnTo>
                  <a:pt x="1518" y="3078"/>
                </a:lnTo>
                <a:lnTo>
                  <a:pt x="999" y="2558"/>
                </a:lnTo>
                <a:lnTo>
                  <a:pt x="999" y="2558"/>
                </a:lnTo>
                <a:lnTo>
                  <a:pt x="997" y="2557"/>
                </a:lnTo>
                <a:lnTo>
                  <a:pt x="994" y="2554"/>
                </a:lnTo>
                <a:lnTo>
                  <a:pt x="990" y="2550"/>
                </a:lnTo>
                <a:lnTo>
                  <a:pt x="986" y="2547"/>
                </a:lnTo>
                <a:lnTo>
                  <a:pt x="985" y="2546"/>
                </a:lnTo>
                <a:lnTo>
                  <a:pt x="425" y="2546"/>
                </a:lnTo>
                <a:lnTo>
                  <a:pt x="413" y="2546"/>
                </a:lnTo>
                <a:lnTo>
                  <a:pt x="402" y="2546"/>
                </a:lnTo>
                <a:cubicBezTo>
                  <a:pt x="174" y="2551"/>
                  <a:pt x="-5" y="2304"/>
                  <a:pt x="0" y="2141"/>
                </a:cubicBezTo>
                <a:lnTo>
                  <a:pt x="0" y="2132"/>
                </a:lnTo>
                <a:lnTo>
                  <a:pt x="0" y="2121"/>
                </a:lnTo>
                <a:lnTo>
                  <a:pt x="0" y="425"/>
                </a:lnTo>
                <a:close/>
                <a:moveTo>
                  <a:pt x="2198" y="2226"/>
                </a:moveTo>
                <a:lnTo>
                  <a:pt x="2198" y="2222"/>
                </a:lnTo>
                <a:lnTo>
                  <a:pt x="2809" y="2222"/>
                </a:lnTo>
                <a:lnTo>
                  <a:pt x="2813" y="2222"/>
                </a:lnTo>
                <a:lnTo>
                  <a:pt x="2817" y="2222"/>
                </a:lnTo>
                <a:cubicBezTo>
                  <a:pt x="2901" y="2225"/>
                  <a:pt x="2984" y="2132"/>
                  <a:pt x="2981" y="2058"/>
                </a:cubicBezTo>
                <a:lnTo>
                  <a:pt x="2981" y="2054"/>
                </a:lnTo>
                <a:lnTo>
                  <a:pt x="2981" y="2050"/>
                </a:lnTo>
                <a:lnTo>
                  <a:pt x="2981" y="496"/>
                </a:lnTo>
                <a:lnTo>
                  <a:pt x="2981" y="492"/>
                </a:lnTo>
                <a:lnTo>
                  <a:pt x="2981" y="488"/>
                </a:lnTo>
                <a:cubicBezTo>
                  <a:pt x="2984" y="404"/>
                  <a:pt x="2892" y="322"/>
                  <a:pt x="2818" y="324"/>
                </a:cubicBezTo>
                <a:lnTo>
                  <a:pt x="2814" y="324"/>
                </a:lnTo>
                <a:lnTo>
                  <a:pt x="2809" y="324"/>
                </a:lnTo>
                <a:lnTo>
                  <a:pt x="490" y="324"/>
                </a:lnTo>
                <a:lnTo>
                  <a:pt x="486" y="324"/>
                </a:lnTo>
                <a:lnTo>
                  <a:pt x="482" y="324"/>
                </a:lnTo>
                <a:cubicBezTo>
                  <a:pt x="398" y="321"/>
                  <a:pt x="315" y="414"/>
                  <a:pt x="318" y="488"/>
                </a:cubicBezTo>
                <a:lnTo>
                  <a:pt x="318" y="492"/>
                </a:lnTo>
                <a:lnTo>
                  <a:pt x="318" y="496"/>
                </a:lnTo>
                <a:lnTo>
                  <a:pt x="318" y="2050"/>
                </a:lnTo>
                <a:lnTo>
                  <a:pt x="318" y="2054"/>
                </a:lnTo>
                <a:lnTo>
                  <a:pt x="318" y="2058"/>
                </a:lnTo>
                <a:cubicBezTo>
                  <a:pt x="315" y="2142"/>
                  <a:pt x="407" y="2224"/>
                  <a:pt x="481" y="2222"/>
                </a:cubicBezTo>
                <a:lnTo>
                  <a:pt x="485" y="2222"/>
                </a:lnTo>
                <a:lnTo>
                  <a:pt x="490" y="2222"/>
                </a:lnTo>
                <a:lnTo>
                  <a:pt x="1101" y="2222"/>
                </a:lnTo>
                <a:lnTo>
                  <a:pt x="1101" y="2225"/>
                </a:lnTo>
                <a:cubicBezTo>
                  <a:pt x="1102" y="2225"/>
                  <a:pt x="1126" y="2223"/>
                  <a:pt x="1126" y="2224"/>
                </a:cubicBezTo>
                <a:cubicBezTo>
                  <a:pt x="1181" y="2221"/>
                  <a:pt x="1245" y="2256"/>
                  <a:pt x="1269" y="2288"/>
                </a:cubicBezTo>
                <a:lnTo>
                  <a:pt x="1269" y="2288"/>
                </a:lnTo>
                <a:lnTo>
                  <a:pt x="1648" y="2667"/>
                </a:lnTo>
                <a:lnTo>
                  <a:pt x="2073" y="2242"/>
                </a:lnTo>
                <a:lnTo>
                  <a:pt x="2079" y="2247"/>
                </a:lnTo>
                <a:cubicBezTo>
                  <a:pt x="2104" y="2231"/>
                  <a:pt x="2145" y="2223"/>
                  <a:pt x="2172" y="2224"/>
                </a:cubicBezTo>
                <a:cubicBezTo>
                  <a:pt x="2181" y="2224"/>
                  <a:pt x="2198" y="2226"/>
                  <a:pt x="2198" y="2226"/>
                </a:cubicBezTo>
                <a:close/>
                <a:moveTo>
                  <a:pt x="1192" y="707"/>
                </a:moveTo>
                <a:lnTo>
                  <a:pt x="2114" y="707"/>
                </a:lnTo>
                <a:lnTo>
                  <a:pt x="2114" y="707"/>
                </a:lnTo>
                <a:lnTo>
                  <a:pt x="2119" y="707"/>
                </a:lnTo>
                <a:lnTo>
                  <a:pt x="2124" y="707"/>
                </a:lnTo>
                <a:cubicBezTo>
                  <a:pt x="2229" y="704"/>
                  <a:pt x="2313" y="810"/>
                  <a:pt x="2310" y="894"/>
                </a:cubicBezTo>
                <a:lnTo>
                  <a:pt x="2310" y="899"/>
                </a:lnTo>
                <a:lnTo>
                  <a:pt x="2310" y="904"/>
                </a:lnTo>
                <a:cubicBezTo>
                  <a:pt x="2313" y="1009"/>
                  <a:pt x="2208" y="1093"/>
                  <a:pt x="2124" y="1090"/>
                </a:cubicBezTo>
                <a:lnTo>
                  <a:pt x="2119" y="1090"/>
                </a:lnTo>
                <a:lnTo>
                  <a:pt x="2114" y="1090"/>
                </a:lnTo>
                <a:lnTo>
                  <a:pt x="2114" y="1090"/>
                </a:lnTo>
                <a:lnTo>
                  <a:pt x="1192" y="1090"/>
                </a:lnTo>
                <a:lnTo>
                  <a:pt x="1192" y="1090"/>
                </a:lnTo>
                <a:lnTo>
                  <a:pt x="1190" y="1090"/>
                </a:lnTo>
                <a:lnTo>
                  <a:pt x="1185" y="1090"/>
                </a:lnTo>
                <a:lnTo>
                  <a:pt x="1180" y="1090"/>
                </a:lnTo>
                <a:lnTo>
                  <a:pt x="1175" y="1090"/>
                </a:lnTo>
                <a:cubicBezTo>
                  <a:pt x="1070" y="1093"/>
                  <a:pt x="987" y="988"/>
                  <a:pt x="989" y="903"/>
                </a:cubicBezTo>
                <a:lnTo>
                  <a:pt x="989" y="899"/>
                </a:lnTo>
                <a:lnTo>
                  <a:pt x="989" y="894"/>
                </a:lnTo>
                <a:cubicBezTo>
                  <a:pt x="986" y="789"/>
                  <a:pt x="1092" y="705"/>
                  <a:pt x="1176" y="707"/>
                </a:cubicBezTo>
                <a:lnTo>
                  <a:pt x="1180" y="707"/>
                </a:lnTo>
                <a:lnTo>
                  <a:pt x="1185" y="707"/>
                </a:lnTo>
                <a:lnTo>
                  <a:pt x="1190" y="708"/>
                </a:lnTo>
                <a:lnTo>
                  <a:pt x="1192" y="708"/>
                </a:lnTo>
                <a:lnTo>
                  <a:pt x="1192" y="707"/>
                </a:lnTo>
                <a:close/>
                <a:moveTo>
                  <a:pt x="1188" y="1392"/>
                </a:moveTo>
                <a:lnTo>
                  <a:pt x="2110" y="1392"/>
                </a:lnTo>
                <a:lnTo>
                  <a:pt x="2110" y="1392"/>
                </a:lnTo>
                <a:lnTo>
                  <a:pt x="2115" y="1392"/>
                </a:lnTo>
                <a:lnTo>
                  <a:pt x="2120" y="1392"/>
                </a:lnTo>
                <a:cubicBezTo>
                  <a:pt x="2225" y="1389"/>
                  <a:pt x="2309" y="1495"/>
                  <a:pt x="2306" y="1579"/>
                </a:cubicBezTo>
                <a:lnTo>
                  <a:pt x="2306" y="1584"/>
                </a:lnTo>
                <a:lnTo>
                  <a:pt x="2306" y="1589"/>
                </a:lnTo>
                <a:cubicBezTo>
                  <a:pt x="2309" y="1694"/>
                  <a:pt x="2204" y="1778"/>
                  <a:pt x="2120" y="1775"/>
                </a:cubicBezTo>
                <a:lnTo>
                  <a:pt x="2115" y="1775"/>
                </a:lnTo>
                <a:lnTo>
                  <a:pt x="2110" y="1775"/>
                </a:lnTo>
                <a:lnTo>
                  <a:pt x="2110" y="1775"/>
                </a:lnTo>
                <a:lnTo>
                  <a:pt x="1188" y="1775"/>
                </a:lnTo>
                <a:lnTo>
                  <a:pt x="1188" y="1775"/>
                </a:lnTo>
                <a:lnTo>
                  <a:pt x="1186" y="1775"/>
                </a:lnTo>
                <a:lnTo>
                  <a:pt x="1181" y="1775"/>
                </a:lnTo>
                <a:lnTo>
                  <a:pt x="1176" y="1775"/>
                </a:lnTo>
                <a:lnTo>
                  <a:pt x="1171" y="1775"/>
                </a:lnTo>
                <a:cubicBezTo>
                  <a:pt x="1066" y="1778"/>
                  <a:pt x="983" y="1673"/>
                  <a:pt x="985" y="1588"/>
                </a:cubicBezTo>
                <a:lnTo>
                  <a:pt x="985" y="1584"/>
                </a:lnTo>
                <a:lnTo>
                  <a:pt x="985" y="1579"/>
                </a:lnTo>
                <a:cubicBezTo>
                  <a:pt x="982" y="1474"/>
                  <a:pt x="1088" y="1390"/>
                  <a:pt x="1172" y="1392"/>
                </a:cubicBezTo>
                <a:lnTo>
                  <a:pt x="1176" y="1392"/>
                </a:lnTo>
                <a:lnTo>
                  <a:pt x="1181" y="1392"/>
                </a:lnTo>
                <a:lnTo>
                  <a:pt x="1186" y="1393"/>
                </a:lnTo>
                <a:lnTo>
                  <a:pt x="1188" y="1393"/>
                </a:lnTo>
                <a:lnTo>
                  <a:pt x="1188" y="13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latin typeface="+mj-ea"/>
              <a:ea typeface="+mj-ea"/>
            </a:endParaRPr>
          </a:p>
        </p:txBody>
      </p:sp>
      <p:sp>
        <p:nvSpPr>
          <p:cNvPr id="40970" name="文本框 11"/>
          <p:cNvSpPr txBox="1">
            <a:spLocks noChangeArrowheads="1"/>
          </p:cNvSpPr>
          <p:nvPr/>
        </p:nvSpPr>
        <p:spPr bwMode="auto">
          <a:xfrm>
            <a:off x="1233488" y="3637360"/>
            <a:ext cx="7354491" cy="1140619"/>
          </a:xfrm>
          <a:prstGeom prst="rect">
            <a:avLst/>
          </a:prstGeom>
          <a:noFill/>
          <a:ln w="9525">
            <a:noFill/>
            <a:miter lim="800000"/>
          </a:ln>
        </p:spPr>
        <p:txBody>
          <a:bodyPr lIns="68580" tIns="34290" rIns="68580" bIns="34290"/>
          <a:lstStyle/>
          <a:p>
            <a:pPr>
              <a:lnSpc>
                <a:spcPct val="150000"/>
              </a:lnSpc>
            </a:pPr>
            <a:r>
              <a:rPr lang="zh-CN" altLang="en-US" sz="1100" dirty="0">
                <a:latin typeface="宋体" panose="02010600030101010101" pitchFamily="2" charset="-122"/>
                <a:sym typeface="+mn-ea"/>
              </a:rPr>
              <a:t>2.当年应补充扣除的土地增值税，调整当年度应纳税所得额</a:t>
            </a:r>
            <a:endParaRPr lang="zh-CN" altLang="en-US" sz="1100" dirty="0">
              <a:latin typeface="宋体" panose="02010600030101010101" pitchFamily="2" charset="-122"/>
            </a:endParaRPr>
          </a:p>
          <a:p>
            <a:pPr>
              <a:lnSpc>
                <a:spcPct val="150000"/>
              </a:lnSpc>
            </a:pPr>
            <a:r>
              <a:rPr lang="zh-CN" altLang="en-US" sz="1100" dirty="0">
                <a:latin typeface="宋体" panose="02010600030101010101" pitchFamily="2" charset="-122"/>
                <a:sym typeface="+mn-ea"/>
              </a:rPr>
              <a:t>该项目开发各年度应分摊的土地增值税减去该年度已经在企业所得税税前扣除的土地增值税后，余额属于当年应补充扣除的土地增值税;企业应调整当年度的应纳税所得额，并按规定计算当年度应退的企业所得税税款;当年度已缴纳的企业所得税税款不足退税的，应作为亏损向以后年度结转，并调整以后年度的应纳税所得额。</a:t>
            </a:r>
            <a:endParaRPr lang="zh-CN" altLang="en-US" sz="1100" dirty="0">
              <a:latin typeface="宋体" panose="02010600030101010101" pitchFamily="2" charset="-122"/>
            </a:endParaRPr>
          </a:p>
          <a:p>
            <a:pPr>
              <a:lnSpc>
                <a:spcPct val="150000"/>
              </a:lnSpc>
              <a:spcBef>
                <a:spcPts val="1005"/>
              </a:spcBef>
            </a:pPr>
            <a:endParaRPr lang="en-US" altLang="zh-CN" sz="800" dirty="0">
              <a:solidFill>
                <a:srgbClr val="7F7F7F"/>
              </a:solidFill>
              <a:latin typeface="宋体" panose="02010600030101010101" pitchFamily="2" charset="-122"/>
              <a:sym typeface="+mn-lt"/>
            </a:endParaRPr>
          </a:p>
          <a:p>
            <a:pPr>
              <a:lnSpc>
                <a:spcPct val="150000"/>
              </a:lnSpc>
              <a:spcBef>
                <a:spcPts val="1005"/>
              </a:spcBef>
            </a:pPr>
            <a:endParaRPr lang="en-US" altLang="zh-CN" sz="800" dirty="0">
              <a:solidFill>
                <a:srgbClr val="7F7F7F"/>
              </a:solidFill>
              <a:latin typeface="宋体" panose="02010600030101010101" pitchFamily="2" charset="-122"/>
              <a:sym typeface="+mn-lt"/>
            </a:endParaRPr>
          </a:p>
        </p:txBody>
      </p:sp>
    </p:spTree>
  </p:cSld>
  <p:clrMapOvr>
    <a:masterClrMapping/>
  </p:clrMapOvr>
  <p:transition spd="slow" advClick="0">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文本框 1"/>
          <p:cNvSpPr txBox="1">
            <a:spLocks noChangeArrowheads="1"/>
          </p:cNvSpPr>
          <p:nvPr/>
        </p:nvSpPr>
        <p:spPr bwMode="auto">
          <a:xfrm>
            <a:off x="220267" y="27385"/>
            <a:ext cx="601265" cy="622697"/>
          </a:xfrm>
          <a:prstGeom prst="rect">
            <a:avLst/>
          </a:prstGeom>
          <a:noFill/>
          <a:ln w="9525">
            <a:noFill/>
            <a:miter lim="800000"/>
          </a:ln>
        </p:spPr>
        <p:txBody>
          <a:bodyPr wrap="none" lIns="68580" tIns="34290" rIns="68580" bIns="34290">
            <a:spAutoFit/>
          </a:bodyPr>
          <a:lstStyle/>
          <a:p>
            <a:pPr algn="ctr"/>
            <a:r>
              <a:rPr lang="en-US" altLang="zh-CN" sz="3600" dirty="0">
                <a:solidFill>
                  <a:schemeClr val="bg1"/>
                </a:solidFill>
              </a:rPr>
              <a:t>04</a:t>
            </a:r>
            <a:endParaRPr lang="zh-CN" altLang="en-US" sz="3600" dirty="0">
              <a:solidFill>
                <a:schemeClr val="bg1"/>
              </a:solidFill>
            </a:endParaRPr>
          </a:p>
        </p:txBody>
      </p:sp>
      <p:sp>
        <p:nvSpPr>
          <p:cNvPr id="9" name="TextBox 1"/>
          <p:cNvSpPr txBox="1">
            <a:spLocks noChangeArrowheads="1"/>
          </p:cNvSpPr>
          <p:nvPr/>
        </p:nvSpPr>
        <p:spPr bwMode="auto">
          <a:xfrm>
            <a:off x="864394" y="230982"/>
            <a:ext cx="3401616" cy="317897"/>
          </a:xfrm>
          <a:prstGeom prst="rect">
            <a:avLst/>
          </a:prstGeom>
          <a:noFill/>
          <a:ln w="9525">
            <a:noFill/>
            <a:miter lim="800000"/>
          </a:ln>
        </p:spPr>
        <p:txBody>
          <a:bodyPr lIns="68580" tIns="34290" rIns="68580" bIns="3429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defRPr/>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土增税清算涉及所得税退税</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011" name="文本框 9"/>
          <p:cNvSpPr txBox="1">
            <a:spLocks noChangeArrowheads="1"/>
          </p:cNvSpPr>
          <p:nvPr/>
        </p:nvSpPr>
        <p:spPr bwMode="auto">
          <a:xfrm>
            <a:off x="2701529" y="790575"/>
            <a:ext cx="3730228" cy="1154162"/>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宋体" panose="02010600030101010101" pitchFamily="2" charset="-122"/>
              </a:rPr>
              <a:t>四、资料报送</a:t>
            </a:r>
            <a:endParaRPr lang="zh-CN" altLang="en-US" sz="1100" b="1" dirty="0"/>
          </a:p>
          <a:p>
            <a:pPr>
              <a:lnSpc>
                <a:spcPct val="150000"/>
              </a:lnSpc>
            </a:pPr>
            <a:r>
              <a:rPr lang="zh-CN" altLang="en-US" sz="900" dirty="0">
                <a:sym typeface="宋体" panose="02010600030101010101" pitchFamily="2" charset="-122"/>
              </a:rPr>
              <a:t>企业在申请退税时，应向主管税务机关提供书面材料说明应退企业所得税款的计算过程，包括该项目缴纳的土地增值税总额、项目销售收入总额、项目年度销售收入额、各年度应分摊的土地增值税和已经税前扣除的土地增值税、各年度的适用税率，以及是否存在后续开发项目等情况。</a:t>
            </a:r>
            <a:endParaRPr lang="zh-CN" altLang="en-US" sz="900" dirty="0">
              <a:solidFill>
                <a:srgbClr val="404040"/>
              </a:solidFill>
              <a:latin typeface="宋体" panose="02010600030101010101" pitchFamily="2" charset="-122"/>
              <a:sym typeface="宋体" panose="02010600030101010101" pitchFamily="2" charset="-122"/>
            </a:endParaRPr>
          </a:p>
        </p:txBody>
      </p:sp>
      <p:sp>
        <p:nvSpPr>
          <p:cNvPr id="43012" name="文本框 11"/>
          <p:cNvSpPr txBox="1">
            <a:spLocks noChangeArrowheads="1"/>
          </p:cNvSpPr>
          <p:nvPr/>
        </p:nvSpPr>
        <p:spPr bwMode="auto">
          <a:xfrm>
            <a:off x="465535" y="2821781"/>
            <a:ext cx="2534840" cy="1569660"/>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宋体" panose="02010600030101010101" pitchFamily="2" charset="-122"/>
              </a:rPr>
              <a:t>三、结果评估</a:t>
            </a:r>
            <a:endParaRPr lang="zh-CN" altLang="en-US" sz="1100" b="1" dirty="0"/>
          </a:p>
          <a:p>
            <a:pPr>
              <a:lnSpc>
                <a:spcPct val="150000"/>
              </a:lnSpc>
            </a:pPr>
            <a:r>
              <a:rPr lang="zh-CN" altLang="en-US" sz="900" dirty="0">
                <a:sym typeface="宋体" panose="02010600030101010101" pitchFamily="2" charset="-122"/>
              </a:rPr>
              <a:t>按照上述方法进行土地增值税分摊调整后，相应年度应纳税所得额出现正数的，应按规定计算缴纳企业所得税。企业按上述方法计算的累计退税额，不得超过其在该项目开发各年度累计实际缴纳的企业所得税;超过部分作为项目清算年度产生的亏损，向以后年度结转。</a:t>
            </a:r>
            <a:endParaRPr lang="zh-CN" altLang="en-US" sz="900" dirty="0">
              <a:solidFill>
                <a:srgbClr val="404040"/>
              </a:solidFill>
              <a:latin typeface="宋体" panose="02010600030101010101" pitchFamily="2" charset="-122"/>
              <a:sym typeface="宋体" panose="02010600030101010101" pitchFamily="2" charset="-122"/>
            </a:endParaRPr>
          </a:p>
        </p:txBody>
      </p:sp>
      <p:grpSp>
        <p:nvGrpSpPr>
          <p:cNvPr id="2" name="组合 4"/>
          <p:cNvGrpSpPr/>
          <p:nvPr/>
        </p:nvGrpSpPr>
        <p:grpSpPr bwMode="auto">
          <a:xfrm>
            <a:off x="3093244" y="1987154"/>
            <a:ext cx="2957513" cy="2563415"/>
            <a:chOff x="5859" y="2903"/>
            <a:chExt cx="7506" cy="6704"/>
          </a:xfrm>
        </p:grpSpPr>
        <p:sp>
          <p:nvSpPr>
            <p:cNvPr id="27" name="Oval 5"/>
            <p:cNvSpPr>
              <a:spLocks noChangeArrowheads="1"/>
            </p:cNvSpPr>
            <p:nvPr/>
          </p:nvSpPr>
          <p:spPr bwMode="gray">
            <a:xfrm>
              <a:off x="7077" y="4273"/>
              <a:ext cx="5312" cy="5312"/>
            </a:xfrm>
            <a:prstGeom prst="ellipse">
              <a:avLst/>
            </a:prstGeom>
            <a:noFill/>
            <a:ln w="63500">
              <a:solidFill>
                <a:schemeClr val="bg1">
                  <a:lumMod val="65000"/>
                </a:schemeClr>
              </a:solidFill>
              <a:prstDash val="solid"/>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dirty="0">
                <a:solidFill>
                  <a:sysClr val="windowText" lastClr="000000"/>
                </a:solidFill>
                <a:latin typeface="宋体" panose="02010600030101010101" pitchFamily="2" charset="-122"/>
              </a:endParaRPr>
            </a:p>
          </p:txBody>
        </p:sp>
        <p:sp>
          <p:nvSpPr>
            <p:cNvPr id="30" name="AutoShape 7"/>
            <p:cNvSpPr>
              <a:spLocks noChangeArrowheads="1"/>
            </p:cNvSpPr>
            <p:nvPr/>
          </p:nvSpPr>
          <p:spPr bwMode="gray">
            <a:xfrm rot="9044363">
              <a:off x="6231" y="6764"/>
              <a:ext cx="2849" cy="2824"/>
            </a:xfrm>
            <a:prstGeom prst="ellipse">
              <a:avLst/>
            </a:prstGeom>
            <a:solidFill>
              <a:srgbClr val="395B8F"/>
            </a:solidFill>
            <a:ln w="25400" cap="flat" cmpd="sng" algn="ctr">
              <a:noFill/>
              <a:prstDash val="solid"/>
            </a:ln>
            <a:effectLst>
              <a:outerShdw blurRad="50800" dist="38100" algn="l" rotWithShape="0">
                <a:prstClr val="black">
                  <a:alpha val="40000"/>
                </a:prstClr>
              </a:outerShdw>
            </a:effectLst>
          </p:spPr>
          <p:txBody>
            <a:bodyPr anchor="ctr"/>
            <a:lstStyle/>
            <a:p>
              <a:pPr algn="ctr" fontAlgn="auto">
                <a:lnSpc>
                  <a:spcPct val="120000"/>
                </a:lnSpc>
                <a:spcBef>
                  <a:spcPts val="0"/>
                </a:spcBef>
                <a:spcAft>
                  <a:spcPts val="0"/>
                </a:spcAft>
                <a:defRPr/>
              </a:pPr>
              <a:endParaRPr lang="zh-CN" altLang="en-US" b="1" dirty="0">
                <a:solidFill>
                  <a:sysClr val="window" lastClr="FFFFFF"/>
                </a:solidFill>
                <a:latin typeface="宋体" panose="02010600030101010101" pitchFamily="2" charset="-122"/>
              </a:endParaRPr>
            </a:p>
          </p:txBody>
        </p:sp>
        <p:sp>
          <p:nvSpPr>
            <p:cNvPr id="31" name="AutoShape 8"/>
            <p:cNvSpPr>
              <a:spLocks noChangeArrowheads="1"/>
            </p:cNvSpPr>
            <p:nvPr/>
          </p:nvSpPr>
          <p:spPr bwMode="gray">
            <a:xfrm rot="16200000">
              <a:off x="8174" y="3422"/>
              <a:ext cx="2849" cy="2825"/>
            </a:xfrm>
            <a:prstGeom prst="ellipse">
              <a:avLst/>
            </a:prstGeom>
            <a:solidFill>
              <a:srgbClr val="395B8F"/>
            </a:solidFill>
            <a:ln w="25400" cap="flat" cmpd="sng" algn="ctr">
              <a:noFill/>
              <a:prstDash val="solid"/>
            </a:ln>
            <a:effectLst>
              <a:outerShdw blurRad="50800" dist="38100" algn="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20000"/>
                </a:lnSpc>
                <a:spcBef>
                  <a:spcPts val="0"/>
                </a:spcBef>
                <a:spcAft>
                  <a:spcPts val="0"/>
                </a:spcAft>
                <a:defRPr/>
              </a:pPr>
              <a:endParaRPr lang="zh-CN" altLang="en-US" b="1" dirty="0">
                <a:solidFill>
                  <a:sysClr val="window" lastClr="FFFFFF"/>
                </a:solidFill>
                <a:latin typeface="宋体" panose="02010600030101010101" pitchFamily="2" charset="-122"/>
              </a:endParaRPr>
            </a:p>
          </p:txBody>
        </p:sp>
        <p:sp>
          <p:nvSpPr>
            <p:cNvPr id="36" name="AutoShape 9"/>
            <p:cNvSpPr>
              <a:spLocks noChangeArrowheads="1"/>
            </p:cNvSpPr>
            <p:nvPr/>
          </p:nvSpPr>
          <p:spPr bwMode="gray">
            <a:xfrm rot="1788254">
              <a:off x="10105" y="6783"/>
              <a:ext cx="2849" cy="2824"/>
            </a:xfrm>
            <a:prstGeom prst="ellipse">
              <a:avLst/>
            </a:prstGeom>
            <a:solidFill>
              <a:srgbClr val="395B8F"/>
            </a:solidFill>
            <a:ln w="25400" cap="flat" cmpd="sng" algn="ctr">
              <a:noFill/>
              <a:prstDash val="solid"/>
            </a:ln>
            <a:effectLst>
              <a:outerShdw blurRad="50800" dist="38100" algn="l" rotWithShape="0">
                <a:prstClr val="black">
                  <a:alpha val="40000"/>
                </a:prstClr>
              </a:outerShdw>
            </a:effectLst>
          </p:spPr>
          <p:txBody>
            <a:bodyPr anchor="ctr"/>
            <a:lstStyle/>
            <a:p>
              <a:pPr algn="ctr" fontAlgn="auto">
                <a:lnSpc>
                  <a:spcPct val="120000"/>
                </a:lnSpc>
                <a:spcBef>
                  <a:spcPts val="0"/>
                </a:spcBef>
                <a:spcAft>
                  <a:spcPts val="0"/>
                </a:spcAft>
                <a:defRPr/>
              </a:pPr>
              <a:endParaRPr lang="zh-CN" altLang="en-US" b="1" dirty="0">
                <a:solidFill>
                  <a:sysClr val="window" lastClr="FFFFFF"/>
                </a:solidFill>
                <a:latin typeface="宋体" panose="02010600030101010101" pitchFamily="2" charset="-122"/>
              </a:endParaRPr>
            </a:p>
          </p:txBody>
        </p:sp>
        <p:pic>
          <p:nvPicPr>
            <p:cNvPr id="6" name="图片 5"/>
            <p:cNvPicPr>
              <a:picLocks noChangeAspect="1"/>
            </p:cNvPicPr>
            <p:nvPr/>
          </p:nvPicPr>
          <p:blipFill rotWithShape="1">
            <a:blip r:embed="rId1" cstate="print"/>
            <a:srcRect l="2894" r="30430"/>
            <a:stretch>
              <a:fillRect/>
            </a:stretch>
          </p:blipFill>
          <p:spPr>
            <a:xfrm>
              <a:off x="8117" y="5308"/>
              <a:ext cx="3024" cy="3024"/>
            </a:xfrm>
            <a:prstGeom prst="ellipse">
              <a:avLst/>
            </a:prstGeom>
          </p:spPr>
        </p:pic>
        <p:sp>
          <p:nvSpPr>
            <p:cNvPr id="7" name="文本框 6"/>
            <p:cNvSpPr txBox="1"/>
            <p:nvPr/>
          </p:nvSpPr>
          <p:spPr>
            <a:xfrm>
              <a:off x="9135" y="3778"/>
              <a:ext cx="931" cy="1087"/>
            </a:xfrm>
            <a:prstGeom prst="rect">
              <a:avLst/>
            </a:prstGeom>
            <a:noFill/>
          </p:spPr>
          <p:txBody>
            <a:bodyPr>
              <a:spAutoFit/>
            </a:bodyPr>
            <a:lstStyle/>
            <a:p>
              <a:pPr algn="ctr"/>
              <a:r>
                <a:rPr lang="en-US" altLang="zh-CN" sz="2100" b="1" dirty="0">
                  <a:solidFill>
                    <a:schemeClr val="bg1"/>
                  </a:solidFill>
                  <a:latin typeface="宋体" panose="02010600030101010101" pitchFamily="2" charset="-122"/>
                  <a:sym typeface="Calibri" panose="020F0502020204030204" pitchFamily="34" charset="0"/>
                </a:rPr>
                <a:t>4</a:t>
              </a:r>
              <a:endParaRPr lang="en-US" altLang="zh-CN" sz="2100" b="1" dirty="0">
                <a:solidFill>
                  <a:schemeClr val="bg1"/>
                </a:solidFill>
                <a:latin typeface="宋体" panose="02010600030101010101" pitchFamily="2" charset="-122"/>
                <a:sym typeface="Calibri" panose="020F0502020204030204" pitchFamily="34" charset="0"/>
              </a:endParaRPr>
            </a:p>
          </p:txBody>
        </p:sp>
        <p:cxnSp>
          <p:nvCxnSpPr>
            <p:cNvPr id="4" name="直接连接符 3"/>
            <p:cNvCxnSpPr/>
            <p:nvPr/>
          </p:nvCxnSpPr>
          <p:spPr>
            <a:xfrm>
              <a:off x="8709" y="4198"/>
              <a:ext cx="3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0089" y="4189"/>
              <a:ext cx="3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7031" y="7490"/>
              <a:ext cx="1000" cy="1087"/>
            </a:xfrm>
            <a:prstGeom prst="rect">
              <a:avLst/>
            </a:prstGeom>
            <a:noFill/>
          </p:spPr>
          <p:txBody>
            <a:bodyPr>
              <a:spAutoFit/>
            </a:bodyPr>
            <a:lstStyle/>
            <a:p>
              <a:pPr algn="ctr"/>
              <a:r>
                <a:rPr lang="en-US" altLang="zh-CN" sz="2100" b="1" dirty="0">
                  <a:solidFill>
                    <a:schemeClr val="bg1"/>
                  </a:solidFill>
                  <a:latin typeface="宋体" panose="02010600030101010101" pitchFamily="2" charset="-122"/>
                  <a:sym typeface="Calibri" panose="020F0502020204030204" pitchFamily="34" charset="0"/>
                </a:rPr>
                <a:t>3</a:t>
              </a:r>
              <a:endParaRPr lang="en-US" altLang="zh-CN" sz="2100" b="1" dirty="0">
                <a:solidFill>
                  <a:schemeClr val="bg1"/>
                </a:solidFill>
                <a:latin typeface="宋体" panose="02010600030101010101" pitchFamily="2" charset="-122"/>
                <a:sym typeface="Calibri" panose="020F0502020204030204" pitchFamily="34" charset="0"/>
              </a:endParaRPr>
            </a:p>
          </p:txBody>
        </p:sp>
        <p:cxnSp>
          <p:nvCxnSpPr>
            <p:cNvPr id="48" name="直接连接符 47"/>
            <p:cNvCxnSpPr/>
            <p:nvPr/>
          </p:nvCxnSpPr>
          <p:spPr>
            <a:xfrm>
              <a:off x="6642" y="7913"/>
              <a:ext cx="3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8023" y="7904"/>
              <a:ext cx="3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11192" y="7493"/>
              <a:ext cx="1015" cy="1087"/>
            </a:xfrm>
            <a:prstGeom prst="rect">
              <a:avLst/>
            </a:prstGeom>
            <a:noFill/>
          </p:spPr>
          <p:txBody>
            <a:bodyPr>
              <a:spAutoFit/>
            </a:bodyPr>
            <a:lstStyle/>
            <a:p>
              <a:pPr algn="ctr"/>
              <a:r>
                <a:rPr lang="en-US" altLang="zh-CN" sz="2100" b="1" dirty="0">
                  <a:solidFill>
                    <a:schemeClr val="bg1"/>
                  </a:solidFill>
                  <a:latin typeface="宋体" panose="02010600030101010101" pitchFamily="2" charset="-122"/>
                  <a:sym typeface="Calibri" panose="020F0502020204030204" pitchFamily="34" charset="0"/>
                </a:rPr>
                <a:t>5</a:t>
              </a:r>
              <a:endParaRPr lang="en-US" altLang="zh-CN" sz="2100" b="1" dirty="0">
                <a:solidFill>
                  <a:schemeClr val="bg1"/>
                </a:solidFill>
                <a:latin typeface="宋体" panose="02010600030101010101" pitchFamily="2" charset="-122"/>
                <a:sym typeface="Calibri" panose="020F0502020204030204" pitchFamily="34" charset="0"/>
              </a:endParaRPr>
            </a:p>
          </p:txBody>
        </p:sp>
        <p:cxnSp>
          <p:nvCxnSpPr>
            <p:cNvPr id="52" name="直接连接符 51"/>
            <p:cNvCxnSpPr/>
            <p:nvPr/>
          </p:nvCxnSpPr>
          <p:spPr>
            <a:xfrm>
              <a:off x="10809" y="7913"/>
              <a:ext cx="3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2190" y="7904"/>
              <a:ext cx="37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等腰三角形 10"/>
            <p:cNvSpPr/>
            <p:nvPr/>
          </p:nvSpPr>
          <p:spPr>
            <a:xfrm rot="10800000" flipH="1" flipV="1">
              <a:off x="9455" y="2903"/>
              <a:ext cx="290" cy="249"/>
            </a:xfrm>
            <a:prstGeom prst="triangle">
              <a:avLst/>
            </a:prstGeom>
            <a:solidFill>
              <a:srgbClr val="395B8F"/>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宋体" panose="02010600030101010101" pitchFamily="2" charset="-122"/>
              </a:endParaRPr>
            </a:p>
          </p:txBody>
        </p:sp>
        <p:sp>
          <p:nvSpPr>
            <p:cNvPr id="57" name="等腰三角形 56"/>
            <p:cNvSpPr/>
            <p:nvPr/>
          </p:nvSpPr>
          <p:spPr>
            <a:xfrm rot="6013253" flipH="1" flipV="1">
              <a:off x="5838" y="7788"/>
              <a:ext cx="290" cy="248"/>
            </a:xfrm>
            <a:prstGeom prst="triangle">
              <a:avLst/>
            </a:prstGeom>
            <a:solidFill>
              <a:srgbClr val="395B8F"/>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宋体" panose="02010600030101010101" pitchFamily="2" charset="-122"/>
              </a:endParaRPr>
            </a:p>
          </p:txBody>
        </p:sp>
        <p:sp>
          <p:nvSpPr>
            <p:cNvPr id="61" name="等腰三角形 60"/>
            <p:cNvSpPr/>
            <p:nvPr/>
          </p:nvSpPr>
          <p:spPr>
            <a:xfrm rot="15586747" flipV="1">
              <a:off x="13095" y="7786"/>
              <a:ext cx="290" cy="251"/>
            </a:xfrm>
            <a:prstGeom prst="triangle">
              <a:avLst/>
            </a:prstGeom>
            <a:solidFill>
              <a:srgbClr val="395B8F"/>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宋体" panose="02010600030101010101" pitchFamily="2" charset="-122"/>
              </a:endParaRPr>
            </a:p>
          </p:txBody>
        </p:sp>
      </p:grpSp>
      <p:sp>
        <p:nvSpPr>
          <p:cNvPr id="43031" name="文本框 61"/>
          <p:cNvSpPr txBox="1">
            <a:spLocks noChangeArrowheads="1"/>
          </p:cNvSpPr>
          <p:nvPr/>
        </p:nvSpPr>
        <p:spPr bwMode="auto">
          <a:xfrm>
            <a:off x="6234112" y="2821781"/>
            <a:ext cx="2014538" cy="1569660"/>
          </a:xfrm>
          <a:prstGeom prst="rect">
            <a:avLst/>
          </a:prstGeom>
          <a:noFill/>
          <a:ln w="9525">
            <a:noFill/>
            <a:miter lim="800000"/>
          </a:ln>
        </p:spPr>
        <p:txBody>
          <a:bodyPr lIns="68580" tIns="34290" rIns="68580" bIns="34290">
            <a:spAutoFit/>
          </a:bodyPr>
          <a:lstStyle/>
          <a:p>
            <a:pPr>
              <a:lnSpc>
                <a:spcPct val="150000"/>
              </a:lnSpc>
            </a:pPr>
            <a:r>
              <a:rPr lang="zh-CN" altLang="en-US" sz="1100" b="1" dirty="0">
                <a:sym typeface="宋体" panose="02010600030101010101" pitchFamily="2" charset="-122"/>
              </a:rPr>
              <a:t>五、追溯适用</a:t>
            </a:r>
            <a:endParaRPr lang="zh-CN" altLang="en-US" sz="1100" b="1" dirty="0"/>
          </a:p>
          <a:p>
            <a:pPr>
              <a:lnSpc>
                <a:spcPct val="150000"/>
              </a:lnSpc>
            </a:pPr>
            <a:r>
              <a:rPr lang="zh-CN" altLang="en-US" sz="900" dirty="0">
                <a:sym typeface="宋体" panose="02010600030101010101" pitchFamily="2" charset="-122"/>
              </a:rPr>
              <a:t>81号公告发布之日前，凡已经对土地增值税进行清算且没有后续开发项目的企业，在该公告发布后仍存在尚未弥补的因土地增值税清算导致的亏损，可按照该公告规定的方法计算多缴企业所得税税款，并申请退税。</a:t>
            </a:r>
            <a:endParaRPr lang="zh-CN" altLang="en-US" sz="900" dirty="0">
              <a:solidFill>
                <a:srgbClr val="404040"/>
              </a:solidFill>
              <a:latin typeface="宋体" panose="02010600030101010101" pitchFamily="2" charset="-122"/>
              <a:sym typeface="宋体" panose="02010600030101010101" pitchFamily="2" charset="-122"/>
            </a:endParaRPr>
          </a:p>
        </p:txBody>
      </p:sp>
    </p:spTree>
  </p:cSld>
  <p:clrMapOvr>
    <a:masterClrMapping/>
  </p:clrMapOvr>
  <p:transition spd="slow" advClick="0">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图片 1"/>
          <p:cNvPicPr>
            <a:picLocks noChangeAspect="1" noChangeArrowheads="1"/>
          </p:cNvPicPr>
          <p:nvPr/>
        </p:nvPicPr>
        <p:blipFill>
          <a:blip r:embed="rId1" cstate="print"/>
          <a:srcRect t="5000" r="-104" b="10938"/>
          <a:stretch>
            <a:fillRect/>
          </a:stretch>
        </p:blipFill>
        <p:spPr bwMode="auto">
          <a:xfrm>
            <a:off x="-9525" y="5954"/>
            <a:ext cx="9153525" cy="5124450"/>
          </a:xfrm>
          <a:prstGeom prst="rect">
            <a:avLst/>
          </a:prstGeom>
          <a:noFill/>
          <a:ln w="9525">
            <a:noFill/>
            <a:miter lim="800000"/>
            <a:headEnd/>
            <a:tailEnd/>
          </a:ln>
        </p:spPr>
      </p:pic>
      <p:sp>
        <p:nvSpPr>
          <p:cNvPr id="3" name="矩形 2"/>
          <p:cNvSpPr/>
          <p:nvPr/>
        </p:nvSpPr>
        <p:spPr>
          <a:xfrm>
            <a:off x="-9525" y="1587103"/>
            <a:ext cx="4720829" cy="2413397"/>
          </a:xfrm>
          <a:prstGeom prst="rect">
            <a:avLst/>
          </a:prstGeom>
          <a:solidFill>
            <a:srgbClr val="00235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
        <p:nvSpPr>
          <p:cNvPr id="45059" name="矩形 8"/>
          <p:cNvSpPr>
            <a:spLocks noChangeArrowheads="1"/>
          </p:cNvSpPr>
          <p:nvPr/>
        </p:nvSpPr>
        <p:spPr bwMode="auto">
          <a:xfrm>
            <a:off x="1048941" y="2597944"/>
            <a:ext cx="3919538" cy="390525"/>
          </a:xfrm>
          <a:prstGeom prst="rect">
            <a:avLst/>
          </a:prstGeom>
          <a:noFill/>
          <a:ln w="9525">
            <a:noFill/>
            <a:miter lim="800000"/>
          </a:ln>
        </p:spPr>
        <p:txBody>
          <a:bodyPr lIns="68580" tIns="34290" rIns="68580" bIns="34290">
            <a:spAutoFit/>
          </a:bodyPr>
          <a:lstStyle/>
          <a:p>
            <a:r>
              <a:rPr lang="zh-CN" altLang="en-US" sz="2100" b="1" dirty="0">
                <a:solidFill>
                  <a:schemeClr val="bg1"/>
                </a:solidFill>
                <a:latin typeface="微软雅黑" panose="020B0503020204020204" pitchFamily="34" charset="-122"/>
                <a:ea typeface="微软雅黑" panose="020B0503020204020204" pitchFamily="34" charset="-122"/>
                <a:sym typeface="+mn-ea"/>
              </a:rPr>
              <a:t>申报填写</a:t>
            </a:r>
            <a:endParaRPr lang="zh-CN" altLang="en-US" sz="2100" b="1" dirty="0">
              <a:solidFill>
                <a:schemeClr val="bg1"/>
              </a:solidFill>
              <a:latin typeface="微软雅黑" panose="020B0503020204020204" pitchFamily="34" charset="-122"/>
              <a:ea typeface="微软雅黑" panose="020B0503020204020204" pitchFamily="34" charset="-122"/>
              <a:sym typeface="+mn-ea"/>
            </a:endParaRPr>
          </a:p>
        </p:txBody>
      </p:sp>
      <p:sp>
        <p:nvSpPr>
          <p:cNvPr id="45060" name="矩形 10"/>
          <p:cNvSpPr>
            <a:spLocks noChangeArrowheads="1"/>
          </p:cNvSpPr>
          <p:nvPr/>
        </p:nvSpPr>
        <p:spPr bwMode="auto">
          <a:xfrm>
            <a:off x="269082" y="2574131"/>
            <a:ext cx="513160" cy="438150"/>
          </a:xfrm>
          <a:prstGeom prst="rect">
            <a:avLst/>
          </a:prstGeom>
          <a:noFill/>
          <a:ln w="9525">
            <a:noFill/>
            <a:miter lim="800000"/>
          </a:ln>
        </p:spPr>
        <p:txBody>
          <a:bodyPr wrap="none" lIns="68580" tIns="34290" rIns="68580" bIns="34290">
            <a:spAutoFit/>
          </a:bodyPr>
          <a:lstStyle/>
          <a:p>
            <a:r>
              <a:rPr lang="en-US" altLang="zh-CN" sz="2400" b="1" dirty="0">
                <a:solidFill>
                  <a:srgbClr val="C8A063"/>
                </a:solidFill>
                <a:latin typeface="微软雅黑" panose="020B0503020204020204" pitchFamily="34" charset="-122"/>
                <a:ea typeface="微软雅黑" panose="020B0503020204020204" pitchFamily="34" charset="-122"/>
              </a:rPr>
              <a:t>05</a:t>
            </a:r>
            <a:endParaRPr lang="zh-CN" altLang="en-US" sz="2400" b="1" dirty="0">
              <a:solidFill>
                <a:srgbClr val="C8A063"/>
              </a:solidFill>
              <a:latin typeface="微软雅黑" panose="020B0503020204020204" pitchFamily="34" charset="-122"/>
              <a:ea typeface="微软雅黑" panose="020B0503020204020204" pitchFamily="34" charset="-122"/>
            </a:endParaRPr>
          </a:p>
        </p:txBody>
      </p:sp>
      <p:sp>
        <p:nvSpPr>
          <p:cNvPr id="45061" name="Freeform 13"/>
          <p:cNvSpPr>
            <a:spLocks noChangeArrowheads="1"/>
          </p:cNvSpPr>
          <p:nvPr/>
        </p:nvSpPr>
        <p:spPr bwMode="auto">
          <a:xfrm>
            <a:off x="788194" y="2651522"/>
            <a:ext cx="144066" cy="284559"/>
          </a:xfrm>
          <a:custGeom>
            <a:avLst/>
            <a:gdLst/>
            <a:ahLst/>
            <a:cxnLst>
              <a:cxn ang="0">
                <a:pos x="0" y="426"/>
              </a:cxn>
              <a:cxn ang="0">
                <a:pos x="0" y="541"/>
              </a:cxn>
              <a:cxn ang="0">
                <a:pos x="218" y="328"/>
              </a:cxn>
              <a:cxn ang="0">
                <a:pos x="218" y="328"/>
              </a:cxn>
              <a:cxn ang="0">
                <a:pos x="235" y="311"/>
              </a:cxn>
              <a:cxn ang="0">
                <a:pos x="276" y="271"/>
              </a:cxn>
              <a:cxn ang="0">
                <a:pos x="276" y="271"/>
              </a:cxn>
              <a:cxn ang="0">
                <a:pos x="276" y="271"/>
              </a:cxn>
              <a:cxn ang="0">
                <a:pos x="235" y="230"/>
              </a:cxn>
              <a:cxn ang="0">
                <a:pos x="218" y="213"/>
              </a:cxn>
              <a:cxn ang="0">
                <a:pos x="218" y="213"/>
              </a:cxn>
              <a:cxn ang="0">
                <a:pos x="0" y="0"/>
              </a:cxn>
              <a:cxn ang="0">
                <a:pos x="0" y="115"/>
              </a:cxn>
              <a:cxn ang="0">
                <a:pos x="153" y="271"/>
              </a:cxn>
              <a:cxn ang="0">
                <a:pos x="0" y="426"/>
              </a:cxn>
            </a:cxnLst>
            <a:rect l="0" t="0" r="r" b="b"/>
            <a:pathLst>
              <a:path w="276" h="541">
                <a:moveTo>
                  <a:pt x="0" y="426"/>
                </a:moveTo>
                <a:lnTo>
                  <a:pt x="0" y="541"/>
                </a:lnTo>
                <a:lnTo>
                  <a:pt x="218" y="328"/>
                </a:lnTo>
                <a:lnTo>
                  <a:pt x="235" y="311"/>
                </a:lnTo>
                <a:lnTo>
                  <a:pt x="276" y="271"/>
                </a:lnTo>
                <a:lnTo>
                  <a:pt x="235" y="230"/>
                </a:lnTo>
                <a:lnTo>
                  <a:pt x="218" y="213"/>
                </a:lnTo>
                <a:lnTo>
                  <a:pt x="0" y="0"/>
                </a:lnTo>
                <a:lnTo>
                  <a:pt x="0" y="115"/>
                </a:lnTo>
                <a:lnTo>
                  <a:pt x="153" y="271"/>
                </a:lnTo>
                <a:lnTo>
                  <a:pt x="0" y="426"/>
                </a:lnTo>
                <a:close/>
              </a:path>
            </a:pathLst>
          </a:custGeom>
          <a:solidFill>
            <a:srgbClr val="C8A063"/>
          </a:solidFill>
          <a:ln w="9525">
            <a:noFill/>
            <a:round/>
          </a:ln>
        </p:spPr>
        <p:txBody>
          <a:bodyPr lIns="68580" tIns="34290" rIns="68580" bIns="34290"/>
          <a:lstStyle/>
          <a:p>
            <a:pPr eaLnBrk="0" hangingPunct="0"/>
            <a:endParaRPr lang="zh-CN" altLang="en-US"/>
          </a:p>
        </p:txBody>
      </p:sp>
      <p:sp>
        <p:nvSpPr>
          <p:cNvPr id="16" name="矩形 15"/>
          <p:cNvSpPr/>
          <p:nvPr/>
        </p:nvSpPr>
        <p:spPr>
          <a:xfrm>
            <a:off x="4706541" y="1587103"/>
            <a:ext cx="55959" cy="2413397"/>
          </a:xfrm>
          <a:prstGeom prst="rect">
            <a:avLst/>
          </a:prstGeom>
          <a:solidFill>
            <a:srgbClr val="C8A06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dirty="0"/>
          </a:p>
        </p:txBody>
      </p:sp>
    </p:spTree>
  </p:cSld>
  <p:clrMapOvr>
    <a:masterClrMapping/>
  </p:clrMapOvr>
  <p:transition advClick="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问题七</a:t>
            </a:r>
            <a:endParaRPr lang="zh-CN" altLang="en-US"/>
          </a:p>
        </p:txBody>
      </p:sp>
      <p:sp>
        <p:nvSpPr>
          <p:cNvPr id="3" name="内容占位符 2"/>
          <p:cNvSpPr>
            <a:spLocks noGrp="1"/>
          </p:cNvSpPr>
          <p:nvPr>
            <p:ph idx="1"/>
          </p:nvPr>
        </p:nvSpPr>
        <p:spPr/>
        <p:txBody>
          <a:bodyPr/>
          <a:lstStyle/>
          <a:p>
            <a:r>
              <a:rPr lang="zh-CN" altLang="en-US"/>
              <a:t>实收资本没有在规定的期限内到账，对外借款支付利息全额在税前扣除，存在少缴企业所得税的风险。</a:t>
            </a:r>
            <a:endParaRPr lang="zh-CN" altLang="en-US"/>
          </a:p>
          <a:p>
            <a:endParaRPr lang="zh-CN" altLang="en-US"/>
          </a:p>
          <a:p>
            <a:r>
              <a:rPr lang="zh-CN" altLang="en-US"/>
              <a:t>《国家税务总局关于企业投资者投资未到位而发生的利息支出企业所得税前扣除问题的批复》（国税函〔2009〕312号）。</a:t>
            </a: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问题八</a:t>
            </a:r>
            <a:endParaRPr lang="zh-CN" altLang="en-US"/>
          </a:p>
        </p:txBody>
      </p:sp>
      <p:sp>
        <p:nvSpPr>
          <p:cNvPr id="3" name="内容占位符 2"/>
          <p:cNvSpPr>
            <a:spLocks noGrp="1"/>
          </p:cNvSpPr>
          <p:nvPr>
            <p:ph idx="1"/>
          </p:nvPr>
        </p:nvSpPr>
        <p:spPr/>
        <p:txBody>
          <a:bodyPr/>
          <a:lstStyle/>
          <a:p>
            <a:r>
              <a:rPr lang="zh-CN" altLang="en-US"/>
              <a:t>房地产企业出包工程未最终办理结算而未取得全额发票的，在证明资料充分的前提下，其发票不足金额可以预提，但最高不得超过合同总金额的10％。企业超标准税前扣除上述预提费用，未做纳税调整。</a:t>
            </a:r>
            <a:endParaRPr lang="zh-CN" altLang="en-US"/>
          </a:p>
          <a:p>
            <a:r>
              <a:rPr lang="zh-CN" altLang="en-US"/>
              <a:t>审查企业建筑合同、工程进度等资料，对照分析企业预提费用科目和企业所得税年度申报纳税调整情况。对于出包工程预提费用应重点关注预提费用计提范围是否准确，预提的比例是否恰当，当发票不足金额低于10%时，是否按实际不足比例预提。</a:t>
            </a: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问题九</a:t>
            </a:r>
            <a:endParaRPr lang="zh-CN" altLang="en-US"/>
          </a:p>
        </p:txBody>
      </p:sp>
      <p:sp>
        <p:nvSpPr>
          <p:cNvPr id="3" name="内容占位符 2"/>
          <p:cNvSpPr>
            <a:spLocks noGrp="1"/>
          </p:cNvSpPr>
          <p:nvPr>
            <p:ph idx="1"/>
          </p:nvPr>
        </p:nvSpPr>
        <p:spPr/>
        <p:txBody>
          <a:bodyPr/>
          <a:lstStyle/>
          <a:p>
            <a:r>
              <a:rPr lang="zh-CN" altLang="en-US"/>
              <a:t>企业取得的土地资产不按规定计价；擅自扩大或减少土地资产的价值，将购进土地进行三通一平后，进行资产评估，虚增土地成本，计入开发成本</a:t>
            </a:r>
            <a:endParaRPr lang="zh-CN" altLang="en-US"/>
          </a:p>
          <a:p>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问题十</a:t>
            </a:r>
            <a:endParaRPr lang="zh-CN" altLang="en-US"/>
          </a:p>
        </p:txBody>
      </p:sp>
      <p:sp>
        <p:nvSpPr>
          <p:cNvPr id="3" name="内容占位符 2"/>
          <p:cNvSpPr>
            <a:spLocks noGrp="1"/>
          </p:cNvSpPr>
          <p:nvPr>
            <p:ph idx="1"/>
          </p:nvPr>
        </p:nvSpPr>
        <p:spPr/>
        <p:txBody>
          <a:bodyPr/>
          <a:lstStyle/>
          <a:p>
            <a:r>
              <a:rPr lang="zh-CN" altLang="en-US"/>
              <a:t>采用分期付款方式销售商品房的未按销售合同或协 议约定的价款和付款日确认收入的实现。付款方提前付款的，未在 实际付款日确认收入的实现；付款方未按时付款的，企业未按照合 同约定时间确认收入。</a:t>
            </a:r>
            <a:endParaRPr lang="zh-CN" altLang="en-US"/>
          </a:p>
          <a:p>
            <a:r>
              <a:rPr lang="zh-CN" altLang="en-US"/>
              <a:t>《关于全面推开营业税改征增值税试点的通知 》 (财税〔2016〕36号)附件 1 《营业税改征增值税试点实施办法》第 四十五条；《国家税务总局关于发布&lt;房地产开发企业销售自行开发 的房地产项目增值税征收管理暂行办法&gt;的公告》（国家税务总局公 告 2016年第 18号）第四条、第五条、第六条、第十条；《国家税 务总局关于印发&lt;房地产开发经营业务企业所得税处理办法&gt;的通 知》（国税发〔2009〕31号）第六条</a:t>
            </a: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问题十一</a:t>
            </a:r>
            <a:endParaRPr lang="zh-CN" altLang="en-US"/>
          </a:p>
        </p:txBody>
      </p:sp>
      <p:sp>
        <p:nvSpPr>
          <p:cNvPr id="3" name="内容占位符 2"/>
          <p:cNvSpPr>
            <a:spLocks noGrp="1"/>
          </p:cNvSpPr>
          <p:nvPr>
            <p:ph idx="1"/>
          </p:nvPr>
        </p:nvSpPr>
        <p:spPr/>
        <p:txBody>
          <a:bodyPr/>
          <a:lstStyle/>
          <a:p>
            <a:r>
              <a:rPr lang="zh-CN" altLang="en-US"/>
              <a:t>企业将预售收入作为广告费、业务宣传费、业务招 待费的计算基数，在达到确认条件时未对当期计算三费的计算基数 进行调整，将前期已作过计算基数的预售收入重复作为当期的计算 基数计算可列支的三费，进而多列管理费用，扩大期间费用列支范 围及标准，减少应纳税所得额。</a:t>
            </a:r>
            <a:endParaRPr lang="zh-CN" altLang="en-US"/>
          </a:p>
          <a:p>
            <a:r>
              <a:rPr lang="zh-CN" altLang="en-US"/>
              <a:t>《中华人民共和国企业所得税法实施条例》第四十 三条、第四十四条；《国家税务总局关于企业所得税执行中若干税 务处理问题的通知》（国税函〔2009〕202 号）；《国家税务总局 关于印发〈房地产开发经营业务企业所得税处理办法〉的通知》 （国税发[2009]31 号）。</a:t>
            </a:r>
            <a:endParaRPr lang="zh-CN" altLang="en-US"/>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3"/>
          <p:cNvSpPr/>
          <p:nvPr/>
        </p:nvSpPr>
        <p:spPr>
          <a:xfrm rot="5400000" flipV="1">
            <a:off x="3506788" y="-4243387"/>
            <a:ext cx="2135188" cy="9170988"/>
          </a:xfrm>
          <a:custGeom>
            <a:avLst/>
            <a:gdLst>
              <a:gd name="connsiteX0" fmla="*/ 0 w 2837789"/>
              <a:gd name="connsiteY0" fmla="*/ 0 h 8001905"/>
              <a:gd name="connsiteX1" fmla="*/ 2837788 w 2837789"/>
              <a:gd name="connsiteY1" fmla="*/ 0 h 8001905"/>
              <a:gd name="connsiteX2" fmla="*/ 2837788 w 2837789"/>
              <a:gd name="connsiteY2" fmla="*/ 1968500 h 8001905"/>
              <a:gd name="connsiteX3" fmla="*/ 2837789 w 2837789"/>
              <a:gd name="connsiteY3" fmla="*/ 1968500 h 8001905"/>
              <a:gd name="connsiteX4" fmla="*/ 2837789 w 2837789"/>
              <a:gd name="connsiteY4" fmla="*/ 2363879 h 8001905"/>
              <a:gd name="connsiteX5" fmla="*/ 2618085 w 2837789"/>
              <a:gd name="connsiteY5" fmla="*/ 2386026 h 8001905"/>
              <a:gd name="connsiteX6" fmla="*/ 1747634 w 2837789"/>
              <a:gd name="connsiteY6" fmla="*/ 3454034 h 8001905"/>
              <a:gd name="connsiteX7" fmla="*/ 2618085 w 2837789"/>
              <a:gd name="connsiteY7" fmla="*/ 4522042 h 8001905"/>
              <a:gd name="connsiteX8" fmla="*/ 2837789 w 2837789"/>
              <a:gd name="connsiteY8" fmla="*/ 4544190 h 8001905"/>
              <a:gd name="connsiteX9" fmla="*/ 2837789 w 2837789"/>
              <a:gd name="connsiteY9" fmla="*/ 6858000 h 8001905"/>
              <a:gd name="connsiteX10" fmla="*/ 2837788 w 2837789"/>
              <a:gd name="connsiteY10" fmla="*/ 6858000 h 8001905"/>
              <a:gd name="connsiteX11" fmla="*/ 2837788 w 2837789"/>
              <a:gd name="connsiteY11" fmla="*/ 8001905 h 8001905"/>
              <a:gd name="connsiteX12" fmla="*/ 0 w 2837789"/>
              <a:gd name="connsiteY12" fmla="*/ 8001905 h 8001905"/>
              <a:gd name="connsiteX13" fmla="*/ 0 w 2837789"/>
              <a:gd name="connsiteY13" fmla="*/ 6858000 h 8001905"/>
              <a:gd name="connsiteX14" fmla="*/ 0 w 2837789"/>
              <a:gd name="connsiteY14" fmla="*/ 6376305 h 8001905"/>
              <a:gd name="connsiteX15" fmla="*/ 0 w 2837789"/>
              <a:gd name="connsiteY15" fmla="*/ 2133600 h 8001905"/>
              <a:gd name="connsiteX16" fmla="*/ 0 w 2837789"/>
              <a:gd name="connsiteY16" fmla="*/ 1968500 h 8001905"/>
              <a:gd name="connsiteX0-1" fmla="*/ 0 w 2847096"/>
              <a:gd name="connsiteY0-2" fmla="*/ 1 h 10682288"/>
              <a:gd name="connsiteX1-3" fmla="*/ 2847095 w 2847096"/>
              <a:gd name="connsiteY1-4" fmla="*/ 2680383 h 10682288"/>
              <a:gd name="connsiteX2-5" fmla="*/ 2847095 w 2847096"/>
              <a:gd name="connsiteY2-6" fmla="*/ 4648883 h 10682288"/>
              <a:gd name="connsiteX3-7" fmla="*/ 2847096 w 2847096"/>
              <a:gd name="connsiteY3-8" fmla="*/ 4648883 h 10682288"/>
              <a:gd name="connsiteX4-9" fmla="*/ 2847096 w 2847096"/>
              <a:gd name="connsiteY4-10" fmla="*/ 5044262 h 10682288"/>
              <a:gd name="connsiteX5-11" fmla="*/ 2627392 w 2847096"/>
              <a:gd name="connsiteY5-12" fmla="*/ 5066409 h 10682288"/>
              <a:gd name="connsiteX6-13" fmla="*/ 1756941 w 2847096"/>
              <a:gd name="connsiteY6-14" fmla="*/ 6134417 h 10682288"/>
              <a:gd name="connsiteX7-15" fmla="*/ 2627392 w 2847096"/>
              <a:gd name="connsiteY7-16" fmla="*/ 7202425 h 10682288"/>
              <a:gd name="connsiteX8-17" fmla="*/ 2847096 w 2847096"/>
              <a:gd name="connsiteY8-18" fmla="*/ 7224573 h 10682288"/>
              <a:gd name="connsiteX9-19" fmla="*/ 2847096 w 2847096"/>
              <a:gd name="connsiteY9-20" fmla="*/ 9538383 h 10682288"/>
              <a:gd name="connsiteX10-21" fmla="*/ 2847095 w 2847096"/>
              <a:gd name="connsiteY10-22" fmla="*/ 9538383 h 10682288"/>
              <a:gd name="connsiteX11-23" fmla="*/ 2847095 w 2847096"/>
              <a:gd name="connsiteY11-24" fmla="*/ 10682288 h 10682288"/>
              <a:gd name="connsiteX12-25" fmla="*/ 9307 w 2847096"/>
              <a:gd name="connsiteY12-26" fmla="*/ 10682288 h 10682288"/>
              <a:gd name="connsiteX13-27" fmla="*/ 9307 w 2847096"/>
              <a:gd name="connsiteY13-28" fmla="*/ 9538383 h 10682288"/>
              <a:gd name="connsiteX14-29" fmla="*/ 9307 w 2847096"/>
              <a:gd name="connsiteY14-30" fmla="*/ 9056688 h 10682288"/>
              <a:gd name="connsiteX15-31" fmla="*/ 9307 w 2847096"/>
              <a:gd name="connsiteY15-32" fmla="*/ 4813983 h 10682288"/>
              <a:gd name="connsiteX16-33" fmla="*/ 9307 w 2847096"/>
              <a:gd name="connsiteY16-34" fmla="*/ 4648883 h 10682288"/>
              <a:gd name="connsiteX17" fmla="*/ 0 w 2847096"/>
              <a:gd name="connsiteY17" fmla="*/ 1 h 10682288"/>
              <a:gd name="connsiteX0-35" fmla="*/ 0 w 2847096"/>
              <a:gd name="connsiteY0-36" fmla="*/ 0 h 10682287"/>
              <a:gd name="connsiteX1-37" fmla="*/ 2847095 w 2847096"/>
              <a:gd name="connsiteY1-38" fmla="*/ 27924 h 10682287"/>
              <a:gd name="connsiteX2-39" fmla="*/ 2847095 w 2847096"/>
              <a:gd name="connsiteY2-40" fmla="*/ 4648882 h 10682287"/>
              <a:gd name="connsiteX3-41" fmla="*/ 2847096 w 2847096"/>
              <a:gd name="connsiteY3-42" fmla="*/ 4648882 h 10682287"/>
              <a:gd name="connsiteX4-43" fmla="*/ 2847096 w 2847096"/>
              <a:gd name="connsiteY4-44" fmla="*/ 5044261 h 10682287"/>
              <a:gd name="connsiteX5-45" fmla="*/ 2627392 w 2847096"/>
              <a:gd name="connsiteY5-46" fmla="*/ 5066408 h 10682287"/>
              <a:gd name="connsiteX6-47" fmla="*/ 1756941 w 2847096"/>
              <a:gd name="connsiteY6-48" fmla="*/ 6134416 h 10682287"/>
              <a:gd name="connsiteX7-49" fmla="*/ 2627392 w 2847096"/>
              <a:gd name="connsiteY7-50" fmla="*/ 7202424 h 10682287"/>
              <a:gd name="connsiteX8-51" fmla="*/ 2847096 w 2847096"/>
              <a:gd name="connsiteY8-52" fmla="*/ 7224572 h 10682287"/>
              <a:gd name="connsiteX9-53" fmla="*/ 2847096 w 2847096"/>
              <a:gd name="connsiteY9-54" fmla="*/ 9538382 h 10682287"/>
              <a:gd name="connsiteX10-55" fmla="*/ 2847095 w 2847096"/>
              <a:gd name="connsiteY10-56" fmla="*/ 9538382 h 10682287"/>
              <a:gd name="connsiteX11-57" fmla="*/ 2847095 w 2847096"/>
              <a:gd name="connsiteY11-58" fmla="*/ 10682287 h 10682287"/>
              <a:gd name="connsiteX12-59" fmla="*/ 9307 w 2847096"/>
              <a:gd name="connsiteY12-60" fmla="*/ 10682287 h 10682287"/>
              <a:gd name="connsiteX13-61" fmla="*/ 9307 w 2847096"/>
              <a:gd name="connsiteY13-62" fmla="*/ 9538382 h 10682287"/>
              <a:gd name="connsiteX14-63" fmla="*/ 9307 w 2847096"/>
              <a:gd name="connsiteY14-64" fmla="*/ 9056687 h 10682287"/>
              <a:gd name="connsiteX15-65" fmla="*/ 9307 w 2847096"/>
              <a:gd name="connsiteY15-66" fmla="*/ 4813982 h 10682287"/>
              <a:gd name="connsiteX16-67" fmla="*/ 9307 w 2847096"/>
              <a:gd name="connsiteY16-68" fmla="*/ 4648882 h 10682287"/>
              <a:gd name="connsiteX17-69" fmla="*/ 0 w 2847096"/>
              <a:gd name="connsiteY17-70" fmla="*/ 0 h 10682287"/>
              <a:gd name="connsiteX0-71" fmla="*/ 9307 w 2837789"/>
              <a:gd name="connsiteY0-72" fmla="*/ 0 h 10663676"/>
              <a:gd name="connsiteX1-73" fmla="*/ 2837788 w 2837789"/>
              <a:gd name="connsiteY1-74" fmla="*/ 9313 h 10663676"/>
              <a:gd name="connsiteX2-75" fmla="*/ 2837788 w 2837789"/>
              <a:gd name="connsiteY2-76" fmla="*/ 4630271 h 10663676"/>
              <a:gd name="connsiteX3-77" fmla="*/ 2837789 w 2837789"/>
              <a:gd name="connsiteY3-78" fmla="*/ 4630271 h 10663676"/>
              <a:gd name="connsiteX4-79" fmla="*/ 2837789 w 2837789"/>
              <a:gd name="connsiteY4-80" fmla="*/ 5025650 h 10663676"/>
              <a:gd name="connsiteX5-81" fmla="*/ 2618085 w 2837789"/>
              <a:gd name="connsiteY5-82" fmla="*/ 5047797 h 10663676"/>
              <a:gd name="connsiteX6-83" fmla="*/ 1747634 w 2837789"/>
              <a:gd name="connsiteY6-84" fmla="*/ 6115805 h 10663676"/>
              <a:gd name="connsiteX7-85" fmla="*/ 2618085 w 2837789"/>
              <a:gd name="connsiteY7-86" fmla="*/ 7183813 h 10663676"/>
              <a:gd name="connsiteX8-87" fmla="*/ 2837789 w 2837789"/>
              <a:gd name="connsiteY8-88" fmla="*/ 7205961 h 10663676"/>
              <a:gd name="connsiteX9-89" fmla="*/ 2837789 w 2837789"/>
              <a:gd name="connsiteY9-90" fmla="*/ 9519771 h 10663676"/>
              <a:gd name="connsiteX10-91" fmla="*/ 2837788 w 2837789"/>
              <a:gd name="connsiteY10-92" fmla="*/ 9519771 h 10663676"/>
              <a:gd name="connsiteX11-93" fmla="*/ 2837788 w 2837789"/>
              <a:gd name="connsiteY11-94" fmla="*/ 10663676 h 10663676"/>
              <a:gd name="connsiteX12-95" fmla="*/ 0 w 2837789"/>
              <a:gd name="connsiteY12-96" fmla="*/ 10663676 h 10663676"/>
              <a:gd name="connsiteX13-97" fmla="*/ 0 w 2837789"/>
              <a:gd name="connsiteY13-98" fmla="*/ 9519771 h 10663676"/>
              <a:gd name="connsiteX14-99" fmla="*/ 0 w 2837789"/>
              <a:gd name="connsiteY14-100" fmla="*/ 9038076 h 10663676"/>
              <a:gd name="connsiteX15-101" fmla="*/ 0 w 2837789"/>
              <a:gd name="connsiteY15-102" fmla="*/ 4795371 h 10663676"/>
              <a:gd name="connsiteX16-103" fmla="*/ 0 w 2837789"/>
              <a:gd name="connsiteY16-104" fmla="*/ 4630271 h 10663676"/>
              <a:gd name="connsiteX17-105" fmla="*/ 9307 w 2837789"/>
              <a:gd name="connsiteY17-106" fmla="*/ 0 h 10663676"/>
              <a:gd name="connsiteX0-107" fmla="*/ 9307 w 2837789"/>
              <a:gd name="connsiteY0-108" fmla="*/ 0 h 12199313"/>
              <a:gd name="connsiteX1-109" fmla="*/ 2837788 w 2837789"/>
              <a:gd name="connsiteY1-110" fmla="*/ 9313 h 12199313"/>
              <a:gd name="connsiteX2-111" fmla="*/ 2837788 w 2837789"/>
              <a:gd name="connsiteY2-112" fmla="*/ 4630271 h 12199313"/>
              <a:gd name="connsiteX3-113" fmla="*/ 2837789 w 2837789"/>
              <a:gd name="connsiteY3-114" fmla="*/ 4630271 h 12199313"/>
              <a:gd name="connsiteX4-115" fmla="*/ 2837789 w 2837789"/>
              <a:gd name="connsiteY4-116" fmla="*/ 5025650 h 12199313"/>
              <a:gd name="connsiteX5-117" fmla="*/ 2618085 w 2837789"/>
              <a:gd name="connsiteY5-118" fmla="*/ 5047797 h 12199313"/>
              <a:gd name="connsiteX6-119" fmla="*/ 1747634 w 2837789"/>
              <a:gd name="connsiteY6-120" fmla="*/ 6115805 h 12199313"/>
              <a:gd name="connsiteX7-121" fmla="*/ 2618085 w 2837789"/>
              <a:gd name="connsiteY7-122" fmla="*/ 7183813 h 12199313"/>
              <a:gd name="connsiteX8-123" fmla="*/ 2837789 w 2837789"/>
              <a:gd name="connsiteY8-124" fmla="*/ 7205961 h 12199313"/>
              <a:gd name="connsiteX9-125" fmla="*/ 2837789 w 2837789"/>
              <a:gd name="connsiteY9-126" fmla="*/ 9519771 h 12199313"/>
              <a:gd name="connsiteX10-127" fmla="*/ 2837788 w 2837789"/>
              <a:gd name="connsiteY10-128" fmla="*/ 9519771 h 12199313"/>
              <a:gd name="connsiteX11-129" fmla="*/ 2828480 w 2837789"/>
              <a:gd name="connsiteY11-130" fmla="*/ 12199313 h 12199313"/>
              <a:gd name="connsiteX12-131" fmla="*/ 0 w 2837789"/>
              <a:gd name="connsiteY12-132" fmla="*/ 10663676 h 12199313"/>
              <a:gd name="connsiteX13-133" fmla="*/ 0 w 2837789"/>
              <a:gd name="connsiteY13-134" fmla="*/ 9519771 h 12199313"/>
              <a:gd name="connsiteX14-135" fmla="*/ 0 w 2837789"/>
              <a:gd name="connsiteY14-136" fmla="*/ 9038076 h 12199313"/>
              <a:gd name="connsiteX15-137" fmla="*/ 0 w 2837789"/>
              <a:gd name="connsiteY15-138" fmla="*/ 4795371 h 12199313"/>
              <a:gd name="connsiteX16-139" fmla="*/ 0 w 2837789"/>
              <a:gd name="connsiteY16-140" fmla="*/ 4630271 h 12199313"/>
              <a:gd name="connsiteX17-141" fmla="*/ 9307 w 2837789"/>
              <a:gd name="connsiteY17-142" fmla="*/ 0 h 12199313"/>
              <a:gd name="connsiteX0-143" fmla="*/ 9307 w 2837789"/>
              <a:gd name="connsiteY0-144" fmla="*/ 0 h 12227236"/>
              <a:gd name="connsiteX1-145" fmla="*/ 2837788 w 2837789"/>
              <a:gd name="connsiteY1-146" fmla="*/ 9313 h 12227236"/>
              <a:gd name="connsiteX2-147" fmla="*/ 2837788 w 2837789"/>
              <a:gd name="connsiteY2-148" fmla="*/ 4630271 h 12227236"/>
              <a:gd name="connsiteX3-149" fmla="*/ 2837789 w 2837789"/>
              <a:gd name="connsiteY3-150" fmla="*/ 4630271 h 12227236"/>
              <a:gd name="connsiteX4-151" fmla="*/ 2837789 w 2837789"/>
              <a:gd name="connsiteY4-152" fmla="*/ 5025650 h 12227236"/>
              <a:gd name="connsiteX5-153" fmla="*/ 2618085 w 2837789"/>
              <a:gd name="connsiteY5-154" fmla="*/ 5047797 h 12227236"/>
              <a:gd name="connsiteX6-155" fmla="*/ 1747634 w 2837789"/>
              <a:gd name="connsiteY6-156" fmla="*/ 6115805 h 12227236"/>
              <a:gd name="connsiteX7-157" fmla="*/ 2618085 w 2837789"/>
              <a:gd name="connsiteY7-158" fmla="*/ 7183813 h 12227236"/>
              <a:gd name="connsiteX8-159" fmla="*/ 2837789 w 2837789"/>
              <a:gd name="connsiteY8-160" fmla="*/ 7205961 h 12227236"/>
              <a:gd name="connsiteX9-161" fmla="*/ 2837789 w 2837789"/>
              <a:gd name="connsiteY9-162" fmla="*/ 9519771 h 12227236"/>
              <a:gd name="connsiteX10-163" fmla="*/ 2837788 w 2837789"/>
              <a:gd name="connsiteY10-164" fmla="*/ 9519771 h 12227236"/>
              <a:gd name="connsiteX11-165" fmla="*/ 2828480 w 2837789"/>
              <a:gd name="connsiteY11-166" fmla="*/ 12227236 h 12227236"/>
              <a:gd name="connsiteX12-167" fmla="*/ 0 w 2837789"/>
              <a:gd name="connsiteY12-168" fmla="*/ 10663676 h 12227236"/>
              <a:gd name="connsiteX13-169" fmla="*/ 0 w 2837789"/>
              <a:gd name="connsiteY13-170" fmla="*/ 9519771 h 12227236"/>
              <a:gd name="connsiteX14-171" fmla="*/ 0 w 2837789"/>
              <a:gd name="connsiteY14-172" fmla="*/ 9038076 h 12227236"/>
              <a:gd name="connsiteX15-173" fmla="*/ 0 w 2837789"/>
              <a:gd name="connsiteY15-174" fmla="*/ 4795371 h 12227236"/>
              <a:gd name="connsiteX16-175" fmla="*/ 0 w 2837789"/>
              <a:gd name="connsiteY16-176" fmla="*/ 4630271 h 12227236"/>
              <a:gd name="connsiteX17-177" fmla="*/ 9307 w 2837789"/>
              <a:gd name="connsiteY17-178" fmla="*/ 0 h 12227236"/>
              <a:gd name="connsiteX0-179" fmla="*/ 18614 w 2847096"/>
              <a:gd name="connsiteY0-180" fmla="*/ 0 h 12227236"/>
              <a:gd name="connsiteX1-181" fmla="*/ 2847095 w 2847096"/>
              <a:gd name="connsiteY1-182" fmla="*/ 9313 h 12227236"/>
              <a:gd name="connsiteX2-183" fmla="*/ 2847095 w 2847096"/>
              <a:gd name="connsiteY2-184" fmla="*/ 4630271 h 12227236"/>
              <a:gd name="connsiteX3-185" fmla="*/ 2847096 w 2847096"/>
              <a:gd name="connsiteY3-186" fmla="*/ 4630271 h 12227236"/>
              <a:gd name="connsiteX4-187" fmla="*/ 2847096 w 2847096"/>
              <a:gd name="connsiteY4-188" fmla="*/ 5025650 h 12227236"/>
              <a:gd name="connsiteX5-189" fmla="*/ 2627392 w 2847096"/>
              <a:gd name="connsiteY5-190" fmla="*/ 5047797 h 12227236"/>
              <a:gd name="connsiteX6-191" fmla="*/ 1756941 w 2847096"/>
              <a:gd name="connsiteY6-192" fmla="*/ 6115805 h 12227236"/>
              <a:gd name="connsiteX7-193" fmla="*/ 2627392 w 2847096"/>
              <a:gd name="connsiteY7-194" fmla="*/ 7183813 h 12227236"/>
              <a:gd name="connsiteX8-195" fmla="*/ 2847096 w 2847096"/>
              <a:gd name="connsiteY8-196" fmla="*/ 7205961 h 12227236"/>
              <a:gd name="connsiteX9-197" fmla="*/ 2847096 w 2847096"/>
              <a:gd name="connsiteY9-198" fmla="*/ 9519771 h 12227236"/>
              <a:gd name="connsiteX10-199" fmla="*/ 2847095 w 2847096"/>
              <a:gd name="connsiteY10-200" fmla="*/ 9519771 h 12227236"/>
              <a:gd name="connsiteX11-201" fmla="*/ 2837787 w 2847096"/>
              <a:gd name="connsiteY11-202" fmla="*/ 12227236 h 12227236"/>
              <a:gd name="connsiteX12-203" fmla="*/ 0 w 2847096"/>
              <a:gd name="connsiteY12-204" fmla="*/ 12217927 h 12227236"/>
              <a:gd name="connsiteX13-205" fmla="*/ 9307 w 2847096"/>
              <a:gd name="connsiteY13-206" fmla="*/ 9519771 h 12227236"/>
              <a:gd name="connsiteX14-207" fmla="*/ 9307 w 2847096"/>
              <a:gd name="connsiteY14-208" fmla="*/ 9038076 h 12227236"/>
              <a:gd name="connsiteX15-209" fmla="*/ 9307 w 2847096"/>
              <a:gd name="connsiteY15-210" fmla="*/ 4795371 h 12227236"/>
              <a:gd name="connsiteX16-211" fmla="*/ 9307 w 2847096"/>
              <a:gd name="connsiteY16-212" fmla="*/ 4630271 h 12227236"/>
              <a:gd name="connsiteX17-213" fmla="*/ 18614 w 2847096"/>
              <a:gd name="connsiteY17-214" fmla="*/ 0 h 1222723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69" y="connsiteY17-70"/>
              </a:cxn>
            </a:cxnLst>
            <a:rect l="l" t="t" r="r" b="b"/>
            <a:pathLst>
              <a:path w="2847096" h="12227236">
                <a:moveTo>
                  <a:pt x="18614" y="0"/>
                </a:moveTo>
                <a:lnTo>
                  <a:pt x="2847095" y="9313"/>
                </a:lnTo>
                <a:lnTo>
                  <a:pt x="2847095" y="4630271"/>
                </a:lnTo>
                <a:lnTo>
                  <a:pt x="2847096" y="4630271"/>
                </a:lnTo>
                <a:lnTo>
                  <a:pt x="2847096" y="5025650"/>
                </a:lnTo>
                <a:lnTo>
                  <a:pt x="2627392" y="5047797"/>
                </a:lnTo>
                <a:cubicBezTo>
                  <a:pt x="2130627" y="5149451"/>
                  <a:pt x="1756941" y="5588989"/>
                  <a:pt x="1756941" y="6115805"/>
                </a:cubicBezTo>
                <a:cubicBezTo>
                  <a:pt x="1756941" y="6642623"/>
                  <a:pt x="2130627" y="7082160"/>
                  <a:pt x="2627392" y="7183813"/>
                </a:cubicBezTo>
                <a:lnTo>
                  <a:pt x="2847096" y="7205961"/>
                </a:lnTo>
                <a:lnTo>
                  <a:pt x="2847096" y="9519771"/>
                </a:lnTo>
                <a:lnTo>
                  <a:pt x="2847095" y="9519771"/>
                </a:lnTo>
                <a:cubicBezTo>
                  <a:pt x="2843992" y="10412952"/>
                  <a:pt x="2840890" y="11334055"/>
                  <a:pt x="2837787" y="12227236"/>
                </a:cubicBezTo>
                <a:lnTo>
                  <a:pt x="0" y="12217927"/>
                </a:lnTo>
                <a:cubicBezTo>
                  <a:pt x="3102" y="11318542"/>
                  <a:pt x="6205" y="10419156"/>
                  <a:pt x="9307" y="9519771"/>
                </a:cubicBezTo>
                <a:lnTo>
                  <a:pt x="9307" y="9038076"/>
                </a:lnTo>
                <a:lnTo>
                  <a:pt x="9307" y="4795371"/>
                </a:lnTo>
                <a:lnTo>
                  <a:pt x="9307" y="4630271"/>
                </a:lnTo>
                <a:cubicBezTo>
                  <a:pt x="9307" y="3974104"/>
                  <a:pt x="18614" y="656167"/>
                  <a:pt x="18614" y="0"/>
                </a:cubicBezTo>
                <a:close/>
              </a:path>
            </a:pathLst>
          </a:custGeom>
          <a:gradFill>
            <a:gsLst>
              <a:gs pos="0">
                <a:srgbClr val="007BD3"/>
              </a:gs>
              <a:gs pos="100000">
                <a:srgbClr val="034373"/>
              </a:gs>
            </a:gsLst>
            <a:lin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413" tIns="34288" rIns="68413" bIns="34288" anchor="ctr"/>
          <a:lstStyle/>
          <a:p>
            <a:pPr algn="ctr" fontAlgn="auto">
              <a:spcBef>
                <a:spcPts val="0"/>
              </a:spcBef>
              <a:spcAft>
                <a:spcPts val="0"/>
              </a:spcAft>
              <a:defRPr/>
            </a:pPr>
            <a:endParaRPr lang="zh-CN" altLang="en-US" sz="100" strike="noStrike" noProof="1">
              <a:solidFill>
                <a:srgbClr val="FFFFFF"/>
              </a:solidFill>
            </a:endParaRPr>
          </a:p>
        </p:txBody>
      </p:sp>
      <p:cxnSp>
        <p:nvCxnSpPr>
          <p:cNvPr id="6" name="直接连接符 5"/>
          <p:cNvCxnSpPr/>
          <p:nvPr/>
        </p:nvCxnSpPr>
        <p:spPr>
          <a:xfrm>
            <a:off x="1836738" y="3148013"/>
            <a:ext cx="547211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组合 6"/>
          <p:cNvGrpSpPr/>
          <p:nvPr/>
        </p:nvGrpSpPr>
        <p:grpSpPr>
          <a:xfrm>
            <a:off x="3916363" y="744538"/>
            <a:ext cx="1314450" cy="1316037"/>
            <a:chOff x="1041891" y="2887277"/>
            <a:chExt cx="1036261" cy="1036518"/>
          </a:xfrm>
        </p:grpSpPr>
        <p:sp>
          <p:nvSpPr>
            <p:cNvPr id="8" name="Oval 53"/>
            <p:cNvSpPr>
              <a:spLocks noChangeArrowheads="1"/>
            </p:cNvSpPr>
            <p:nvPr/>
          </p:nvSpPr>
          <p:spPr bwMode="auto">
            <a:xfrm>
              <a:off x="1041891" y="2887277"/>
              <a:ext cx="1036261" cy="1036518"/>
            </a:xfrm>
            <a:prstGeom prst="ellipse">
              <a:avLst/>
            </a:prstGeom>
            <a:solidFill>
              <a:schemeClr val="accent1">
                <a:lumMod val="75000"/>
              </a:schemeClr>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4425" strike="noStrike" noProof="1">
                <a:solidFill>
                  <a:srgbClr val="FFFFFF"/>
                </a:solidFill>
                <a:latin typeface="微软雅黑" panose="020B0503020204020204" pitchFamily="34" charset="-122"/>
                <a:ea typeface="微软雅黑" panose="020B0503020204020204" pitchFamily="34" charset="-122"/>
              </a:endParaRPr>
            </a:p>
          </p:txBody>
        </p:sp>
        <p:sp>
          <p:nvSpPr>
            <p:cNvPr id="19461" name="Text Box 58"/>
            <p:cNvSpPr txBox="1"/>
            <p:nvPr/>
          </p:nvSpPr>
          <p:spPr>
            <a:xfrm>
              <a:off x="1177282" y="3069495"/>
              <a:ext cx="782803" cy="653866"/>
            </a:xfrm>
            <a:prstGeom prst="rect">
              <a:avLst/>
            </a:prstGeom>
            <a:noFill/>
            <a:ln w="9525">
              <a:noFill/>
            </a:ln>
          </p:spPr>
          <p:txBody>
            <a:bodyPr anchor="t" anchorCtr="0">
              <a:spAutoFit/>
            </a:bodyPr>
            <a:lstStyle/>
            <a:p>
              <a:pPr algn="ctr"/>
              <a:r>
                <a:rPr lang="en-US" altLang="zh-CN" sz="4800" b="1">
                  <a:solidFill>
                    <a:srgbClr val="FFFFFF"/>
                  </a:solidFill>
                  <a:latin typeface="微软雅黑" panose="020B0503020204020204" pitchFamily="34" charset="-122"/>
                  <a:ea typeface="微软雅黑" panose="020B0503020204020204" pitchFamily="34" charset="-122"/>
                </a:rPr>
                <a:t>1</a:t>
              </a:r>
              <a:endParaRPr lang="en-US" altLang="zh-CN" sz="4800" b="1">
                <a:solidFill>
                  <a:srgbClr val="FFFFFF"/>
                </a:solidFill>
                <a:latin typeface="微软雅黑" panose="020B0503020204020204" pitchFamily="34" charset="-122"/>
                <a:ea typeface="微软雅黑" panose="020B0503020204020204" pitchFamily="34" charset="-122"/>
              </a:endParaRPr>
            </a:p>
          </p:txBody>
        </p:sp>
      </p:grpSp>
      <p:sp>
        <p:nvSpPr>
          <p:cNvPr id="19462" name="矩形 8"/>
          <p:cNvSpPr/>
          <p:nvPr/>
        </p:nvSpPr>
        <p:spPr>
          <a:xfrm>
            <a:off x="2928938" y="2571750"/>
            <a:ext cx="3221037" cy="565150"/>
          </a:xfrm>
          <a:prstGeom prst="rect">
            <a:avLst/>
          </a:prstGeom>
          <a:noFill/>
          <a:ln w="9525">
            <a:noFill/>
          </a:ln>
        </p:spPr>
        <p:txBody>
          <a:bodyPr wrap="none" lIns="68413" tIns="34288" rIns="68413" bIns="34288" anchor="t" anchorCtr="0">
            <a:spAutoFit/>
          </a:bodyPr>
          <a:lstStyle/>
          <a:p>
            <a:pPr defTabSz="1211580">
              <a:lnSpc>
                <a:spcPct val="120000"/>
              </a:lnSpc>
              <a:buFont typeface="Wingdings" panose="05000000000000000000" pitchFamily="2" charset="2"/>
            </a:pPr>
            <a:r>
              <a:rPr lang="zh-CN" altLang="en-US" sz="2700" b="1" dirty="0">
                <a:solidFill>
                  <a:srgbClr val="080808"/>
                </a:solidFill>
                <a:latin typeface="微软雅黑" panose="020B0503020204020204" pitchFamily="34" charset="-122"/>
                <a:ea typeface="微软雅黑" panose="020B0503020204020204" pitchFamily="34" charset="-122"/>
              </a:rPr>
              <a:t>一般纳税人征收管理</a:t>
            </a:r>
            <a:endParaRPr lang="zh-CN" altLang="en-US" sz="2700" b="1" dirty="0">
              <a:solidFill>
                <a:srgbClr val="080808"/>
              </a:solidFill>
              <a:latin typeface="微软雅黑" panose="020B0503020204020204" pitchFamily="34" charset="-122"/>
              <a:ea typeface="微软雅黑" panose="020B0503020204020204" pitchFamily="34" charset="-122"/>
            </a:endParaRPr>
          </a:p>
        </p:txBody>
      </p:sp>
      <p:sp>
        <p:nvSpPr>
          <p:cNvPr id="19463" name="灯片编号占位符 2"/>
          <p:cNvSpPr>
            <a:spLocks noGrp="1"/>
          </p:cNvSpPr>
          <p:nvPr>
            <p:ph type="sldNum" sz="quarter" idx="12"/>
          </p:nvPr>
        </p:nvSpPr>
        <p:spPr>
          <a:xfrm>
            <a:off x="6457950" y="4767263"/>
            <a:ext cx="2057400" cy="274637"/>
          </a:xfrm>
          <a:noFill/>
          <a:ln>
            <a:noFill/>
          </a:ln>
        </p:spPr>
        <p:txBody>
          <a:bodyPr wrap="square" lIns="68580" tIns="34290" rIns="68580" bIns="34290" anchor="ctr" anchorCtr="0"/>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algn="r">
              <a:buSzTx/>
            </a:pPr>
            <a:fld id="{9A0DB2DC-4C9A-4742-B13C-FB6460FD3503}" type="slidenum">
              <a:rPr lang="zh-CN" altLang="en-US" sz="900" dirty="0">
                <a:solidFill>
                  <a:srgbClr val="898989"/>
                </a:solidFill>
                <a:latin typeface="Calibri" panose="020F0502020204030204" pitchFamily="34" charset="0"/>
                <a:ea typeface="宋体" panose="02010600030101010101" pitchFamily="2" charset="-122"/>
              </a:rPr>
            </a:fld>
            <a:endParaRPr lang="zh-CN" altLang="en-US" sz="900" dirty="0">
              <a:solidFill>
                <a:srgbClr val="898989"/>
              </a:solidFill>
              <a:latin typeface="Calibri" panose="020F0502020204030204" pitchFamily="34" charset="0"/>
              <a:ea typeface="宋体" panose="02010600030101010101" pitchFamily="2" charset="-122"/>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6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问题十二</a:t>
            </a:r>
            <a:endParaRPr lang="zh-CN" altLang="en-US" dirty="0"/>
          </a:p>
        </p:txBody>
      </p:sp>
      <p:sp>
        <p:nvSpPr>
          <p:cNvPr id="3" name="内容占位符 2"/>
          <p:cNvSpPr>
            <a:spLocks noGrp="1"/>
          </p:cNvSpPr>
          <p:nvPr>
            <p:ph idx="1"/>
          </p:nvPr>
        </p:nvSpPr>
        <p:spPr/>
        <p:txBody>
          <a:bodyPr/>
          <a:lstStyle/>
          <a:p>
            <a:r>
              <a:rPr lang="zh-CN" altLang="en-US" dirty="0" smtClean="0"/>
              <a:t>企业所得税上的视同销售：代表货物的权属发生转移，而会计上没有做收入处理。</a:t>
            </a:r>
            <a:endParaRPr lang="en-US" altLang="zh-CN" dirty="0" smtClean="0"/>
          </a:p>
          <a:p>
            <a:r>
              <a:rPr lang="en-US" altLang="zh-CN" dirty="0" smtClean="0"/>
              <a:t>《</a:t>
            </a:r>
            <a:r>
              <a:rPr lang="zh-CN" altLang="en-US" dirty="0" smtClean="0"/>
              <a:t>国家税务总局关于企业处置资产所得税处理问题的通知</a:t>
            </a:r>
            <a:r>
              <a:rPr lang="en-US" altLang="zh-CN" dirty="0" smtClean="0"/>
              <a:t>》</a:t>
            </a:r>
            <a:r>
              <a:rPr lang="zh-CN" altLang="en-US" dirty="0" smtClean="0"/>
              <a:t>（国税函</a:t>
            </a:r>
            <a:r>
              <a:rPr lang="en-US" altLang="zh-CN" dirty="0" smtClean="0"/>
              <a:t>〔</a:t>
            </a:r>
            <a:r>
              <a:rPr lang="en-US" dirty="0" smtClean="0"/>
              <a:t>2008</a:t>
            </a:r>
            <a:r>
              <a:rPr lang="en-US" altLang="zh-CN" dirty="0" smtClean="0"/>
              <a:t>〕</a:t>
            </a:r>
            <a:r>
              <a:rPr lang="en-US" dirty="0" smtClean="0"/>
              <a:t>828</a:t>
            </a:r>
            <a:r>
              <a:rPr lang="zh-CN" altLang="en-US" dirty="0" smtClean="0"/>
              <a:t>号）对条例第二十五条中货物、财产处置的视同销售问题作出了清晰的界定，以资产的所有权是否发生变化为判定标准，确定资产在法人主体内部流转，不视同销售，资产在不同法人主体之间流转，则视同销售。</a:t>
            </a:r>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视同销售销售额的确定</a:t>
            </a:r>
            <a:br>
              <a:rPr lang="zh-CN" altLang="en-US" dirty="0" smtClean="0"/>
            </a:br>
            <a:endParaRPr lang="zh-CN" altLang="en-US" dirty="0"/>
          </a:p>
        </p:txBody>
      </p:sp>
      <p:sp>
        <p:nvSpPr>
          <p:cNvPr id="3" name="内容占位符 2"/>
          <p:cNvSpPr>
            <a:spLocks noGrp="1"/>
          </p:cNvSpPr>
          <p:nvPr>
            <p:ph idx="1"/>
          </p:nvPr>
        </p:nvSpPr>
        <p:spPr>
          <a:xfrm>
            <a:off x="628650" y="857238"/>
            <a:ext cx="7886700" cy="3775087"/>
          </a:xfrm>
        </p:spPr>
        <p:txBody>
          <a:bodyPr/>
          <a:lstStyle/>
          <a:p>
            <a:pPr latinLnBrk="1"/>
            <a:r>
              <a:rPr lang="zh-CN" altLang="en-US" dirty="0" smtClean="0"/>
              <a:t>营业税改征增值税试点实施办法第四十四条明确</a:t>
            </a:r>
            <a:r>
              <a:rPr lang="en-US" dirty="0" smtClean="0"/>
              <a:t>:</a:t>
            </a:r>
            <a:r>
              <a:rPr lang="zh-CN" altLang="en-US" dirty="0" smtClean="0"/>
              <a:t>纳税人发生应税行为价格明显偏低或者偏高且不具有合理商业目的的，或者发生本办法第十四条所列行为而无销售额的，主管税务机关有权按照下列顺序确定销售额</a:t>
            </a:r>
            <a:r>
              <a:rPr lang="en-US" dirty="0" smtClean="0"/>
              <a:t>:</a:t>
            </a:r>
            <a:endParaRPr lang="zh-CN" altLang="en-US" dirty="0" smtClean="0"/>
          </a:p>
          <a:p>
            <a:pPr latinLnBrk="1"/>
            <a:r>
              <a:rPr lang="zh-CN" altLang="en-US" dirty="0" smtClean="0"/>
              <a:t>（</a:t>
            </a:r>
            <a:r>
              <a:rPr lang="en-US" dirty="0" smtClean="0"/>
              <a:t>1</a:t>
            </a:r>
            <a:r>
              <a:rPr lang="zh-CN" altLang="en-US" dirty="0" smtClean="0"/>
              <a:t>）按照纳税人最近时期销售同类服务、无形资产或者不动产的平均价格确定。</a:t>
            </a:r>
            <a:endParaRPr lang="zh-CN" altLang="en-US" dirty="0" smtClean="0"/>
          </a:p>
          <a:p>
            <a:pPr latinLnBrk="1"/>
            <a:r>
              <a:rPr lang="zh-CN" altLang="en-US" dirty="0" smtClean="0"/>
              <a:t>（</a:t>
            </a:r>
            <a:r>
              <a:rPr lang="en-US" dirty="0" smtClean="0"/>
              <a:t>2</a:t>
            </a:r>
            <a:r>
              <a:rPr lang="zh-CN" altLang="en-US" dirty="0" smtClean="0"/>
              <a:t>）按照其他纳税人最近时期销售同类服务、无形资产或者不动产的平均价格确定。</a:t>
            </a:r>
            <a:endParaRPr lang="zh-CN" altLang="en-US" dirty="0" smtClean="0"/>
          </a:p>
          <a:p>
            <a:r>
              <a:rPr lang="zh-CN" altLang="en-US" dirty="0" smtClean="0"/>
              <a:t>（</a:t>
            </a:r>
            <a:r>
              <a:rPr lang="en-US" dirty="0" smtClean="0"/>
              <a:t>3</a:t>
            </a:r>
            <a:r>
              <a:rPr lang="zh-CN" altLang="en-US" dirty="0" smtClean="0"/>
              <a:t>）按照组成计税价格确定。组成计税价格的公式为</a:t>
            </a:r>
            <a:r>
              <a:rPr lang="en-US" dirty="0" smtClean="0"/>
              <a:t>:</a:t>
            </a:r>
            <a:r>
              <a:rPr lang="zh-CN" altLang="en-US" dirty="0" smtClean="0"/>
              <a:t>组成计税价格</a:t>
            </a:r>
            <a:r>
              <a:rPr lang="en-US" dirty="0" smtClean="0"/>
              <a:t>=</a:t>
            </a:r>
            <a:r>
              <a:rPr lang="zh-CN" altLang="en-US" dirty="0" smtClean="0"/>
              <a:t>成本</a:t>
            </a:r>
            <a:r>
              <a:rPr lang="en-US" altLang="zh-CN" dirty="0" smtClean="0"/>
              <a:t>×</a:t>
            </a:r>
            <a:r>
              <a:rPr lang="en-US" dirty="0" smtClean="0"/>
              <a:t>(1+</a:t>
            </a:r>
            <a:r>
              <a:rPr lang="zh-CN" altLang="en-US" dirty="0" smtClean="0"/>
              <a:t>成本利润率</a:t>
            </a:r>
            <a:r>
              <a:rPr lang="en-US" dirty="0" smtClean="0"/>
              <a:t>)</a:t>
            </a:r>
            <a:endParaRPr lang="en-US" dirty="0" smtClean="0"/>
          </a:p>
          <a:p>
            <a:r>
              <a:rPr lang="zh-CN" altLang="en-US" dirty="0" smtClean="0"/>
              <a:t>公式中的成本是指：销售自产货物的为实际生产成本，销售外购货物的为实际采购成本。</a:t>
            </a:r>
            <a:endParaRPr lang="zh-CN" altLang="en-US" dirty="0" smtClean="0"/>
          </a:p>
          <a:p>
            <a:endParaRPr lang="zh-CN" altLang="en-US" dirty="0"/>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zh-CN"/>
              <a:t>开发项目尾盘（尾房）销售</a:t>
            </a:r>
            <a:endParaRPr lang="zh-CN" altLang="zh-CN"/>
          </a:p>
        </p:txBody>
      </p:sp>
      <p:sp>
        <p:nvSpPr>
          <p:cNvPr id="3" name="内容占位符 2"/>
          <p:cNvSpPr>
            <a:spLocks noGrp="1"/>
          </p:cNvSpPr>
          <p:nvPr>
            <p:ph idx="1"/>
          </p:nvPr>
        </p:nvSpPr>
        <p:spPr/>
        <p:txBody>
          <a:bodyPr/>
          <a:p>
            <a:r>
              <a:rPr lang="zh-CN" altLang="en-US"/>
              <a:t>尾盘销售：在土地增值税清算时未转让的房地产，清算后销售或有偿转让的房屋。</a:t>
            </a:r>
            <a:endParaRPr lang="zh-CN" altLang="en-US"/>
          </a:p>
          <a:p>
            <a:r>
              <a:rPr lang="zh-CN" altLang="en-US"/>
              <a:t>计算公式：本次尾房销售扣除项目金额</a:t>
            </a:r>
            <a:r>
              <a:rPr lang="en-US" altLang="zh-CN"/>
              <a:t>=</a:t>
            </a:r>
            <a:r>
              <a:rPr lang="zh-CN" altLang="en-US"/>
              <a:t>单位面积扣除项目金额</a:t>
            </a:r>
            <a:r>
              <a:rPr lang="en-US" altLang="zh-CN"/>
              <a:t>*</a:t>
            </a:r>
            <a:r>
              <a:rPr lang="zh-CN" altLang="en-US"/>
              <a:t>本次房屋销售面积（＋清算后继续转让所缴纳的营业税）</a:t>
            </a:r>
            <a:endParaRPr lang="zh-CN" altLang="en-US"/>
          </a:p>
          <a:p>
            <a:r>
              <a:rPr lang="zh-CN" altLang="en-US"/>
              <a:t>清算后继续转让的土地增值税，按次计算，按月汇总申报缴纳</a:t>
            </a:r>
            <a:endParaRPr lang="zh-CN" altLang="en-US"/>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a:latin typeface="Calibri" panose="020F0502020204030204" pitchFamily="34" charset="0"/>
            </a:endParaRPr>
          </a:p>
        </p:txBody>
      </p:sp>
    </p:spTree>
  </p:cSld>
  <p:clrMapOvr>
    <a:masterClrMapping/>
  </p:clrMapOvr>
  <p:transition spd="slow">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reeform 7"/>
          <p:cNvSpPr/>
          <p:nvPr/>
        </p:nvSpPr>
        <p:spPr>
          <a:xfrm>
            <a:off x="777875" y="0"/>
            <a:ext cx="7610475" cy="2932113"/>
          </a:xfrm>
          <a:custGeom>
            <a:avLst/>
            <a:gdLst/>
            <a:ahLst/>
            <a:cxnLst>
              <a:cxn ang="0">
                <a:pos x="0" y="0"/>
              </a:cxn>
              <a:cxn ang="0">
                <a:pos x="2147483646" y="0"/>
              </a:cxn>
              <a:cxn ang="0">
                <a:pos x="2147483646" y="2147483646"/>
              </a:cxn>
              <a:cxn ang="0">
                <a:pos x="0" y="0"/>
              </a:cxn>
            </a:cxnLst>
            <a:rect l="0" t="0" r="0" b="0"/>
            <a:pathLst>
              <a:path w="5051" h="2524">
                <a:moveTo>
                  <a:pt x="0" y="0"/>
                </a:moveTo>
                <a:lnTo>
                  <a:pt x="5051" y="0"/>
                </a:lnTo>
                <a:lnTo>
                  <a:pt x="2526" y="2524"/>
                </a:lnTo>
                <a:lnTo>
                  <a:pt x="0" y="0"/>
                </a:lnTo>
                <a:close/>
              </a:path>
            </a:pathLst>
          </a:custGeom>
          <a:gradFill rotWithShape="1">
            <a:gsLst>
              <a:gs pos="0">
                <a:srgbClr val="007BD3"/>
              </a:gs>
              <a:gs pos="100000">
                <a:srgbClr val="034373"/>
              </a:gs>
            </a:gsLst>
            <a:lin ang="0"/>
            <a:tileRect/>
          </a:gradFill>
          <a:ln w="0">
            <a:noFill/>
          </a:ln>
        </p:spPr>
        <p:txBody>
          <a:bodyPr/>
          <a:lstStyle/>
          <a:p>
            <a:endParaRPr lang="zh-CN" altLang="en-US"/>
          </a:p>
        </p:txBody>
      </p:sp>
      <p:sp>
        <p:nvSpPr>
          <p:cNvPr id="2" name="标题 1"/>
          <p:cNvSpPr>
            <a:spLocks noGrp="1"/>
          </p:cNvSpPr>
          <p:nvPr>
            <p:ph type="ctrTitle"/>
          </p:nvPr>
        </p:nvSpPr>
        <p:spPr>
          <a:xfrm>
            <a:off x="395288" y="2790825"/>
            <a:ext cx="8424863" cy="935038"/>
          </a:xfrm>
        </p:spPr>
        <p:txBody>
          <a:bodyPr vert="horz" wrap="square" lIns="68580" tIns="34290" rIns="68580" bIns="34290" numCol="1" rtlCol="0" anchor="ctr" anchorCtr="0" compatLnSpc="1">
            <a:noAutofit/>
          </a:bodyPr>
          <a:lstStyle/>
          <a:p>
            <a:pPr marL="0" marR="0" lvl="0" indent="0" algn="ctr" defTabSz="685800" rtl="0" eaLnBrk="1" fontAlgn="auto" latinLnBrk="0" hangingPunct="1">
              <a:lnSpc>
                <a:spcPct val="15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rPr>
              <a:t>房地产开发企业土地增值税政策讲解</a:t>
            </a:r>
            <a:endParaRPr kumimoji="0" lang="zh-CN" altLang="en-US" sz="4000" b="1" i="0" u="none" strike="noStrike" kern="1200" cap="none" spc="0" normalizeH="0" baseline="0" noProof="0" dirty="0">
              <a:ln>
                <a:noFill/>
              </a:ln>
              <a:solidFill>
                <a:srgbClr val="09416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j-cs"/>
            </a:endParaRPr>
          </a:p>
        </p:txBody>
      </p:sp>
      <p:sp>
        <p:nvSpPr>
          <p:cNvPr id="10" name="矩形 9"/>
          <p:cNvSpPr/>
          <p:nvPr/>
        </p:nvSpPr>
        <p:spPr>
          <a:xfrm>
            <a:off x="3287713" y="484188"/>
            <a:ext cx="2590800" cy="132238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0" b="0" i="0" u="none" strike="noStrike" kern="1200" cap="none" spc="500" normalizeH="0" baseline="0" noProof="0" dirty="0" smtClean="0">
                <a:ln>
                  <a:noFill/>
                </a:ln>
                <a:solidFill>
                  <a:schemeClr val="bg1"/>
                </a:solidFill>
                <a:effectLst/>
                <a:uLnTx/>
                <a:uFillTx/>
                <a:latin typeface="Impact" panose="020B0806030902050204" pitchFamily="34" charset="0"/>
                <a:ea typeface="微软雅黑" panose="020B0503020204020204" pitchFamily="34" charset="-122"/>
                <a:cs typeface="+mn-cs"/>
              </a:rPr>
              <a:t>2022</a:t>
            </a:r>
            <a:endParaRPr kumimoji="0" lang="zh-CN" altLang="en-US" sz="8000" b="0" i="0" u="none" strike="noStrike" kern="1200" cap="none" spc="500" normalizeH="0" baseline="0" noProof="0" dirty="0">
              <a:ln>
                <a:noFill/>
              </a:ln>
              <a:solidFill>
                <a:schemeClr val="bg1"/>
              </a:solidFill>
              <a:effectLst/>
              <a:uLnTx/>
              <a:uFillTx/>
              <a:latin typeface="+mn-lt"/>
              <a:ea typeface="+mn-ea"/>
              <a:cs typeface="+mn-cs"/>
            </a:endParaRPr>
          </a:p>
        </p:txBody>
      </p:sp>
      <p:sp>
        <p:nvSpPr>
          <p:cNvPr id="3" name="标题 1"/>
          <p:cNvSpPr>
            <a:spLocks noGrp="1"/>
          </p:cNvSpPr>
          <p:nvPr/>
        </p:nvSpPr>
        <p:spPr>
          <a:xfrm>
            <a:off x="539433" y="3651885"/>
            <a:ext cx="8424863" cy="935037"/>
          </a:xfrm>
          <a:prstGeom prst="rect">
            <a:avLst/>
          </a:prstGeom>
          <a:noFill/>
          <a:ln w="9525">
            <a:noFill/>
          </a:ln>
        </p:spPr>
        <p:txBody>
          <a:bodyPr vert="horz" wrap="square" lIns="68580" tIns="34290" rIns="68580" bIns="34290" numCol="1" rtlCol="0" anchor="ctr" anchorCtr="0" compatLnSpc="1">
            <a:noAutofit/>
            <a:scene3d>
              <a:camera prst="orthographicFront"/>
              <a:lightRig rig="threePt" dir="t"/>
            </a:scene3d>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a:lstStyle>
          <a:p>
            <a:pPr marL="0" marR="0" lvl="0" indent="0" algn="ctr" defTabSz="685800" rtl="0" eaLnBrk="1" fontAlgn="auto" latinLnBrk="0" hangingPunct="1">
              <a:lnSpc>
                <a:spcPct val="150000"/>
              </a:lnSpc>
              <a:spcBef>
                <a:spcPct val="0"/>
              </a:spcBef>
              <a:spcAft>
                <a:spcPts val="0"/>
              </a:spcAft>
              <a:buClrTx/>
              <a:buSzTx/>
              <a:buFontTx/>
              <a:buNone/>
              <a:defRPr/>
            </a:pPr>
            <a:endParaRPr kumimoji="0" lang="zh-CN" altLang="en-US" sz="2000" i="0" u="none" strike="noStrike" kern="1200" cap="none" spc="0" normalizeH="0" baseline="0" noProof="0" dirty="0">
              <a:solidFill>
                <a:schemeClr val="tx1"/>
              </a:solidFill>
              <a:effectLst>
                <a:outerShdw blurRad="38100" dist="19050" dir="2700000" algn="tl" rotWithShape="0">
                  <a:schemeClr val="dk1">
                    <a:alpha val="40000"/>
                  </a:schemeClr>
                </a:outerShdw>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9388" y="897732"/>
            <a:ext cx="8229600" cy="594122"/>
          </a:xfrm>
        </p:spPr>
        <p:txBody>
          <a:bodyPr/>
          <a:lstStyle/>
          <a:p>
            <a:pPr algn="l" eaLnBrk="1" hangingPunct="1"/>
            <a:r>
              <a:rPr lang="zh-CN" altLang="en-US" b="1" dirty="0" smtClean="0">
                <a:solidFill>
                  <a:schemeClr val="accent2"/>
                </a:solidFill>
                <a:ea typeface="黑体" panose="02010609060101010101" pitchFamily="49" charset="-122"/>
              </a:rPr>
              <a:t>            土地增值税实务</a:t>
            </a:r>
            <a:endParaRPr lang="zh-CN" altLang="en-US" sz="3600" b="1" dirty="0" smtClean="0">
              <a:solidFill>
                <a:schemeClr val="hlink"/>
              </a:solidFill>
              <a:ea typeface="隶书" panose="02010509060101010101" pitchFamily="49" charset="-122"/>
            </a:endParaRPr>
          </a:p>
        </p:txBody>
      </p:sp>
      <p:sp>
        <p:nvSpPr>
          <p:cNvPr id="4099" name="Rectangle 3"/>
          <p:cNvSpPr>
            <a:spLocks noGrp="1" noChangeArrowheads="1"/>
          </p:cNvSpPr>
          <p:nvPr>
            <p:ph idx="1"/>
          </p:nvPr>
        </p:nvSpPr>
        <p:spPr>
          <a:xfrm>
            <a:off x="611188" y="1491853"/>
            <a:ext cx="8229600" cy="2862263"/>
          </a:xfrm>
        </p:spPr>
        <p:txBody>
          <a:bodyPr/>
          <a:lstStyle/>
          <a:p>
            <a:pPr eaLnBrk="1" hangingPunct="1"/>
            <a:endParaRPr lang="en-US" altLang="zh-CN" sz="3600" b="1" dirty="0" smtClean="0">
              <a:solidFill>
                <a:srgbClr val="008000"/>
              </a:solidFill>
              <a:ea typeface="黑体" panose="02010609060101010101" pitchFamily="49" charset="-122"/>
            </a:endParaRPr>
          </a:p>
          <a:p>
            <a:pPr eaLnBrk="1" hangingPunct="1"/>
            <a:r>
              <a:rPr lang="zh-CN" altLang="en-US" sz="3600" b="1" dirty="0" smtClean="0">
                <a:solidFill>
                  <a:srgbClr val="008000"/>
                </a:solidFill>
                <a:ea typeface="黑体" panose="02010609060101010101" pitchFamily="49" charset="-122"/>
              </a:rPr>
              <a:t>     土地增值税的基本政策</a:t>
            </a:r>
            <a:endParaRPr lang="zh-CN" altLang="en-US" sz="3600" b="1" dirty="0" smtClean="0">
              <a:solidFill>
                <a:srgbClr val="008000"/>
              </a:solidFill>
              <a:ea typeface="黑体" panose="02010609060101010101" pitchFamily="49" charset="-122"/>
            </a:endParaRPr>
          </a:p>
          <a:p>
            <a:pPr eaLnBrk="1" hangingPunct="1"/>
            <a:r>
              <a:rPr lang="zh-CN" altLang="en-US" sz="3600" dirty="0" smtClean="0">
                <a:solidFill>
                  <a:srgbClr val="008000"/>
                </a:solidFill>
                <a:ea typeface="黑体" panose="02010609060101010101" pitchFamily="49" charset="-122"/>
              </a:rPr>
              <a:t>     </a:t>
            </a:r>
            <a:r>
              <a:rPr lang="zh-CN" altLang="en-US" sz="3600" b="1" dirty="0" smtClean="0">
                <a:solidFill>
                  <a:srgbClr val="008000"/>
                </a:solidFill>
                <a:ea typeface="黑体" panose="02010609060101010101" pitchFamily="49" charset="-122"/>
              </a:rPr>
              <a:t>土地增值税的预征</a:t>
            </a:r>
            <a:endParaRPr lang="zh-CN" altLang="en-US" sz="3600" b="1" dirty="0" smtClean="0">
              <a:solidFill>
                <a:srgbClr val="008000"/>
              </a:solidFill>
              <a:ea typeface="黑体" panose="02010609060101010101" pitchFamily="49" charset="-122"/>
            </a:endParaRPr>
          </a:p>
          <a:p>
            <a:pPr eaLnBrk="1" hangingPunct="1"/>
            <a:r>
              <a:rPr lang="zh-CN" altLang="en-US" sz="3600" b="1" dirty="0" smtClean="0">
                <a:solidFill>
                  <a:srgbClr val="008000"/>
                </a:solidFill>
                <a:ea typeface="黑体" panose="02010609060101010101" pitchFamily="49" charset="-122"/>
              </a:rPr>
              <a:t>     土地增值税的清算</a:t>
            </a:r>
            <a:endParaRPr lang="zh-CN" altLang="en-US" sz="3600" b="1" dirty="0" smtClean="0">
              <a:solidFill>
                <a:srgbClr val="008000"/>
              </a:solidFill>
              <a:ea typeface="黑体" panose="02010609060101010101" pitchFamily="49" charset="-122"/>
            </a:endParaRPr>
          </a:p>
        </p:txBody>
      </p:sp>
    </p:spTree>
  </p:cSld>
  <p:clrMapOvr>
    <a:masterClrMapping/>
  </p:clrMapOvr>
  <p:transition spd="slow">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矩形 3"/>
          <p:cNvSpPr>
            <a:spLocks noChangeArrowheads="1"/>
          </p:cNvSpPr>
          <p:nvPr/>
        </p:nvSpPr>
        <p:spPr bwMode="auto">
          <a:xfrm>
            <a:off x="539750" y="1491854"/>
            <a:ext cx="7920038" cy="1938992"/>
          </a:xfrm>
          <a:prstGeom prst="rect">
            <a:avLst/>
          </a:prstGeom>
          <a:noFill/>
          <a:ln w="9525">
            <a:noFill/>
            <a:miter lim="800000"/>
          </a:ln>
        </p:spPr>
        <p:txBody>
          <a:bodyPr>
            <a:spAutoFit/>
          </a:bodyPr>
          <a:lstStyle/>
          <a:p>
            <a:pPr algn="ctr">
              <a:buFontTx/>
              <a:buNone/>
            </a:pPr>
            <a:r>
              <a:rPr lang="zh-CN" altLang="en-US" sz="6000">
                <a:ea typeface="黑体" panose="02010609060101010101" pitchFamily="49" charset="-122"/>
              </a:rPr>
              <a:t>第一部分</a:t>
            </a:r>
            <a:endParaRPr lang="en-US" altLang="zh-CN" sz="6000">
              <a:ea typeface="黑体" panose="02010609060101010101" pitchFamily="49" charset="-122"/>
            </a:endParaRPr>
          </a:p>
          <a:p>
            <a:pPr algn="ctr">
              <a:buFontTx/>
              <a:buNone/>
            </a:pPr>
            <a:r>
              <a:rPr lang="zh-CN" altLang="en-US" sz="6000">
                <a:ea typeface="黑体" panose="02010609060101010101" pitchFamily="49" charset="-122"/>
              </a:rPr>
              <a:t>土地增值税基本政策</a:t>
            </a:r>
            <a:endParaRPr lang="zh-CN" altLang="en-US" sz="6000"/>
          </a:p>
        </p:txBody>
      </p:sp>
    </p:spTree>
  </p:cSld>
  <p:clrMapOvr>
    <a:masterClrMapping/>
  </p:clrMapOvr>
  <p:transition spd="slow">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323850" y="627460"/>
            <a:ext cx="8362950" cy="4320778"/>
          </a:xfrm>
        </p:spPr>
        <p:txBody>
          <a:bodyPr/>
          <a:lstStyle/>
          <a:p>
            <a:pPr eaLnBrk="1" hangingPunct="1">
              <a:buFontTx/>
              <a:buNone/>
            </a:pPr>
            <a:endParaRPr lang="en-US" altLang="zh-CN" b="1" smtClean="0">
              <a:solidFill>
                <a:schemeClr val="accent2"/>
              </a:solidFill>
              <a:ea typeface="黑体" panose="02010609060101010101" pitchFamily="49" charset="-122"/>
            </a:endParaRPr>
          </a:p>
          <a:p>
            <a:pPr eaLnBrk="1" hangingPunct="1"/>
            <a:r>
              <a:rPr lang="zh-CN" altLang="en-US" b="1" smtClean="0">
                <a:latin typeface="楷体_GB2312" panose="02010609030101010101" pitchFamily="49" charset="-122"/>
                <a:ea typeface="楷体_GB2312" panose="02010609030101010101" pitchFamily="49" charset="-122"/>
              </a:rPr>
              <a:t>国务院于</a:t>
            </a:r>
            <a:r>
              <a:rPr lang="en-US" altLang="zh-CN" b="1" smtClean="0">
                <a:solidFill>
                  <a:srgbClr val="0066CC"/>
                </a:solidFill>
                <a:latin typeface="楷体_GB2312" panose="02010609030101010101" pitchFamily="49" charset="-122"/>
                <a:ea typeface="楷体_GB2312" panose="02010609030101010101" pitchFamily="49" charset="-122"/>
              </a:rPr>
              <a:t>1993</a:t>
            </a:r>
            <a:r>
              <a:rPr lang="zh-CN" altLang="en-US" b="1" smtClean="0">
                <a:solidFill>
                  <a:srgbClr val="0066CC"/>
                </a:solidFill>
                <a:latin typeface="楷体_GB2312" panose="02010609030101010101" pitchFamily="49" charset="-122"/>
                <a:ea typeface="楷体_GB2312" panose="02010609030101010101" pitchFamily="49" charset="-122"/>
              </a:rPr>
              <a:t>年</a:t>
            </a:r>
            <a:r>
              <a:rPr lang="en-US" altLang="zh-CN" b="1" smtClean="0">
                <a:latin typeface="楷体_GB2312" panose="02010609030101010101" pitchFamily="49" charset="-122"/>
                <a:ea typeface="楷体_GB2312" panose="02010609030101010101" pitchFamily="49" charset="-122"/>
              </a:rPr>
              <a:t>12</a:t>
            </a:r>
            <a:r>
              <a:rPr lang="zh-CN" altLang="en-US" b="1" smtClean="0">
                <a:latin typeface="楷体_GB2312" panose="02010609030101010101" pitchFamily="49" charset="-122"/>
                <a:ea typeface="楷体_GB2312" panose="02010609030101010101" pitchFamily="49" charset="-122"/>
              </a:rPr>
              <a:t>月</a:t>
            </a:r>
            <a:r>
              <a:rPr lang="en-US" altLang="zh-CN" b="1" smtClean="0">
                <a:latin typeface="楷体_GB2312" panose="02010609030101010101" pitchFamily="49" charset="-122"/>
                <a:ea typeface="楷体_GB2312" panose="02010609030101010101" pitchFamily="49" charset="-122"/>
              </a:rPr>
              <a:t>13</a:t>
            </a:r>
            <a:r>
              <a:rPr lang="zh-CN" altLang="en-US" b="1" smtClean="0">
                <a:latin typeface="楷体_GB2312" panose="02010609030101010101" pitchFamily="49" charset="-122"/>
                <a:ea typeface="楷体_GB2312" panose="02010609030101010101" pitchFamily="49" charset="-122"/>
              </a:rPr>
              <a:t>日发布了</a:t>
            </a:r>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中华人民共和国土地增值税</a:t>
            </a:r>
            <a:r>
              <a:rPr lang="zh-CN" altLang="en-US" b="1" smtClean="0">
                <a:solidFill>
                  <a:srgbClr val="0066CC"/>
                </a:solidFill>
                <a:latin typeface="楷体_GB2312" panose="02010609030101010101" pitchFamily="49" charset="-122"/>
                <a:ea typeface="楷体_GB2312" panose="02010609030101010101" pitchFamily="49" charset="-122"/>
              </a:rPr>
              <a:t>暂行条例</a:t>
            </a:r>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a:t>
            </a:r>
            <a:r>
              <a:rPr lang="zh-CN" altLang="zh-CN" b="1" smtClean="0">
                <a:solidFill>
                  <a:srgbClr val="FF0000"/>
                </a:solidFill>
                <a:latin typeface="楷体_GB2312" panose="02010609030101010101" pitchFamily="49" charset="-122"/>
                <a:ea typeface="楷体_GB2312" panose="02010609030101010101" pitchFamily="49" charset="-122"/>
              </a:rPr>
              <a:t>国务院令</a:t>
            </a:r>
            <a:r>
              <a:rPr lang="en-US" altLang="zh-CN" b="1" smtClean="0">
                <a:solidFill>
                  <a:srgbClr val="FF0000"/>
                </a:solidFill>
                <a:latin typeface="楷体_GB2312" panose="02010609030101010101" pitchFamily="49" charset="-122"/>
                <a:ea typeface="楷体_GB2312" panose="02010609030101010101" pitchFamily="49" charset="-122"/>
              </a:rPr>
              <a:t>[1993]</a:t>
            </a:r>
            <a:r>
              <a:rPr lang="zh-CN" altLang="en-US" b="1" smtClean="0">
                <a:solidFill>
                  <a:srgbClr val="FF0000"/>
                </a:solidFill>
                <a:latin typeface="楷体_GB2312" panose="02010609030101010101" pitchFamily="49" charset="-122"/>
                <a:ea typeface="楷体_GB2312" panose="02010609030101010101" pitchFamily="49" charset="-122"/>
              </a:rPr>
              <a:t>第</a:t>
            </a:r>
            <a:r>
              <a:rPr lang="en-US" altLang="zh-CN" b="1" smtClean="0">
                <a:solidFill>
                  <a:srgbClr val="FF0000"/>
                </a:solidFill>
                <a:latin typeface="楷体_GB2312" panose="02010609030101010101" pitchFamily="49" charset="-122"/>
                <a:ea typeface="楷体_GB2312" panose="02010609030101010101" pitchFamily="49" charset="-122"/>
              </a:rPr>
              <a:t>138</a:t>
            </a:r>
            <a:r>
              <a:rPr lang="zh-CN" altLang="en-US" b="1" smtClean="0">
                <a:solidFill>
                  <a:srgbClr val="FF0000"/>
                </a:solidFill>
                <a:latin typeface="楷体_GB2312" panose="02010609030101010101" pitchFamily="49" charset="-122"/>
                <a:ea typeface="楷体_GB2312" panose="02010609030101010101" pitchFamily="49" charset="-122"/>
              </a:rPr>
              <a:t>号</a:t>
            </a:r>
            <a:r>
              <a:rPr lang="zh-CN" altLang="en-US" b="1" smtClean="0">
                <a:latin typeface="楷体_GB2312" panose="02010609030101010101" pitchFamily="49" charset="-122"/>
                <a:ea typeface="楷体_GB2312" panose="02010609030101010101" pitchFamily="49" charset="-122"/>
              </a:rPr>
              <a:t>），决定自</a:t>
            </a:r>
            <a:r>
              <a:rPr lang="en-US" altLang="zh-CN" b="1" smtClean="0">
                <a:solidFill>
                  <a:srgbClr val="0066CC"/>
                </a:solidFill>
                <a:latin typeface="楷体_GB2312" panose="02010609030101010101" pitchFamily="49" charset="-122"/>
                <a:ea typeface="楷体_GB2312" panose="02010609030101010101" pitchFamily="49" charset="-122"/>
              </a:rPr>
              <a:t>1994</a:t>
            </a:r>
            <a:r>
              <a:rPr lang="zh-CN" altLang="en-US" b="1" smtClean="0">
                <a:solidFill>
                  <a:srgbClr val="0066CC"/>
                </a:solidFill>
                <a:latin typeface="楷体_GB2312" panose="02010609030101010101" pitchFamily="49" charset="-122"/>
                <a:ea typeface="楷体_GB2312" panose="02010609030101010101" pitchFamily="49" charset="-122"/>
              </a:rPr>
              <a:t>年</a:t>
            </a:r>
            <a:r>
              <a:rPr lang="en-US" altLang="zh-CN" b="1" smtClean="0">
                <a:solidFill>
                  <a:srgbClr val="0066CC"/>
                </a:solidFill>
                <a:latin typeface="楷体_GB2312" panose="02010609030101010101" pitchFamily="49" charset="-122"/>
                <a:ea typeface="楷体_GB2312" panose="02010609030101010101" pitchFamily="49" charset="-122"/>
              </a:rPr>
              <a:t>1</a:t>
            </a:r>
            <a:r>
              <a:rPr lang="zh-CN" altLang="en-US" b="1" smtClean="0">
                <a:solidFill>
                  <a:srgbClr val="0066CC"/>
                </a:solidFill>
                <a:latin typeface="楷体_GB2312" panose="02010609030101010101" pitchFamily="49" charset="-122"/>
                <a:ea typeface="楷体_GB2312" panose="02010609030101010101" pitchFamily="49" charset="-122"/>
              </a:rPr>
              <a:t>月</a:t>
            </a:r>
            <a:r>
              <a:rPr lang="en-US" altLang="zh-CN" b="1" smtClean="0">
                <a:solidFill>
                  <a:srgbClr val="0066CC"/>
                </a:solidFill>
                <a:latin typeface="楷体_GB2312" panose="02010609030101010101" pitchFamily="49" charset="-122"/>
                <a:ea typeface="楷体_GB2312" panose="02010609030101010101" pitchFamily="49" charset="-122"/>
              </a:rPr>
              <a:t>1</a:t>
            </a:r>
            <a:r>
              <a:rPr lang="zh-CN" altLang="en-US" b="1" smtClean="0">
                <a:solidFill>
                  <a:srgbClr val="0066CC"/>
                </a:solidFill>
                <a:latin typeface="楷体_GB2312" panose="02010609030101010101" pitchFamily="49" charset="-122"/>
                <a:ea typeface="楷体_GB2312" panose="02010609030101010101" pitchFamily="49" charset="-122"/>
              </a:rPr>
              <a:t>日</a:t>
            </a:r>
            <a:r>
              <a:rPr lang="zh-CN" altLang="en-US" b="1" smtClean="0">
                <a:latin typeface="楷体_GB2312" panose="02010609030101010101" pitchFamily="49" charset="-122"/>
                <a:ea typeface="楷体_GB2312" panose="02010609030101010101" pitchFamily="49" charset="-122"/>
              </a:rPr>
              <a:t>起在全国开征土地增值税 。</a:t>
            </a:r>
            <a:endParaRPr lang="zh-CN" altLang="en-US" b="1" smtClean="0">
              <a:latin typeface="楷体_GB2312" panose="02010609030101010101" pitchFamily="49" charset="-122"/>
              <a:ea typeface="楷体_GB2312" panose="02010609030101010101" pitchFamily="49" charset="-122"/>
            </a:endParaRPr>
          </a:p>
          <a:p>
            <a:pPr eaLnBrk="1" hangingPunct="1"/>
            <a:r>
              <a:rPr lang="zh-CN" altLang="en-US" b="1" smtClean="0">
                <a:latin typeface="楷体_GB2312" panose="02010609030101010101" pitchFamily="49" charset="-122"/>
                <a:ea typeface="楷体_GB2312" panose="02010609030101010101" pitchFamily="49" charset="-122"/>
              </a:rPr>
              <a:t>财政部于</a:t>
            </a:r>
            <a:r>
              <a:rPr lang="en-US" altLang="zh-CN" b="1" smtClean="0">
                <a:solidFill>
                  <a:srgbClr val="0066CC"/>
                </a:solidFill>
                <a:latin typeface="楷体_GB2312" panose="02010609030101010101" pitchFamily="49" charset="-122"/>
                <a:ea typeface="楷体_GB2312" panose="02010609030101010101" pitchFamily="49" charset="-122"/>
              </a:rPr>
              <a:t>1995</a:t>
            </a:r>
            <a:r>
              <a:rPr lang="zh-CN" altLang="en-US" b="1" smtClean="0">
                <a:solidFill>
                  <a:srgbClr val="0066CC"/>
                </a:solidFill>
                <a:latin typeface="楷体_GB2312" panose="02010609030101010101" pitchFamily="49" charset="-122"/>
                <a:ea typeface="楷体_GB2312" panose="02010609030101010101" pitchFamily="49" charset="-122"/>
              </a:rPr>
              <a:t>年</a:t>
            </a:r>
            <a:r>
              <a:rPr lang="en-US" altLang="zh-CN" b="1" smtClean="0">
                <a:latin typeface="楷体_GB2312" panose="02010609030101010101" pitchFamily="49" charset="-122"/>
                <a:ea typeface="楷体_GB2312" panose="02010609030101010101" pitchFamily="49" charset="-122"/>
              </a:rPr>
              <a:t>1</a:t>
            </a:r>
            <a:r>
              <a:rPr lang="zh-CN" altLang="en-US" b="1" smtClean="0">
                <a:latin typeface="楷体_GB2312" panose="02010609030101010101" pitchFamily="49" charset="-122"/>
                <a:ea typeface="楷体_GB2312" panose="02010609030101010101" pitchFamily="49" charset="-122"/>
              </a:rPr>
              <a:t>月</a:t>
            </a:r>
            <a:r>
              <a:rPr lang="en-US" altLang="zh-CN" b="1" smtClean="0">
                <a:latin typeface="楷体_GB2312" panose="02010609030101010101" pitchFamily="49" charset="-122"/>
                <a:ea typeface="楷体_GB2312" panose="02010609030101010101" pitchFamily="49" charset="-122"/>
              </a:rPr>
              <a:t>27</a:t>
            </a:r>
            <a:r>
              <a:rPr lang="zh-CN" altLang="en-US" b="1" smtClean="0">
                <a:latin typeface="楷体_GB2312" panose="02010609030101010101" pitchFamily="49" charset="-122"/>
                <a:ea typeface="楷体_GB2312" panose="02010609030101010101" pitchFamily="49" charset="-122"/>
              </a:rPr>
              <a:t>日发布了</a:t>
            </a:r>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中华人民共和国土地增值税暂行条例</a:t>
            </a:r>
            <a:r>
              <a:rPr lang="zh-CN" altLang="en-US" b="1" smtClean="0">
                <a:solidFill>
                  <a:srgbClr val="0066CC"/>
                </a:solidFill>
                <a:latin typeface="楷体_GB2312" panose="02010609030101010101" pitchFamily="49" charset="-122"/>
                <a:ea typeface="楷体_GB2312" panose="02010609030101010101" pitchFamily="49" charset="-122"/>
              </a:rPr>
              <a:t>实施细则</a:t>
            </a:r>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a:t>
            </a:r>
            <a:r>
              <a:rPr lang="zh-CN" altLang="en-US" b="1" smtClean="0">
                <a:solidFill>
                  <a:srgbClr val="FF0000"/>
                </a:solidFill>
                <a:latin typeface="楷体_GB2312" panose="02010609030101010101" pitchFamily="49" charset="-122"/>
                <a:ea typeface="楷体_GB2312" panose="02010609030101010101" pitchFamily="49" charset="-122"/>
              </a:rPr>
              <a:t>财法字</a:t>
            </a:r>
            <a:r>
              <a:rPr lang="en-US" altLang="zh-CN" b="1" smtClean="0">
                <a:solidFill>
                  <a:srgbClr val="FF0000"/>
                </a:solidFill>
                <a:latin typeface="楷体_GB2312" panose="02010609030101010101" pitchFamily="49" charset="-122"/>
                <a:ea typeface="楷体_GB2312" panose="02010609030101010101" pitchFamily="49" charset="-122"/>
              </a:rPr>
              <a:t>[1995]6</a:t>
            </a:r>
            <a:r>
              <a:rPr lang="zh-CN" altLang="en-US" b="1" smtClean="0">
                <a:solidFill>
                  <a:srgbClr val="FF0000"/>
                </a:solidFill>
                <a:latin typeface="楷体_GB2312" panose="02010609030101010101" pitchFamily="49" charset="-122"/>
                <a:ea typeface="楷体_GB2312" panose="02010609030101010101" pitchFamily="49" charset="-122"/>
              </a:rPr>
              <a:t>号</a:t>
            </a:r>
            <a:r>
              <a:rPr lang="zh-CN" altLang="en-US" smtClean="0">
                <a:latin typeface="楷体_GB2312" panose="02010609030101010101" pitchFamily="49" charset="-122"/>
                <a:ea typeface="楷体_GB2312" panose="02010609030101010101" pitchFamily="49" charset="-122"/>
              </a:rPr>
              <a:t> </a:t>
            </a:r>
            <a:r>
              <a:rPr lang="zh-CN" altLang="en-US" b="1" smtClean="0">
                <a:latin typeface="楷体_GB2312" panose="02010609030101010101" pitchFamily="49" charset="-122"/>
                <a:ea typeface="楷体_GB2312" panose="02010609030101010101" pitchFamily="49" charset="-122"/>
              </a:rPr>
              <a:t>），</a:t>
            </a:r>
            <a:r>
              <a:rPr lang="en-US" altLang="zh-CN" b="1" smtClean="0">
                <a:solidFill>
                  <a:srgbClr val="0066CC"/>
                </a:solidFill>
                <a:latin typeface="楷体_GB2312" panose="02010609030101010101" pitchFamily="49" charset="-122"/>
                <a:ea typeface="楷体_GB2312" panose="02010609030101010101" pitchFamily="49" charset="-122"/>
              </a:rPr>
              <a:t>1994</a:t>
            </a:r>
            <a:r>
              <a:rPr lang="zh-CN" altLang="en-US" b="1" smtClean="0">
                <a:solidFill>
                  <a:srgbClr val="0066CC"/>
                </a:solidFill>
                <a:latin typeface="楷体_GB2312" panose="02010609030101010101" pitchFamily="49" charset="-122"/>
                <a:ea typeface="楷体_GB2312" panose="02010609030101010101" pitchFamily="49" charset="-122"/>
              </a:rPr>
              <a:t>年</a:t>
            </a:r>
            <a:r>
              <a:rPr lang="en-US" altLang="zh-CN" b="1" smtClean="0">
                <a:solidFill>
                  <a:srgbClr val="0066CC"/>
                </a:solidFill>
                <a:latin typeface="楷体_GB2312" panose="02010609030101010101" pitchFamily="49" charset="-122"/>
                <a:ea typeface="楷体_GB2312" panose="02010609030101010101" pitchFamily="49" charset="-122"/>
              </a:rPr>
              <a:t>1</a:t>
            </a:r>
            <a:r>
              <a:rPr lang="zh-CN" altLang="en-US" b="1" smtClean="0">
                <a:solidFill>
                  <a:srgbClr val="0066CC"/>
                </a:solidFill>
                <a:latin typeface="楷体_GB2312" panose="02010609030101010101" pitchFamily="49" charset="-122"/>
                <a:ea typeface="楷体_GB2312" panose="02010609030101010101" pitchFamily="49" charset="-122"/>
              </a:rPr>
              <a:t>月</a:t>
            </a:r>
            <a:r>
              <a:rPr lang="en-US" altLang="zh-CN" b="1" smtClean="0">
                <a:solidFill>
                  <a:srgbClr val="0066CC"/>
                </a:solidFill>
                <a:latin typeface="楷体_GB2312" panose="02010609030101010101" pitchFamily="49" charset="-122"/>
                <a:ea typeface="楷体_GB2312" panose="02010609030101010101" pitchFamily="49" charset="-122"/>
              </a:rPr>
              <a:t>1</a:t>
            </a:r>
            <a:r>
              <a:rPr lang="zh-CN" altLang="en-US" b="1" smtClean="0">
                <a:solidFill>
                  <a:srgbClr val="0066CC"/>
                </a:solidFill>
                <a:latin typeface="楷体_GB2312" panose="02010609030101010101" pitchFamily="49" charset="-122"/>
                <a:ea typeface="楷体_GB2312" panose="02010609030101010101" pitchFamily="49" charset="-122"/>
              </a:rPr>
              <a:t>日</a:t>
            </a:r>
            <a:r>
              <a:rPr lang="zh-CN" altLang="en-US" b="1" smtClean="0">
                <a:latin typeface="楷体_GB2312" panose="02010609030101010101" pitchFamily="49" charset="-122"/>
                <a:ea typeface="楷体_GB2312" panose="02010609030101010101" pitchFamily="49" charset="-122"/>
              </a:rPr>
              <a:t>至本细则发布之日期间的土地增值税参照本细则的规定计算征收。</a:t>
            </a:r>
            <a:endParaRPr lang="zh-CN" altLang="en-US" smtClean="0">
              <a:latin typeface="楷体_GB2312" panose="02010609030101010101" pitchFamily="49" charset="-122"/>
              <a:ea typeface="楷体_GB2312" panose="02010609030101010101" pitchFamily="49" charset="-122"/>
            </a:endParaRPr>
          </a:p>
        </p:txBody>
      </p:sp>
      <p:sp>
        <p:nvSpPr>
          <p:cNvPr id="6147" name="标题 1"/>
          <p:cNvSpPr>
            <a:spLocks noGrp="1" noChangeArrowheads="1"/>
          </p:cNvSpPr>
          <p:nvPr>
            <p:ph type="title"/>
          </p:nvPr>
        </p:nvSpPr>
        <p:spPr>
          <a:xfrm>
            <a:off x="0" y="141685"/>
            <a:ext cx="8229600" cy="594122"/>
          </a:xfrm>
        </p:spPr>
        <p:txBody>
          <a:bodyPr/>
          <a:lstStyle/>
          <a:p>
            <a:pPr algn="l"/>
            <a:r>
              <a:rPr lang="zh-CN" altLang="en-US" sz="3600" smtClean="0">
                <a:latin typeface="黑体" panose="02010609060101010101" pitchFamily="49" charset="-122"/>
                <a:ea typeface="黑体" panose="02010609060101010101" pitchFamily="49" charset="-122"/>
              </a:rPr>
              <a:t>  基本法规</a:t>
            </a:r>
            <a:endParaRPr lang="zh-CN" altLang="en-US" sz="3600" smtClean="0">
              <a:latin typeface="黑体" panose="02010609060101010101" pitchFamily="49" charset="-122"/>
              <a:ea typeface="黑体" panose="02010609060101010101" pitchFamily="49" charset="-122"/>
            </a:endParaRPr>
          </a:p>
        </p:txBody>
      </p:sp>
    </p:spTree>
  </p:cSld>
  <p:clrMapOvr>
    <a:masterClrMapping/>
  </p:clrMapOvr>
  <p:transition spd="slow">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algn="l" eaLnBrk="1" hangingPunct="1"/>
            <a:r>
              <a:rPr lang="zh-CN" altLang="en-US" b="1" smtClean="0">
                <a:latin typeface="黑体" panose="02010609060101010101" pitchFamily="49" charset="-122"/>
                <a:ea typeface="黑体" panose="02010609060101010101" pitchFamily="49" charset="-122"/>
              </a:rPr>
              <a:t>一、纳税人</a:t>
            </a:r>
            <a:endParaRPr lang="zh-CN" altLang="en-US" b="1" smtClean="0">
              <a:latin typeface="黑体" panose="02010609060101010101" pitchFamily="49" charset="-122"/>
              <a:ea typeface="黑体" panose="02010609060101010101" pitchFamily="49" charset="-122"/>
            </a:endParaRPr>
          </a:p>
        </p:txBody>
      </p:sp>
      <p:sp>
        <p:nvSpPr>
          <p:cNvPr id="592899" name="Rectangle 3"/>
          <p:cNvSpPr>
            <a:spLocks noGrp="1" noChangeArrowheads="1"/>
          </p:cNvSpPr>
          <p:nvPr>
            <p:ph type="body" idx="4294967295"/>
          </p:nvPr>
        </p:nvSpPr>
        <p:spPr/>
        <p:txBody>
          <a:bodyPr/>
          <a:lstStyle/>
          <a:p>
            <a:pPr eaLnBrk="1" hangingPunct="1">
              <a:buFontTx/>
              <a:buNone/>
              <a:defRPr/>
            </a:pPr>
            <a:endParaRPr lang="en-US" altLang="zh-CN" b="1" dirty="0" smtClean="0">
              <a:solidFill>
                <a:srgbClr val="FF0000"/>
              </a:solidFill>
            </a:endParaRPr>
          </a:p>
          <a:p>
            <a:pPr eaLnBrk="1" hangingPunct="1">
              <a:buFontTx/>
              <a:buNone/>
              <a:defRPr/>
            </a:pPr>
            <a:r>
              <a:rPr lang="en-US" altLang="zh-CN" b="1" dirty="0" smtClean="0">
                <a:solidFill>
                  <a:srgbClr val="FF0000"/>
                </a:solidFill>
                <a:latin typeface="楷体_GB2312" panose="02010609030101010101" pitchFamily="49" charset="-122"/>
                <a:ea typeface="楷体_GB2312" panose="02010609030101010101" pitchFamily="49" charset="-122"/>
              </a:rPr>
              <a:t>《</a:t>
            </a:r>
            <a:r>
              <a:rPr lang="zh-CN" altLang="en-US" b="1" dirty="0" smtClean="0">
                <a:solidFill>
                  <a:srgbClr val="FF0000"/>
                </a:solidFill>
                <a:latin typeface="楷体_GB2312" panose="02010609030101010101" pitchFamily="49" charset="-122"/>
                <a:ea typeface="楷体_GB2312" panose="02010609030101010101" pitchFamily="49" charset="-122"/>
              </a:rPr>
              <a:t>条例</a:t>
            </a:r>
            <a:r>
              <a:rPr lang="en-US" altLang="zh-CN" b="1" dirty="0" smtClean="0">
                <a:solidFill>
                  <a:srgbClr val="FF0000"/>
                </a:solidFill>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第二条　转让国有土地使用权、地上的建筑物及其附着物（以下简称转让房地产）并取得收入的</a:t>
            </a:r>
            <a:r>
              <a:rPr lang="zh-CN" altLang="en-US" b="1" dirty="0" smtClean="0">
                <a:solidFill>
                  <a:srgbClr val="066C10"/>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单位</a:t>
            </a:r>
            <a:r>
              <a:rPr lang="zh-CN" altLang="en-US" b="1" dirty="0" smtClean="0">
                <a:effectLst>
                  <a:outerShdw blurRad="38100" dist="38100" dir="2700000" algn="tl">
                    <a:srgbClr val="C0C0C0"/>
                  </a:outerShdw>
                </a:effectLst>
                <a:latin typeface="楷体_GB2312" panose="02010609030101010101" pitchFamily="49" charset="-122"/>
                <a:ea typeface="楷体_GB2312" panose="02010609030101010101" pitchFamily="49" charset="-122"/>
              </a:rPr>
              <a:t>和</a:t>
            </a:r>
            <a:r>
              <a:rPr lang="zh-CN" altLang="en-US" b="1" dirty="0" smtClean="0">
                <a:solidFill>
                  <a:srgbClr val="066C10"/>
                </a:solidFill>
                <a:effectLst>
                  <a:outerShdw blurRad="38100" dist="38100" dir="2700000" algn="tl">
                    <a:srgbClr val="C0C0C0"/>
                  </a:outerShdw>
                </a:effectLst>
                <a:latin typeface="楷体_GB2312" panose="02010609030101010101" pitchFamily="49" charset="-122"/>
                <a:ea typeface="楷体_GB2312" panose="02010609030101010101" pitchFamily="49" charset="-122"/>
              </a:rPr>
              <a:t>个人</a:t>
            </a:r>
            <a:r>
              <a:rPr lang="zh-CN" altLang="en-US" b="1" dirty="0" smtClean="0">
                <a:latin typeface="楷体_GB2312" panose="02010609030101010101" pitchFamily="49" charset="-122"/>
                <a:ea typeface="楷体_GB2312" panose="02010609030101010101" pitchFamily="49" charset="-122"/>
              </a:rPr>
              <a:t>。</a:t>
            </a:r>
            <a:endParaRPr lang="en-US" altLang="zh-CN" b="1" dirty="0" smtClean="0">
              <a:latin typeface="楷体_GB2312" panose="02010609030101010101" pitchFamily="49" charset="-122"/>
              <a:ea typeface="楷体_GB2312" panose="02010609030101010101" pitchFamily="49" charset="-122"/>
            </a:endParaRPr>
          </a:p>
          <a:p>
            <a:pPr eaLnBrk="1" hangingPunct="1">
              <a:defRPr/>
            </a:pPr>
            <a:r>
              <a:rPr lang="zh-CN" altLang="en-US" dirty="0" smtClean="0">
                <a:latin typeface="楷体_GB2312" panose="02010609030101010101" pitchFamily="49" charset="-122"/>
                <a:ea typeface="楷体_GB2312" panose="02010609030101010101" pitchFamily="49" charset="-122"/>
              </a:rPr>
              <a:t> </a:t>
            </a:r>
            <a:endParaRPr lang="zh-CN" altLang="en-US" b="1" dirty="0" smtClean="0">
              <a:latin typeface="楷体_GB2312" panose="02010609030101010101" pitchFamily="49" charset="-122"/>
              <a:ea typeface="楷体_GB2312" panose="02010609030101010101" pitchFamily="49" charset="-122"/>
            </a:endParaRPr>
          </a:p>
          <a:p>
            <a:pPr eaLnBrk="1" hangingPunct="1">
              <a:buFontTx/>
              <a:buNone/>
              <a:defRPr/>
            </a:pPr>
            <a:r>
              <a:rPr lang="en-US" altLang="zh-CN" b="1" dirty="0" smtClean="0">
                <a:solidFill>
                  <a:srgbClr val="FF0000"/>
                </a:solidFill>
                <a:latin typeface="楷体_GB2312" panose="02010609030101010101" pitchFamily="49" charset="-122"/>
                <a:ea typeface="楷体_GB2312" panose="02010609030101010101" pitchFamily="49" charset="-122"/>
              </a:rPr>
              <a:t>《</a:t>
            </a:r>
            <a:r>
              <a:rPr lang="zh-CN" altLang="en-US" b="1" dirty="0" smtClean="0">
                <a:solidFill>
                  <a:srgbClr val="FF0000"/>
                </a:solidFill>
                <a:latin typeface="楷体_GB2312" panose="02010609030101010101" pitchFamily="49" charset="-122"/>
                <a:ea typeface="楷体_GB2312" panose="02010609030101010101" pitchFamily="49" charset="-122"/>
              </a:rPr>
              <a:t>细则</a:t>
            </a:r>
            <a:r>
              <a:rPr lang="en-US" altLang="zh-CN" b="1" dirty="0" smtClean="0">
                <a:solidFill>
                  <a:srgbClr val="FF0000"/>
                </a:solidFill>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第六条：单位</a:t>
            </a: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是指各类企业单位</a:t>
            </a: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事业单位</a:t>
            </a:r>
            <a:r>
              <a:rPr lang="en-US" altLang="zh-CN" b="1" dirty="0" smtClean="0">
                <a:latin typeface="楷体_GB2312" panose="02010609030101010101" pitchFamily="49" charset="-122"/>
                <a:ea typeface="楷体_GB2312" panose="02010609030101010101" pitchFamily="49" charset="-122"/>
              </a:rPr>
              <a:t>,</a:t>
            </a:r>
            <a:r>
              <a:rPr lang="zh-CN" altLang="en-US" b="1" u="sng" dirty="0" smtClean="0">
                <a:solidFill>
                  <a:srgbClr val="066C10"/>
                </a:solidFill>
                <a:latin typeface="楷体_GB2312" panose="02010609030101010101" pitchFamily="49" charset="-122"/>
                <a:ea typeface="楷体_GB2312" panose="02010609030101010101" pitchFamily="49" charset="-122"/>
              </a:rPr>
              <a:t>国家机关</a:t>
            </a:r>
            <a:r>
              <a:rPr lang="zh-CN" altLang="en-US" b="1" dirty="0" smtClean="0">
                <a:latin typeface="楷体_GB2312" panose="02010609030101010101" pitchFamily="49" charset="-122"/>
                <a:ea typeface="楷体_GB2312" panose="02010609030101010101" pitchFamily="49" charset="-122"/>
              </a:rPr>
              <a:t>和社会团体及其他组织。</a:t>
            </a:r>
            <a:br>
              <a:rPr lang="zh-CN" altLang="en-US" b="1" dirty="0" smtClean="0">
                <a:latin typeface="楷体_GB2312" panose="02010609030101010101" pitchFamily="49" charset="-122"/>
                <a:ea typeface="楷体_GB2312" panose="02010609030101010101" pitchFamily="49" charset="-122"/>
              </a:rPr>
            </a:br>
            <a:r>
              <a:rPr lang="zh-CN" altLang="en-US" b="1" dirty="0" smtClean="0">
                <a:latin typeface="楷体_GB2312" panose="02010609030101010101" pitchFamily="49" charset="-122"/>
                <a:ea typeface="楷体_GB2312" panose="02010609030101010101" pitchFamily="49" charset="-122"/>
              </a:rPr>
              <a:t> 个人</a:t>
            </a:r>
            <a:r>
              <a:rPr lang="en-US" altLang="zh-CN" b="1" dirty="0" smtClean="0">
                <a:latin typeface="楷体_GB2312" panose="02010609030101010101" pitchFamily="49" charset="-122"/>
                <a:ea typeface="楷体_GB2312" panose="02010609030101010101" pitchFamily="49" charset="-122"/>
              </a:rPr>
              <a:t>,</a:t>
            </a:r>
            <a:r>
              <a:rPr lang="zh-CN" altLang="en-US" b="1" dirty="0" smtClean="0">
                <a:latin typeface="楷体_GB2312" panose="02010609030101010101" pitchFamily="49" charset="-122"/>
                <a:ea typeface="楷体_GB2312" panose="02010609030101010101" pitchFamily="49" charset="-122"/>
              </a:rPr>
              <a:t>包括个体经营者。</a:t>
            </a:r>
            <a:endParaRPr lang="en-US" altLang="zh-CN" b="1" dirty="0" smtClean="0">
              <a:latin typeface="楷体_GB2312" panose="02010609030101010101" pitchFamily="49" charset="-122"/>
              <a:ea typeface="楷体_GB2312" panose="02010609030101010101" pitchFamily="49" charset="-122"/>
            </a:endParaRPr>
          </a:p>
          <a:p>
            <a:pPr eaLnBrk="1" hangingPunct="1">
              <a:buFontTx/>
              <a:buNone/>
              <a:defRPr/>
            </a:pPr>
            <a:r>
              <a:rPr lang="en-US" altLang="zh-CN" b="1" dirty="0" smtClean="0">
                <a:solidFill>
                  <a:srgbClr val="FF0000"/>
                </a:solidFill>
                <a:latin typeface="楷体_GB2312" panose="02010609030101010101" pitchFamily="49" charset="-122"/>
                <a:ea typeface="楷体_GB2312" panose="02010609030101010101" pitchFamily="49" charset="-122"/>
              </a:rPr>
              <a:t>--</a:t>
            </a:r>
            <a:endParaRPr lang="zh-CN" altLang="en-US" b="1" dirty="0" smtClean="0">
              <a:solidFill>
                <a:srgbClr val="FF0000"/>
              </a:solidFill>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noChangeArrowheads="1"/>
          </p:cNvSpPr>
          <p:nvPr>
            <p:ph type="title"/>
          </p:nvPr>
        </p:nvSpPr>
        <p:spPr>
          <a:xfrm>
            <a:off x="0" y="465535"/>
            <a:ext cx="8229600" cy="594122"/>
          </a:xfrm>
        </p:spPr>
        <p:txBody>
          <a:bodyPr/>
          <a:lstStyle/>
          <a:p>
            <a:pPr algn="l"/>
            <a:r>
              <a:rPr lang="zh-CN" altLang="en-US" b="1" smtClean="0">
                <a:solidFill>
                  <a:schemeClr val="tx1"/>
                </a:solidFill>
                <a:ea typeface="黑体" panose="02010609060101010101" pitchFamily="49" charset="-122"/>
              </a:rPr>
              <a:t>二、</a:t>
            </a:r>
            <a:r>
              <a:rPr lang="zh-CN" altLang="en-US" b="1" smtClean="0">
                <a:solidFill>
                  <a:schemeClr val="tx1"/>
                </a:solidFill>
                <a:latin typeface="黑体" panose="02010609060101010101" pitchFamily="49" charset="-122"/>
                <a:ea typeface="黑体" panose="02010609060101010101" pitchFamily="49" charset="-122"/>
              </a:rPr>
              <a:t>征收范围</a:t>
            </a:r>
            <a:endParaRPr lang="zh-CN" altLang="en-US" smtClean="0"/>
          </a:p>
        </p:txBody>
      </p:sp>
      <p:sp>
        <p:nvSpPr>
          <p:cNvPr id="8195" name="内容占位符 2"/>
          <p:cNvSpPr>
            <a:spLocks noGrp="1" noChangeArrowheads="1"/>
          </p:cNvSpPr>
          <p:nvPr>
            <p:ph idx="1"/>
          </p:nvPr>
        </p:nvSpPr>
        <p:spPr/>
        <p:txBody>
          <a:bodyPr/>
          <a:lstStyle/>
          <a:p>
            <a:endParaRPr lang="en-US" altLang="zh-CN" b="1" smtClean="0"/>
          </a:p>
          <a:p>
            <a:r>
              <a:rPr lang="zh-CN" altLang="en-US" smtClean="0">
                <a:latin typeface="黑体" panose="02010609060101010101" pitchFamily="49" charset="-122"/>
                <a:ea typeface="黑体" panose="02010609060101010101" pitchFamily="49" charset="-122"/>
              </a:rPr>
              <a:t>（一）一般规定：</a:t>
            </a:r>
            <a:endParaRPr lang="en-US" altLang="zh-CN" b="1" smtClean="0"/>
          </a:p>
          <a:p>
            <a:r>
              <a:rPr lang="en-US" altLang="zh-CN" b="1" smtClean="0">
                <a:latin typeface="楷体_GB2312" panose="02010609030101010101" pitchFamily="49" charset="-122"/>
                <a:ea typeface="楷体_GB2312" panose="02010609030101010101" pitchFamily="49" charset="-122"/>
              </a:rPr>
              <a:t>《</a:t>
            </a:r>
            <a:r>
              <a:rPr lang="zh-CN" altLang="en-US" b="1" smtClean="0">
                <a:latin typeface="楷体_GB2312" panose="02010609030101010101" pitchFamily="49" charset="-122"/>
                <a:ea typeface="楷体_GB2312" panose="02010609030101010101" pitchFamily="49" charset="-122"/>
              </a:rPr>
              <a:t>土地增值税暂行条例</a:t>
            </a:r>
            <a:r>
              <a:rPr lang="en-US" altLang="zh-CN" b="1" smtClean="0">
                <a:latin typeface="楷体_GB2312" panose="02010609030101010101" pitchFamily="49" charset="-122"/>
                <a:ea typeface="楷体_GB2312" panose="02010609030101010101" pitchFamily="49" charset="-122"/>
              </a:rPr>
              <a:t>》</a:t>
            </a:r>
            <a:r>
              <a:rPr lang="zh-CN" altLang="zh-CN" b="1" smtClean="0">
                <a:latin typeface="楷体_GB2312" panose="02010609030101010101" pitchFamily="49" charset="-122"/>
                <a:ea typeface="楷体_GB2312" panose="02010609030101010101" pitchFamily="49" charset="-122"/>
              </a:rPr>
              <a:t>第二条　</a:t>
            </a:r>
            <a:r>
              <a:rPr lang="zh-CN" altLang="zh-CN" b="1" smtClean="0">
                <a:solidFill>
                  <a:srgbClr val="0066CC"/>
                </a:solidFill>
                <a:latin typeface="楷体_GB2312" panose="02010609030101010101" pitchFamily="49" charset="-122"/>
                <a:ea typeface="楷体_GB2312" panose="02010609030101010101" pitchFamily="49" charset="-122"/>
              </a:rPr>
              <a:t>转让</a:t>
            </a:r>
            <a:r>
              <a:rPr lang="zh-CN" altLang="zh-CN" b="1" smtClean="0">
                <a:solidFill>
                  <a:srgbClr val="066C10"/>
                </a:solidFill>
                <a:latin typeface="楷体_GB2312" panose="02010609030101010101" pitchFamily="49" charset="-122"/>
                <a:ea typeface="楷体_GB2312" panose="02010609030101010101" pitchFamily="49" charset="-122"/>
              </a:rPr>
              <a:t>国有土地</a:t>
            </a:r>
            <a:r>
              <a:rPr lang="zh-CN" altLang="zh-CN" b="1" smtClean="0">
                <a:solidFill>
                  <a:srgbClr val="3333CC"/>
                </a:solidFill>
                <a:latin typeface="楷体_GB2312" panose="02010609030101010101" pitchFamily="49" charset="-122"/>
                <a:ea typeface="楷体_GB2312" panose="02010609030101010101" pitchFamily="49" charset="-122"/>
              </a:rPr>
              <a:t>使用权</a:t>
            </a:r>
            <a:r>
              <a:rPr lang="zh-CN" altLang="zh-CN" b="1" smtClean="0">
                <a:latin typeface="楷体_GB2312" panose="02010609030101010101" pitchFamily="49" charset="-122"/>
                <a:ea typeface="楷体_GB2312" panose="02010609030101010101" pitchFamily="49" charset="-122"/>
              </a:rPr>
              <a:t>、</a:t>
            </a:r>
            <a:r>
              <a:rPr lang="zh-CN" altLang="zh-CN" b="1" smtClean="0">
                <a:solidFill>
                  <a:srgbClr val="7030A0"/>
                </a:solidFill>
                <a:latin typeface="楷体_GB2312" panose="02010609030101010101" pitchFamily="49" charset="-122"/>
                <a:ea typeface="楷体_GB2312" panose="02010609030101010101" pitchFamily="49" charset="-122"/>
              </a:rPr>
              <a:t>地上的建筑物</a:t>
            </a:r>
            <a:r>
              <a:rPr lang="zh-CN" altLang="zh-CN" b="1" smtClean="0">
                <a:latin typeface="楷体_GB2312" panose="02010609030101010101" pitchFamily="49" charset="-122"/>
                <a:ea typeface="楷体_GB2312" panose="02010609030101010101" pitchFamily="49" charset="-122"/>
              </a:rPr>
              <a:t>及其</a:t>
            </a:r>
            <a:r>
              <a:rPr lang="zh-CN" altLang="zh-CN" b="1" smtClean="0">
                <a:solidFill>
                  <a:srgbClr val="7030A0"/>
                </a:solidFill>
                <a:latin typeface="楷体_GB2312" panose="02010609030101010101" pitchFamily="49" charset="-122"/>
                <a:ea typeface="楷体_GB2312" panose="02010609030101010101" pitchFamily="49" charset="-122"/>
              </a:rPr>
              <a:t>附着物</a:t>
            </a:r>
            <a:r>
              <a:rPr lang="zh-CN" altLang="en-US" b="1" smtClean="0">
                <a:latin typeface="楷体_GB2312" panose="02010609030101010101" pitchFamily="49" charset="-122"/>
                <a:ea typeface="楷体_GB2312" panose="02010609030101010101" pitchFamily="49" charset="-122"/>
              </a:rPr>
              <a:t>（</a:t>
            </a:r>
            <a:r>
              <a:rPr lang="zh-CN" altLang="zh-CN" b="1" smtClean="0">
                <a:latin typeface="楷体_GB2312" panose="02010609030101010101" pitchFamily="49" charset="-122"/>
                <a:ea typeface="楷体_GB2312" panose="02010609030101010101" pitchFamily="49" charset="-122"/>
              </a:rPr>
              <a:t>以下简称转让房地产</a:t>
            </a:r>
            <a:r>
              <a:rPr lang="zh-CN" altLang="en-US" b="1" smtClean="0">
                <a:latin typeface="楷体_GB2312" panose="02010609030101010101" pitchFamily="49" charset="-122"/>
                <a:ea typeface="楷体_GB2312" panose="02010609030101010101" pitchFamily="49" charset="-122"/>
              </a:rPr>
              <a:t>）</a:t>
            </a:r>
            <a:r>
              <a:rPr lang="zh-CN" altLang="zh-CN" b="1" smtClean="0">
                <a:latin typeface="楷体_GB2312" panose="02010609030101010101" pitchFamily="49" charset="-122"/>
                <a:ea typeface="楷体_GB2312" panose="02010609030101010101" pitchFamily="49" charset="-122"/>
              </a:rPr>
              <a:t>并取得收入的单位和个人，应当依照本条例缴纳土地增值税。</a:t>
            </a:r>
            <a:r>
              <a:rPr lang="en-US" altLang="zh-CN" b="1" smtClean="0">
                <a:solidFill>
                  <a:srgbClr val="FF0000"/>
                </a:solidFill>
                <a:latin typeface="楷体_GB2312" panose="02010609030101010101" pitchFamily="49" charset="-122"/>
                <a:ea typeface="楷体_GB2312" panose="02010609030101010101" pitchFamily="49" charset="-122"/>
              </a:rPr>
              <a:t>-</a:t>
            </a:r>
            <a:endParaRPr lang="en-US" altLang="zh-CN" b="1" smtClean="0">
              <a:solidFill>
                <a:srgbClr val="FF0000"/>
              </a:solidFill>
              <a:latin typeface="楷体_GB2312" panose="02010609030101010101" pitchFamily="49" charset="-122"/>
              <a:ea typeface="楷体_GB2312" panose="02010609030101010101" pitchFamily="49" charset="-122"/>
            </a:endParaRPr>
          </a:p>
          <a:p>
            <a:r>
              <a:rPr lang="en-US" altLang="zh-CN" sz="2400" b="1" smtClean="0">
                <a:latin typeface="楷体_GB2312" panose="02010609030101010101" pitchFamily="49" charset="-122"/>
                <a:ea typeface="楷体_GB2312" panose="02010609030101010101" pitchFamily="49" charset="-122"/>
              </a:rPr>
              <a:t>   </a:t>
            </a:r>
            <a:endParaRPr lang="en-US" altLang="zh-CN" sz="2400" b="1" smtClean="0">
              <a:latin typeface="楷体_GB2312" panose="02010609030101010101" pitchFamily="49" charset="-122"/>
              <a:ea typeface="楷体_GB2312" panose="02010609030101010101" pitchFamily="49" charset="-122"/>
            </a:endParaRPr>
          </a:p>
          <a:p>
            <a:endParaRPr lang="zh-CN" altLang="en-US" smtClean="0"/>
          </a:p>
        </p:txBody>
      </p:sp>
    </p:spTree>
  </p:cSld>
  <p:clrMapOvr>
    <a:masterClrMapping/>
  </p:clrMapOvr>
  <p:transition spd="slow">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l" eaLnBrk="1" hangingPunct="1"/>
            <a:r>
              <a:rPr lang="zh-CN" altLang="en-US" b="1" smtClean="0">
                <a:solidFill>
                  <a:schemeClr val="tx1"/>
                </a:solidFill>
                <a:ea typeface="黑体" panose="02010609060101010101" pitchFamily="49" charset="-122"/>
              </a:rPr>
              <a:t>一、</a:t>
            </a:r>
            <a:r>
              <a:rPr lang="zh-CN" altLang="en-US" b="1" smtClean="0">
                <a:solidFill>
                  <a:schemeClr val="tx1"/>
                </a:solidFill>
                <a:latin typeface="黑体" panose="02010609060101010101" pitchFamily="49" charset="-122"/>
                <a:ea typeface="黑体" panose="02010609060101010101" pitchFamily="49" charset="-122"/>
              </a:rPr>
              <a:t>征收范围</a:t>
            </a:r>
            <a:endParaRPr lang="zh-CN" altLang="en-US" b="1" smtClean="0">
              <a:solidFill>
                <a:schemeClr val="tx1"/>
              </a:solidFill>
              <a:latin typeface="黑体" panose="02010609060101010101" pitchFamily="49" charset="-122"/>
              <a:ea typeface="黑体" panose="02010609060101010101" pitchFamily="49" charset="-122"/>
            </a:endParaRPr>
          </a:p>
        </p:txBody>
      </p:sp>
      <p:sp>
        <p:nvSpPr>
          <p:cNvPr id="9219" name="Rectangle 3"/>
          <p:cNvSpPr>
            <a:spLocks noGrp="1" noChangeArrowheads="1"/>
          </p:cNvSpPr>
          <p:nvPr>
            <p:ph idx="1"/>
          </p:nvPr>
        </p:nvSpPr>
        <p:spPr/>
        <p:txBody>
          <a:bodyPr/>
          <a:lstStyle/>
          <a:p>
            <a:pPr eaLnBrk="1" hangingPunct="1">
              <a:lnSpc>
                <a:spcPct val="90000"/>
              </a:lnSpc>
            </a:pPr>
            <a:r>
              <a:rPr lang="zh-CN" altLang="en-US" smtClean="0">
                <a:latin typeface="楷体_GB2312" panose="02010609030101010101" pitchFamily="49" charset="-122"/>
                <a:ea typeface="楷体_GB2312" panose="02010609030101010101" pitchFamily="49" charset="-122"/>
              </a:rPr>
              <a:t>（一）一般规定：</a:t>
            </a:r>
            <a:endParaRPr lang="zh-CN" altLang="en-US" smtClean="0">
              <a:solidFill>
                <a:srgbClr val="FF0000"/>
              </a:solidFill>
              <a:latin typeface="楷体_GB2312" panose="02010609030101010101" pitchFamily="49" charset="-122"/>
              <a:ea typeface="楷体_GB2312" panose="02010609030101010101" pitchFamily="49" charset="-122"/>
            </a:endParaRPr>
          </a:p>
          <a:p>
            <a:pPr eaLnBrk="1" hangingPunct="1">
              <a:lnSpc>
                <a:spcPct val="90000"/>
              </a:lnSpc>
            </a:pPr>
            <a:endParaRPr lang="en-US" altLang="zh-CN" smtClean="0">
              <a:latin typeface="楷体_GB2312" panose="02010609030101010101" pitchFamily="49" charset="-122"/>
              <a:ea typeface="楷体_GB2312" panose="02010609030101010101" pitchFamily="49" charset="-122"/>
            </a:endParaRPr>
          </a:p>
          <a:p>
            <a:pPr eaLnBrk="1" hangingPunct="1">
              <a:lnSpc>
                <a:spcPct val="90000"/>
              </a:lnSpc>
            </a:pPr>
            <a:r>
              <a:rPr lang="en-US" altLang="zh-CN" smtClean="0">
                <a:latin typeface="楷体_GB2312" panose="02010609030101010101" pitchFamily="49" charset="-122"/>
                <a:ea typeface="楷体_GB2312" panose="02010609030101010101" pitchFamily="49" charset="-122"/>
              </a:rPr>
              <a:t>1.</a:t>
            </a:r>
            <a:r>
              <a:rPr lang="en-US" altLang="zh-CN" b="1" smtClean="0">
                <a:latin typeface="楷体_GB2312" panose="02010609030101010101" pitchFamily="49" charset="-122"/>
                <a:ea typeface="楷体_GB2312" panose="02010609030101010101" pitchFamily="49" charset="-122"/>
              </a:rPr>
              <a:t> </a:t>
            </a:r>
            <a:r>
              <a:rPr lang="zh-CN" altLang="en-US" b="1" smtClean="0">
                <a:latin typeface="楷体_GB2312" panose="02010609030101010101" pitchFamily="49" charset="-122"/>
                <a:ea typeface="楷体_GB2312" panose="02010609030101010101" pitchFamily="49" charset="-122"/>
              </a:rPr>
              <a:t>土地增值税仅对转让</a:t>
            </a:r>
            <a:r>
              <a:rPr lang="zh-CN" altLang="en-US" b="1" smtClean="0">
                <a:solidFill>
                  <a:srgbClr val="3333CC"/>
                </a:solidFill>
                <a:latin typeface="楷体_GB2312" panose="02010609030101010101" pitchFamily="49" charset="-122"/>
                <a:ea typeface="楷体_GB2312" panose="02010609030101010101" pitchFamily="49" charset="-122"/>
              </a:rPr>
              <a:t>国有土地使用权</a:t>
            </a:r>
            <a:r>
              <a:rPr lang="zh-CN" altLang="en-US" b="1" smtClean="0">
                <a:latin typeface="楷体_GB2312" panose="02010609030101010101" pitchFamily="49" charset="-122"/>
                <a:ea typeface="楷体_GB2312" panose="02010609030101010101" pitchFamily="49" charset="-122"/>
              </a:rPr>
              <a:t>的征收，对转让</a:t>
            </a:r>
            <a:r>
              <a:rPr lang="zh-CN" altLang="en-US" b="1" smtClean="0">
                <a:solidFill>
                  <a:srgbClr val="FF0000"/>
                </a:solidFill>
                <a:latin typeface="楷体_GB2312" panose="02010609030101010101" pitchFamily="49" charset="-122"/>
                <a:ea typeface="楷体_GB2312" panose="02010609030101010101" pitchFamily="49" charset="-122"/>
                <a:hlinkClick r:id="rId1" action="ppaction://hlinkfile"/>
              </a:rPr>
              <a:t>集体</a:t>
            </a:r>
            <a:r>
              <a:rPr lang="zh-CN" altLang="en-US" b="1" smtClean="0">
                <a:solidFill>
                  <a:srgbClr val="FF0000"/>
                </a:solidFill>
                <a:latin typeface="楷体_GB2312" panose="02010609030101010101" pitchFamily="49" charset="-122"/>
                <a:ea typeface="楷体_GB2312" panose="02010609030101010101" pitchFamily="49" charset="-122"/>
              </a:rPr>
              <a:t>土地使用权</a:t>
            </a:r>
            <a:r>
              <a:rPr lang="zh-CN" altLang="en-US" b="1" smtClean="0">
                <a:latin typeface="楷体_GB2312" panose="02010609030101010101" pitchFamily="49" charset="-122"/>
                <a:ea typeface="楷体_GB2312" panose="02010609030101010101" pitchFamily="49" charset="-122"/>
              </a:rPr>
              <a:t>的不征税。</a:t>
            </a:r>
            <a:r>
              <a:rPr lang="zh-CN" altLang="en-US" smtClean="0">
                <a:latin typeface="楷体_GB2312" panose="02010609030101010101" pitchFamily="49" charset="-122"/>
                <a:ea typeface="楷体_GB2312" panose="02010609030101010101" pitchFamily="49" charset="-122"/>
              </a:rPr>
              <a:t> </a:t>
            </a:r>
            <a:endParaRPr lang="zh-CN" altLang="en-US" smtClean="0">
              <a:latin typeface="楷体_GB2312" panose="02010609030101010101" pitchFamily="49" charset="-122"/>
              <a:ea typeface="楷体_GB2312" panose="02010609030101010101" pitchFamily="49" charset="-122"/>
            </a:endParaRPr>
          </a:p>
          <a:p>
            <a:pPr eaLnBrk="1" hangingPunct="1">
              <a:lnSpc>
                <a:spcPct val="90000"/>
              </a:lnSpc>
            </a:pPr>
            <a:endParaRPr lang="en-US" altLang="zh-CN" smtClean="0">
              <a:latin typeface="楷体_GB2312" panose="02010609030101010101" pitchFamily="49" charset="-122"/>
              <a:ea typeface="楷体_GB2312" panose="02010609030101010101" pitchFamily="49" charset="-122"/>
            </a:endParaRPr>
          </a:p>
          <a:p>
            <a:pPr eaLnBrk="1" hangingPunct="1">
              <a:lnSpc>
                <a:spcPct val="90000"/>
              </a:lnSpc>
            </a:pPr>
            <a:r>
              <a:rPr lang="en-US" altLang="zh-CN" smtClean="0">
                <a:latin typeface="楷体_GB2312" panose="02010609030101010101" pitchFamily="49" charset="-122"/>
                <a:ea typeface="楷体_GB2312" panose="02010609030101010101" pitchFamily="49" charset="-122"/>
              </a:rPr>
              <a:t>2.</a:t>
            </a:r>
            <a:r>
              <a:rPr lang="zh-CN" altLang="en-US" b="1" smtClean="0">
                <a:latin typeface="楷体_GB2312" panose="02010609030101010101" pitchFamily="49" charset="-122"/>
                <a:ea typeface="楷体_GB2312" panose="02010609030101010101" pitchFamily="49" charset="-122"/>
              </a:rPr>
              <a:t>只对</a:t>
            </a:r>
            <a:r>
              <a:rPr lang="zh-CN" altLang="en-US" b="1" smtClean="0">
                <a:solidFill>
                  <a:srgbClr val="3333CC"/>
                </a:solidFill>
                <a:latin typeface="楷体_GB2312" panose="02010609030101010101" pitchFamily="49" charset="-122"/>
                <a:ea typeface="楷体_GB2312" panose="02010609030101010101" pitchFamily="49" charset="-122"/>
              </a:rPr>
              <a:t>转让</a:t>
            </a:r>
            <a:r>
              <a:rPr lang="zh-CN" altLang="en-US" b="1" smtClean="0">
                <a:latin typeface="楷体_GB2312" panose="02010609030101010101" pitchFamily="49" charset="-122"/>
                <a:ea typeface="楷体_GB2312" panose="02010609030101010101" pitchFamily="49" charset="-122"/>
              </a:rPr>
              <a:t>的房地产征收土地增值税，</a:t>
            </a:r>
            <a:r>
              <a:rPr lang="zh-CN" altLang="en-US" b="1" smtClean="0">
                <a:solidFill>
                  <a:srgbClr val="FF0000"/>
                </a:solidFill>
                <a:latin typeface="楷体_GB2312" panose="02010609030101010101" pitchFamily="49" charset="-122"/>
                <a:ea typeface="楷体_GB2312" panose="02010609030101010101" pitchFamily="49" charset="-122"/>
              </a:rPr>
              <a:t>不转让</a:t>
            </a:r>
            <a:r>
              <a:rPr lang="zh-CN" altLang="en-US" b="1" smtClean="0">
                <a:latin typeface="楷体_GB2312" panose="02010609030101010101" pitchFamily="49" charset="-122"/>
                <a:ea typeface="楷体_GB2312" panose="02010609030101010101" pitchFamily="49" charset="-122"/>
              </a:rPr>
              <a:t>的不征税。（出让、出租等</a:t>
            </a:r>
            <a:r>
              <a:rPr lang="zh-CN" altLang="en-US" smtClean="0">
                <a:latin typeface="楷体_GB2312" panose="02010609030101010101" pitchFamily="49" charset="-122"/>
                <a:ea typeface="楷体_GB2312" panose="02010609030101010101" pitchFamily="49" charset="-122"/>
              </a:rPr>
              <a:t> </a:t>
            </a:r>
            <a:r>
              <a:rPr lang="zh-CN" altLang="en-US" b="1" smtClean="0">
                <a:latin typeface="楷体_GB2312" panose="02010609030101010101" pitchFamily="49" charset="-122"/>
                <a:ea typeface="楷体_GB2312" panose="02010609030101010101" pitchFamily="49" charset="-122"/>
              </a:rPr>
              <a:t>）</a:t>
            </a:r>
            <a:endParaRPr lang="zh-CN" altLang="en-US" smtClean="0">
              <a:latin typeface="楷体_GB2312" panose="02010609030101010101" pitchFamily="49" charset="-122"/>
              <a:ea typeface="楷体_GB2312" panose="02010609030101010101" pitchFamily="49" charset="-122"/>
            </a:endParaRPr>
          </a:p>
        </p:txBody>
      </p:sp>
    </p:spTree>
  </p:cSld>
  <p:clrMapOvr>
    <a:masterClrMapping/>
  </p:clrMapOvr>
  <p:transition spd="slow">
    <p:wipe dir="r"/>
  </p:transition>
</p:sld>
</file>

<file path=ppt/tags/tag1.xml><?xml version="1.0" encoding="utf-8"?>
<p:tagLst xmlns:p="http://schemas.openxmlformats.org/presentationml/2006/main">
  <p:tag name="MH" val="20160830110855"/>
  <p:tag name="MH_LIBRARY" val="CONTENTS"/>
  <p:tag name="MH_TYPE" val="OTHERS"/>
  <p:tag name="ID" val="545820"/>
</p:tagLst>
</file>

<file path=ppt/tags/tag10.xml><?xml version="1.0" encoding="utf-8"?>
<p:tagLst xmlns:p="http://schemas.openxmlformats.org/presentationml/2006/main">
  <p:tag name="MH" val="20160830110855"/>
  <p:tag name="MH_LIBRARY" val="CONTENTS"/>
  <p:tag name="MH_TYPE" val="OTHERS"/>
  <p:tag name="ID" val="545820"/>
</p:tagLst>
</file>

<file path=ppt/tags/tag11.xml><?xml version="1.0" encoding="utf-8"?>
<p:tagLst xmlns:p="http://schemas.openxmlformats.org/presentationml/2006/main">
  <p:tag name="MH" val="20160830110855"/>
  <p:tag name="MH_LIBRARY" val="CONTENTS"/>
  <p:tag name="MH_TYPE" val="OTHERS"/>
  <p:tag name="ID" val="545820"/>
</p:tagLst>
</file>

<file path=ppt/tags/tag12.xml><?xml version="1.0" encoding="utf-8"?>
<p:tagLst xmlns:p="http://schemas.openxmlformats.org/presentationml/2006/main">
  <p:tag name="MH" val="20160830110855"/>
  <p:tag name="MH_LIBRARY" val="CONTENTS"/>
  <p:tag name="MH_TYPE" val="OTHERS"/>
  <p:tag name="ID" val="545820"/>
</p:tagLst>
</file>

<file path=ppt/tags/tag13.xml><?xml version="1.0" encoding="utf-8"?>
<p:tagLst xmlns:p="http://schemas.openxmlformats.org/presentationml/2006/main">
  <p:tag name="MH" val="20160830110855"/>
  <p:tag name="MH_LIBRARY" val="CONTENTS"/>
  <p:tag name="MH_TYPE" val="OTHERS"/>
  <p:tag name="ID" val="545820"/>
</p:tagLst>
</file>

<file path=ppt/tags/tag14.xml><?xml version="1.0" encoding="utf-8"?>
<p:tagLst xmlns:p="http://schemas.openxmlformats.org/presentationml/2006/main">
  <p:tag name="MH" val="20160830110855"/>
  <p:tag name="MH_LIBRARY" val="CONTENTS"/>
  <p:tag name="MH_TYPE" val="OTHERS"/>
  <p:tag name="ID" val="545820"/>
</p:tagLst>
</file>

<file path=ppt/tags/tag15.xml><?xml version="1.0" encoding="utf-8"?>
<p:tagLst xmlns:p="http://schemas.openxmlformats.org/presentationml/2006/main">
  <p:tag name="MH" val="20160830110855"/>
  <p:tag name="MH_LIBRARY" val="CONTENTS"/>
  <p:tag name="MH_TYPE" val="OTHERS"/>
  <p:tag name="ID" val="545820"/>
</p:tagLst>
</file>

<file path=ppt/tags/tag16.xml><?xml version="1.0" encoding="utf-8"?>
<p:tagLst xmlns:p="http://schemas.openxmlformats.org/presentationml/2006/main">
  <p:tag name="MH" val="20160830110855"/>
  <p:tag name="MH_LIBRARY" val="CONTENTS"/>
  <p:tag name="MH_TYPE" val="OTHERS"/>
  <p:tag name="ID" val="545820"/>
</p:tagLst>
</file>

<file path=ppt/tags/tag17.xml><?xml version="1.0" encoding="utf-8"?>
<p:tagLst xmlns:p="http://schemas.openxmlformats.org/presentationml/2006/main">
  <p:tag name="MH" val="20160830110855"/>
  <p:tag name="MH_LIBRARY" val="CONTENTS"/>
  <p:tag name="MH_TYPE" val="OTHERS"/>
  <p:tag name="ID" val="545820"/>
</p:tagLst>
</file>

<file path=ppt/tags/tag18.xml><?xml version="1.0" encoding="utf-8"?>
<p:tagLst xmlns:p="http://schemas.openxmlformats.org/presentationml/2006/main">
  <p:tag name="MH" val="20160830110855"/>
  <p:tag name="MH_LIBRARY" val="CONTENTS"/>
  <p:tag name="MH_TYPE" val="OTHERS"/>
  <p:tag name="ID" val="545820"/>
</p:tagLst>
</file>

<file path=ppt/tags/tag19.xml><?xml version="1.0" encoding="utf-8"?>
<p:tagLst xmlns:p="http://schemas.openxmlformats.org/presentationml/2006/main">
  <p:tag name="MH" val="20160830110855"/>
  <p:tag name="MH_LIBRARY" val="CONTENTS"/>
  <p:tag name="MH_TYPE" val="OTHERS"/>
  <p:tag name="ID" val="545820"/>
</p:tagLst>
</file>

<file path=ppt/tags/tag2.xml><?xml version="1.0" encoding="utf-8"?>
<p:tagLst xmlns:p="http://schemas.openxmlformats.org/presentationml/2006/main">
  <p:tag name="MH" val="20160830110855"/>
  <p:tag name="MH_LIBRARY" val="CONTENTS"/>
  <p:tag name="MH_TYPE" val="OTHERS"/>
  <p:tag name="ID" val="545820"/>
</p:tagLst>
</file>

<file path=ppt/tags/tag20.xml><?xml version="1.0" encoding="utf-8"?>
<p:tagLst xmlns:p="http://schemas.openxmlformats.org/presentationml/2006/main">
  <p:tag name="MH" val="20160830110855"/>
  <p:tag name="MH_LIBRARY" val="CONTENTS"/>
  <p:tag name="MH_TYPE" val="OTHERS"/>
  <p:tag name="ID" val="545820"/>
</p:tagLst>
</file>

<file path=ppt/tags/tag21.xml><?xml version="1.0" encoding="utf-8"?>
<p:tagLst xmlns:p="http://schemas.openxmlformats.org/presentationml/2006/main">
  <p:tag name="MH" val="20160830110855"/>
  <p:tag name="MH_LIBRARY" val="CONTENTS"/>
  <p:tag name="MH_TYPE" val="OTHERS"/>
  <p:tag name="ID" val="545820"/>
</p:tagLst>
</file>

<file path=ppt/tags/tag22.xml><?xml version="1.0" encoding="utf-8"?>
<p:tagLst xmlns:p="http://schemas.openxmlformats.org/presentationml/2006/main">
  <p:tag name="MH" val="20160830110855"/>
  <p:tag name="MH_LIBRARY" val="CONTENTS"/>
  <p:tag name="MH_TYPE" val="OTHERS"/>
  <p:tag name="ID" val="545820"/>
</p:tagLst>
</file>

<file path=ppt/tags/tag23.xml><?xml version="1.0" encoding="utf-8"?>
<p:tagLst xmlns:p="http://schemas.openxmlformats.org/presentationml/2006/main">
  <p:tag name="MH" val="20160830110855"/>
  <p:tag name="MH_LIBRARY" val="CONTENTS"/>
  <p:tag name="MH_TYPE" val="OTHERS"/>
  <p:tag name="ID" val="545820"/>
</p:tagLst>
</file>

<file path=ppt/tags/tag24.xml><?xml version="1.0" encoding="utf-8"?>
<p:tagLst xmlns:p="http://schemas.openxmlformats.org/presentationml/2006/main">
  <p:tag name="MH" val="20160830110855"/>
  <p:tag name="MH_LIBRARY" val="CONTENTS"/>
  <p:tag name="MH_TYPE" val="OTHERS"/>
  <p:tag name="ID" val="545820"/>
</p:tagLst>
</file>

<file path=ppt/tags/tag25.xml><?xml version="1.0" encoding="utf-8"?>
<p:tagLst xmlns:p="http://schemas.openxmlformats.org/presentationml/2006/main">
  <p:tag name="MH" val="20160830110855"/>
  <p:tag name="MH_LIBRARY" val="CONTENTS"/>
  <p:tag name="MH_TYPE" val="OTHERS"/>
  <p:tag name="ID" val="545820"/>
</p:tagLst>
</file>

<file path=ppt/tags/tag26.xml><?xml version="1.0" encoding="utf-8"?>
<p:tagLst xmlns:p="http://schemas.openxmlformats.org/presentationml/2006/main">
  <p:tag name="MH" val="20160830110855"/>
  <p:tag name="MH_LIBRARY" val="CONTENTS"/>
  <p:tag name="MH_TYPE" val="OTHERS"/>
  <p:tag name="ID" val="545820"/>
</p:tagLst>
</file>

<file path=ppt/tags/tag27.xml><?xml version="1.0" encoding="utf-8"?>
<p:tagLst xmlns:p="http://schemas.openxmlformats.org/presentationml/2006/main">
  <p:tag name="MH" val="20160830110855"/>
  <p:tag name="MH_LIBRARY" val="CONTENTS"/>
  <p:tag name="MH_TYPE" val="OTHERS"/>
  <p:tag name="ID" val="545820"/>
</p:tagLst>
</file>

<file path=ppt/tags/tag28.xml><?xml version="1.0" encoding="utf-8"?>
<p:tagLst xmlns:p="http://schemas.openxmlformats.org/presentationml/2006/main">
  <p:tag name="MH" val="20160830110855"/>
  <p:tag name="MH_LIBRARY" val="CONTENTS"/>
  <p:tag name="MH_TYPE" val="OTHERS"/>
  <p:tag name="ID" val="545820"/>
</p:tagLst>
</file>

<file path=ppt/tags/tag29.xml><?xml version="1.0" encoding="utf-8"?>
<p:tagLst xmlns:p="http://schemas.openxmlformats.org/presentationml/2006/main">
  <p:tag name="MH" val="20160830110855"/>
  <p:tag name="MH_LIBRARY" val="CONTENTS"/>
  <p:tag name="MH_TYPE" val="OTHERS"/>
  <p:tag name="ID" val="545820"/>
</p:tagLst>
</file>

<file path=ppt/tags/tag3.xml><?xml version="1.0" encoding="utf-8"?>
<p:tagLst xmlns:p="http://schemas.openxmlformats.org/presentationml/2006/main">
  <p:tag name="MH" val="20160830110855"/>
  <p:tag name="MH_LIBRARY" val="CONTENTS"/>
  <p:tag name="MH_TYPE" val="OTHERS"/>
  <p:tag name="ID" val="545820"/>
</p:tagLst>
</file>

<file path=ppt/tags/tag30.xml><?xml version="1.0" encoding="utf-8"?>
<p:tagLst xmlns:p="http://schemas.openxmlformats.org/presentationml/2006/main">
  <p:tag name="MH" val="20160830110855"/>
  <p:tag name="MH_LIBRARY" val="CONTENTS"/>
  <p:tag name="MH_TYPE" val="OTHERS"/>
  <p:tag name="ID" val="545820"/>
</p:tagLst>
</file>

<file path=ppt/tags/tag31.xml><?xml version="1.0" encoding="utf-8"?>
<p:tagLst xmlns:p="http://schemas.openxmlformats.org/presentationml/2006/main">
  <p:tag name="MH" val="20160830110855"/>
  <p:tag name="MH_LIBRARY" val="CONTENTS"/>
  <p:tag name="MH_TYPE" val="OTHERS"/>
  <p:tag name="ID" val="545820"/>
</p:tagLst>
</file>

<file path=ppt/tags/tag32.xml><?xml version="1.0" encoding="utf-8"?>
<p:tagLst xmlns:p="http://schemas.openxmlformats.org/presentationml/2006/main">
  <p:tag name="MH" val="20160830110855"/>
  <p:tag name="MH_LIBRARY" val="CONTENTS"/>
  <p:tag name="MH_TYPE" val="OTHERS"/>
  <p:tag name="ID" val="545820"/>
</p:tagLst>
</file>

<file path=ppt/tags/tag33.xml><?xml version="1.0" encoding="utf-8"?>
<p:tagLst xmlns:p="http://schemas.openxmlformats.org/presentationml/2006/main">
  <p:tag name="MH" val="20160830110855"/>
  <p:tag name="MH_LIBRARY" val="CONTENTS"/>
  <p:tag name="MH_TYPE" val="OTHERS"/>
  <p:tag name="ID" val="545820"/>
</p:tagLst>
</file>

<file path=ppt/tags/tag34.xml><?xml version="1.0" encoding="utf-8"?>
<p:tagLst xmlns:p="http://schemas.openxmlformats.org/presentationml/2006/main">
  <p:tag name="MH" val="20160830110855"/>
  <p:tag name="MH_LIBRARY" val="CONTENTS"/>
  <p:tag name="MH_TYPE" val="OTHERS"/>
  <p:tag name="ID" val="545820"/>
</p:tagLst>
</file>

<file path=ppt/tags/tag35.xml><?xml version="1.0" encoding="utf-8"?>
<p:tagLst xmlns:p="http://schemas.openxmlformats.org/presentationml/2006/main">
  <p:tag name="MH" val="20160830110855"/>
  <p:tag name="MH_LIBRARY" val="CONTENTS"/>
  <p:tag name="MH_TYPE" val="OTHERS"/>
  <p:tag name="ID" val="545820"/>
</p:tagLst>
</file>

<file path=ppt/tags/tag36.xml><?xml version="1.0" encoding="utf-8"?>
<p:tagLst xmlns:p="http://schemas.openxmlformats.org/presentationml/2006/main">
  <p:tag name="MH" val="20160830110855"/>
  <p:tag name="MH_LIBRARY" val="CONTENTS"/>
  <p:tag name="MH_TYPE" val="OTHERS"/>
  <p:tag name="ID" val="545820"/>
</p:tagLst>
</file>

<file path=ppt/tags/tag37.xml><?xml version="1.0" encoding="utf-8"?>
<p:tagLst xmlns:p="http://schemas.openxmlformats.org/presentationml/2006/main">
  <p:tag name="MH" val="20160830110855"/>
  <p:tag name="MH_LIBRARY" val="CONTENTS"/>
  <p:tag name="MH_TYPE" val="OTHERS"/>
  <p:tag name="ID" val="545820"/>
</p:tagLst>
</file>

<file path=ppt/tags/tag38.xml><?xml version="1.0" encoding="utf-8"?>
<p:tagLst xmlns:p="http://schemas.openxmlformats.org/presentationml/2006/main">
  <p:tag name="MH" val="20160830110855"/>
  <p:tag name="MH_LIBRARY" val="CONTENTS"/>
  <p:tag name="MH_TYPE" val="OTHERS"/>
  <p:tag name="ID" val="545820"/>
</p:tagLst>
</file>

<file path=ppt/tags/tag39.xml><?xml version="1.0" encoding="utf-8"?>
<p:tagLst xmlns:p="http://schemas.openxmlformats.org/presentationml/2006/main">
  <p:tag name="MH" val="20160830110855"/>
  <p:tag name="MH_LIBRARY" val="CONTENTS"/>
  <p:tag name="MH_TYPE" val="OTHERS"/>
  <p:tag name="ID" val="545820"/>
</p:tagLst>
</file>

<file path=ppt/tags/tag4.xml><?xml version="1.0" encoding="utf-8"?>
<p:tagLst xmlns:p="http://schemas.openxmlformats.org/presentationml/2006/main">
  <p:tag name="MH" val="20160830110855"/>
  <p:tag name="MH_LIBRARY" val="CONTENTS"/>
  <p:tag name="MH_TYPE" val="OTHERS"/>
  <p:tag name="ID" val="545820"/>
</p:tagLst>
</file>

<file path=ppt/tags/tag40.xml><?xml version="1.0" encoding="utf-8"?>
<p:tagLst xmlns:p="http://schemas.openxmlformats.org/presentationml/2006/main">
  <p:tag name="MH" val="20160830110855"/>
  <p:tag name="MH_LIBRARY" val="CONTENTS"/>
  <p:tag name="MH_TYPE" val="OTHERS"/>
  <p:tag name="ID" val="545820"/>
</p:tagLst>
</file>

<file path=ppt/tags/tag41.xml><?xml version="1.0" encoding="utf-8"?>
<p:tagLst xmlns:p="http://schemas.openxmlformats.org/presentationml/2006/main">
  <p:tag name="MH" val="20160830110855"/>
  <p:tag name="MH_LIBRARY" val="CONTENTS"/>
  <p:tag name="MH_TYPE" val="OTHERS"/>
  <p:tag name="ID" val="545820"/>
</p:tagLst>
</file>

<file path=ppt/tags/tag42.xml><?xml version="1.0" encoding="utf-8"?>
<p:tagLst xmlns:p="http://schemas.openxmlformats.org/presentationml/2006/main">
  <p:tag name="KSO_WM_UNIT_PLACING_PICTURE_USER_VIEWPORT" val="{&quot;height&quot;:15840,&quot;width&quot;:7781}"/>
</p:tagLst>
</file>

<file path=ppt/tags/tag43.xml><?xml version="1.0" encoding="utf-8"?>
<p:tagLst xmlns:p="http://schemas.openxmlformats.org/presentationml/2006/main">
  <p:tag name="KSO_WM_UNIT_PLACING_PICTURE_USER_VIEWPORT" val="{&quot;height&quot;:15840,&quot;width&quot;:7781}"/>
</p:tagLst>
</file>

<file path=ppt/tags/tag44.xml><?xml version="1.0" encoding="utf-8"?>
<p:tagLst xmlns:p="http://schemas.openxmlformats.org/presentationml/2006/main">
  <p:tag name="KSO_WM_UNIT_PLACING_PICTURE_USER_VIEWPORT" val="{&quot;height&quot;:15840,&quot;width&quot;:7781}"/>
</p:tagLst>
</file>

<file path=ppt/tags/tag5.xml><?xml version="1.0" encoding="utf-8"?>
<p:tagLst xmlns:p="http://schemas.openxmlformats.org/presentationml/2006/main">
  <p:tag name="MH" val="20160830110855"/>
  <p:tag name="MH_LIBRARY" val="CONTENTS"/>
  <p:tag name="MH_TYPE" val="OTHERS"/>
  <p:tag name="ID" val="545820"/>
</p:tagLst>
</file>

<file path=ppt/tags/tag6.xml><?xml version="1.0" encoding="utf-8"?>
<p:tagLst xmlns:p="http://schemas.openxmlformats.org/presentationml/2006/main">
  <p:tag name="MH" val="20160830110855"/>
  <p:tag name="MH_LIBRARY" val="CONTENTS"/>
  <p:tag name="MH_TYPE" val="OTHERS"/>
  <p:tag name="ID" val="545820"/>
</p:tagLst>
</file>

<file path=ppt/tags/tag7.xml><?xml version="1.0" encoding="utf-8"?>
<p:tagLst xmlns:p="http://schemas.openxmlformats.org/presentationml/2006/main">
  <p:tag name="MH" val="20160830110855"/>
  <p:tag name="MH_LIBRARY" val="CONTENTS"/>
  <p:tag name="MH_TYPE" val="OTHERS"/>
  <p:tag name="ID" val="545820"/>
</p:tagLst>
</file>

<file path=ppt/tags/tag8.xml><?xml version="1.0" encoding="utf-8"?>
<p:tagLst xmlns:p="http://schemas.openxmlformats.org/presentationml/2006/main">
  <p:tag name="MH" val="20160830110855"/>
  <p:tag name="MH_LIBRARY" val="CONTENTS"/>
  <p:tag name="MH_TYPE" val="OTHERS"/>
  <p:tag name="ID" val="545820"/>
</p:tagLst>
</file>

<file path=ppt/tags/tag9.xml><?xml version="1.0" encoding="utf-8"?>
<p:tagLst xmlns:p="http://schemas.openxmlformats.org/presentationml/2006/main">
  <p:tag name="MH" val="20160830110855"/>
  <p:tag name="MH_LIBRARY" val="CONTENTS"/>
  <p:tag name="MH_TYPE" val="OTHERS"/>
  <p:tag name="ID" val="545820"/>
</p:tagLst>
</file>

<file path=ppt/theme/theme1.xml><?xml version="1.0" encoding="utf-8"?>
<a:theme xmlns:a="http://schemas.openxmlformats.org/drawingml/2006/main" name="第一PPT模板网-WWW.1PPT.COM">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265F9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模板网-WWW.1PPT.COM">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265F9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第一PPT模板网-WWW.1PPT.COM">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265F9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第一PPT模板网-WWW.1PPT.COM">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265F9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第一PPT模板网-WWW.1PPT.COM">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265F92"/>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25810</Words>
  <Application>WPS 演示</Application>
  <PresentationFormat>全屏显示(16:9)</PresentationFormat>
  <Paragraphs>1520</Paragraphs>
  <Slides>133</Slides>
  <Notes>62</Notes>
  <HiddenSlides>0</HiddenSlides>
  <MMClips>0</MMClips>
  <ScaleCrop>false</ScaleCrop>
  <HeadingPairs>
    <vt:vector size="6" baseType="variant">
      <vt:variant>
        <vt:lpstr>已用的字体</vt:lpstr>
      </vt:variant>
      <vt:variant>
        <vt:i4>21</vt:i4>
      </vt:variant>
      <vt:variant>
        <vt:lpstr>主题</vt:lpstr>
      </vt:variant>
      <vt:variant>
        <vt:i4>5</vt:i4>
      </vt:variant>
      <vt:variant>
        <vt:lpstr>幻灯片标题</vt:lpstr>
      </vt:variant>
      <vt:variant>
        <vt:i4>133</vt:i4>
      </vt:variant>
    </vt:vector>
  </HeadingPairs>
  <TitlesOfParts>
    <vt:vector size="159" baseType="lpstr">
      <vt:lpstr>Arial</vt:lpstr>
      <vt:lpstr>宋体</vt:lpstr>
      <vt:lpstr>Wingdings</vt:lpstr>
      <vt:lpstr>Calibri</vt:lpstr>
      <vt:lpstr>Calibri Light</vt:lpstr>
      <vt:lpstr>微软雅黑</vt:lpstr>
      <vt:lpstr>Impact</vt:lpstr>
      <vt:lpstr>造字工房悦黑体验版常规体</vt:lpstr>
      <vt:lpstr>Arial Unicode MS</vt:lpstr>
      <vt:lpstr>Wingdings</vt:lpstr>
      <vt:lpstr>Lato Light</vt:lpstr>
      <vt:lpstr>黑体</vt:lpstr>
      <vt:lpstr>隶书</vt:lpstr>
      <vt:lpstr>楷体_GB2312</vt:lpstr>
      <vt:lpstr>新宋体</vt:lpstr>
      <vt:lpstr>Times New Roman</vt:lpstr>
      <vt:lpstr>Wingdings 2</vt:lpstr>
      <vt:lpstr>仿宋_GB2312</vt:lpstr>
      <vt:lpstr>华文琥珀</vt:lpstr>
      <vt:lpstr>Segoe Print</vt:lpstr>
      <vt:lpstr>仿宋</vt:lpstr>
      <vt:lpstr>第一PPT模板网-WWW.1PPT.COM</vt:lpstr>
      <vt:lpstr>1_第一PPT模板网-WWW.1PPT.COM</vt:lpstr>
      <vt:lpstr>2_第一PPT模板网-WWW.1PPT.COM</vt:lpstr>
      <vt:lpstr>3_第一PPT模板网-WWW.1PPT.COM</vt:lpstr>
      <vt:lpstr>4_第一PPT模板网-WWW.1PPT.COM</vt:lpstr>
      <vt:lpstr>房地产开发企业项目开发流程讲解</vt:lpstr>
      <vt:lpstr>PowerPoint 演示文稿</vt:lpstr>
      <vt:lpstr>房地产开发企业增值税政策讲解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风险应对中应重点关注的问题一</vt:lpstr>
      <vt:lpstr>风险应对中应重点关注的问题二</vt:lpstr>
      <vt:lpstr>风险应对中应重点关注的问题八</vt:lpstr>
      <vt:lpstr>房地产增值税差额计税的税务及会计处理</vt:lpstr>
      <vt:lpstr>允许扣除的土地价款会计处理</vt:lpstr>
      <vt:lpstr>风险应对中应重点关注的问题九</vt:lpstr>
      <vt:lpstr>风险应对中应重点关注的问题十</vt:lpstr>
      <vt:lpstr>风险应对中应重点关注的问题十四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风险应对中应重点关注的问题十五</vt:lpstr>
      <vt:lpstr>风险应对中应重点关注的问题十七</vt:lpstr>
      <vt:lpstr>风险应对中应重点关注的问题十九</vt:lpstr>
      <vt:lpstr>风险应对中应重点关注的问题二十八</vt:lpstr>
      <vt:lpstr>风险应对中应重点关注的问题二十九</vt:lpstr>
      <vt:lpstr>风险应对中应重点关注的问题三十三</vt:lpstr>
      <vt:lpstr>视同销售销售额的确定 </vt:lpstr>
      <vt:lpstr>开发项目尾盘（尾房）销售</vt:lpstr>
      <vt:lpstr>房地产开发企业土地增值税政策讲解</vt:lpstr>
      <vt:lpstr>            土地增值税实务</vt:lpstr>
      <vt:lpstr>PowerPoint 演示文稿</vt:lpstr>
      <vt:lpstr>  基本法规</vt:lpstr>
      <vt:lpstr>一、纳税人</vt:lpstr>
      <vt:lpstr>二、征收范围</vt:lpstr>
      <vt:lpstr>一、征收范围</vt:lpstr>
      <vt:lpstr>PowerPoint 演示文稿</vt:lpstr>
      <vt:lpstr>三、征税对象</vt:lpstr>
      <vt:lpstr>四、转让房地产收入</vt:lpstr>
      <vt:lpstr>五、扣除项目金额</vt:lpstr>
      <vt:lpstr>1、取得土地使用权所支付的金额</vt:lpstr>
      <vt:lpstr>2、房地产开发成本</vt:lpstr>
      <vt:lpstr>3、房地产开发费用</vt:lpstr>
      <vt:lpstr>4、与转让房地产有关的税金</vt:lpstr>
      <vt:lpstr>5、财政部规定的其他扣除项目</vt:lpstr>
      <vt:lpstr>（二）转让未进行开发的土地使用权</vt:lpstr>
      <vt:lpstr>（三）转让旧房及建筑物的扣除项目  </vt:lpstr>
      <vt:lpstr> （2）转让旧房确定扣除项目金额的问题 </vt:lpstr>
      <vt:lpstr>PowerPoint 演示文稿</vt:lpstr>
      <vt:lpstr>六、土地增值税四级超率累进税率表 </vt:lpstr>
      <vt:lpstr>七、应纳税额的计算</vt:lpstr>
      <vt:lpstr>（二）出售旧房应纳税额的计算方法</vt:lpstr>
      <vt:lpstr>八、免税规定</vt:lpstr>
      <vt:lpstr>PowerPoint 演示文稿</vt:lpstr>
      <vt:lpstr>PowerPoint 演示文稿</vt:lpstr>
      <vt:lpstr>预售收入税款预征</vt:lpstr>
      <vt:lpstr>《土地增值税暂行条例实施细则》 </vt:lpstr>
      <vt:lpstr>《关于土地增值税若干问题的通知》 财税[2006]21号</vt:lpstr>
      <vt:lpstr>《关于加强土地增值税征管工作的通知》 国税发[2010]53号</vt:lpstr>
      <vt:lpstr>甘肃省土地增值税预征相关政策</vt:lpstr>
      <vt:lpstr> 国家税务总局湖北省税务局公告  2018年第6号  </vt:lpstr>
      <vt:lpstr> 《国家税务总局关于营改增后土地增值税若干征管规定的公告》2016年第70号 </vt:lpstr>
      <vt:lpstr>【案例】营改增后的土地增值税预征</vt:lpstr>
      <vt:lpstr>【案例】营改增后的土地增值税预征</vt:lpstr>
      <vt:lpstr>风险应对中应重点关注的问题三十四</vt:lpstr>
      <vt:lpstr>风险应对中应重点关注的问题三十五</vt:lpstr>
      <vt:lpstr>风险应对中应重点关注的问题三十六</vt:lpstr>
      <vt:lpstr>风险应对中应重点关注的问题三十七</vt:lpstr>
      <vt:lpstr>风险应对中应重点关注的问题三十八</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房地产业增值税政策解读</dc:title>
  <dc:creator>Administrator</dc:creator>
  <cp:lastModifiedBy>胡瑾</cp:lastModifiedBy>
  <cp:revision>335</cp:revision>
  <dcterms:created xsi:type="dcterms:W3CDTF">2019-07-07T09:12:00Z</dcterms:created>
  <dcterms:modified xsi:type="dcterms:W3CDTF">2022-07-07T05:43:00Z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2052-11.8.2.10158</vt:lpwstr>
  </property>
  <property fmtid="{D5CDD505-2E9C-101B-9397-08002B2CF9AE}" pid="3" name="ICV">
    <vt:lpwstr>D8A2F6CA6FC047C8AB02E4D20D51449E</vt:lpwstr>
  </property>
</Properties>
</file>